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5" r:id="rId3"/>
    <p:sldId id="258" r:id="rId4"/>
    <p:sldId id="259" r:id="rId5"/>
    <p:sldId id="262" r:id="rId6"/>
    <p:sldId id="263" r:id="rId7"/>
    <p:sldId id="268" r:id="rId8"/>
    <p:sldId id="264" r:id="rId9"/>
    <p:sldId id="269" r:id="rId10"/>
    <p:sldId id="270" r:id="rId11"/>
    <p:sldId id="271" r:id="rId12"/>
    <p:sldId id="274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94A"/>
    <a:srgbClr val="EED8D5"/>
    <a:srgbClr val="FBE4E1"/>
    <a:srgbClr val="FFE8E5"/>
    <a:srgbClr val="7B655D"/>
    <a:srgbClr val="D19288"/>
    <a:srgbClr val="E1B9AE"/>
    <a:srgbClr val="EBC3B5"/>
    <a:srgbClr val="F2C7B7"/>
    <a:srgbClr val="FBC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36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5.png"/><Relationship Id="rId3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35"/>
            <a:ext cx="7543800" cy="694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12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22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09E148A-83D8-4982-A416-989443033FB2}" type="datetime1">
              <a:rPr lang="fr-FR" smtClean="0"/>
              <a:t>22/06/20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3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22/06/20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hyperlink" Target="https://fr.wikipedia.org/wiki/Histoire_du_proc%C3%A9d%C3%A9_Haber-Bos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package" Target="../embeddings/Document_Microsoft_Word2.docx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Document_Microsoft_Word3.docx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Document_Microsoft_Word4.docx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package" Target="../embeddings/Document_Microsoft_Word5.docx"/><Relationship Id="rId6" Type="http://schemas.openxmlformats.org/officeDocument/2006/relationships/image" Target="../media/image8.emf"/><Relationship Id="rId7" Type="http://schemas.openxmlformats.org/officeDocument/2006/relationships/oleObject" Target="../embeddings/oleObject6.bin"/><Relationship Id="rId8" Type="http://schemas.openxmlformats.org/officeDocument/2006/relationships/package" Target="../embeddings/Document_Microsoft_Word6.docx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Document_Microsoft_Word7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Document_Microsoft_Word9.docx"/><Relationship Id="rId12" Type="http://schemas.openxmlformats.org/officeDocument/2006/relationships/image" Target="../media/image15.png"/><Relationship Id="rId13" Type="http://schemas.openxmlformats.org/officeDocument/2006/relationships/package" Target="../embeddings/Document_Microsoft_Word10.docx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package" Target="../embeddings/Document_Microsoft_Word8.docx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Optimisation d’un procédé chimique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81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07BE5B33-1113-4998-86D9-5ED02DA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49FA49E-E30E-4386-AA8C-D05268A2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79" y="0"/>
            <a:ext cx="3694805" cy="43759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xmlns="" id="{83652AB4-1D96-4427-888A-EED57D57BF3F}"/>
              </a:ext>
            </a:extLst>
          </p:cNvPr>
          <p:cNvSpPr txBox="1">
            <a:spLocks/>
          </p:cNvSpPr>
          <p:nvPr/>
        </p:nvSpPr>
        <p:spPr>
          <a:xfrm>
            <a:off x="113488" y="189970"/>
            <a:ext cx="4748772" cy="762969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sz="28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Procédé Haber-Bosch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4C71E6-E564-404E-B0FF-432D8B91354E}"/>
              </a:ext>
            </a:extLst>
          </p:cNvPr>
          <p:cNvSpPr/>
          <p:nvPr/>
        </p:nvSpPr>
        <p:spPr>
          <a:xfrm>
            <a:off x="0" y="4858807"/>
            <a:ext cx="8386376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i="1" dirty="0"/>
              <a:t>Jean BOTTIN, Jean-Claude MALLET et Roger FOURNIÉ. Cours de chimie 2ème année. Dunod, 1991.</a:t>
            </a:r>
          </a:p>
        </p:txBody>
      </p:sp>
    </p:spTree>
    <p:extLst>
      <p:ext uri="{BB962C8B-B14F-4D97-AF65-F5344CB8AC3E}">
        <p14:creationId xmlns:p14="http://schemas.microsoft.com/office/powerpoint/2010/main" val="7352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963902FC-E428-4D29-9F49-37CB240FE6EF}"/>
              </a:ext>
            </a:extLst>
          </p:cNvPr>
          <p:cNvSpPr txBox="1"/>
          <p:nvPr/>
        </p:nvSpPr>
        <p:spPr>
          <a:xfrm>
            <a:off x="1501285" y="1463165"/>
            <a:ext cx="2715986" cy="346249"/>
          </a:xfrm>
          <a:prstGeom prst="rect">
            <a:avLst/>
          </a:prstGeom>
          <a:solidFill>
            <a:schemeClr val="accent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Thermodynamiquement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DE2AD407-FD97-46FC-89BF-2FCC0559EAC8}"/>
              </a:ext>
            </a:extLst>
          </p:cNvPr>
          <p:cNvSpPr txBox="1"/>
          <p:nvPr/>
        </p:nvSpPr>
        <p:spPr>
          <a:xfrm>
            <a:off x="6317533" y="1463165"/>
            <a:ext cx="1777094" cy="346249"/>
          </a:xfrm>
          <a:prstGeom prst="rect">
            <a:avLst/>
          </a:prstGeom>
          <a:solidFill>
            <a:srgbClr val="0070C0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Cinétiquement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EC76EBF9-8347-41A7-84C1-5DC9DBD4BECC}"/>
              </a:ext>
            </a:extLst>
          </p:cNvPr>
          <p:cNvSpPr txBox="1"/>
          <p:nvPr/>
        </p:nvSpPr>
        <p:spPr>
          <a:xfrm>
            <a:off x="6574707" y="2889515"/>
            <a:ext cx="1262744" cy="623248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/>
              <a:t>Abaisser </a:t>
            </a:r>
            <a:r>
              <a:rPr lang="fr-FR" sz="1800" dirty="0" err="1"/>
              <a:t>E</a:t>
            </a:r>
            <a:r>
              <a:rPr lang="fr-FR" sz="1800" baseline="-25000" dirty="0" err="1"/>
              <a:t>a</a:t>
            </a:r>
            <a:endParaRPr lang="fr-FR" sz="1800" baseline="-250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F6A11D53-48B2-4F90-89A7-6A42995510C9}"/>
              </a:ext>
            </a:extLst>
          </p:cNvPr>
          <p:cNvSpPr txBox="1"/>
          <p:nvPr/>
        </p:nvSpPr>
        <p:spPr>
          <a:xfrm>
            <a:off x="7454140" y="3574123"/>
            <a:ext cx="1141412" cy="3462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/>
              <a:t>Catalyse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C6C810F8-B818-4891-926E-7DC079FC5788}"/>
              </a:ext>
            </a:extLst>
          </p:cNvPr>
          <p:cNvGrpSpPr/>
          <p:nvPr/>
        </p:nvGrpSpPr>
        <p:grpSpPr>
          <a:xfrm>
            <a:off x="328786" y="2708441"/>
            <a:ext cx="5239079" cy="2083466"/>
            <a:chOff x="558843" y="4320854"/>
            <a:chExt cx="6269883" cy="2444043"/>
          </a:xfrm>
        </p:grpSpPr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044EB97C-0990-4898-B3DA-A666C1435853}"/>
                </a:ext>
              </a:extLst>
            </p:cNvPr>
            <p:cNvSpPr txBox="1"/>
            <p:nvPr/>
          </p:nvSpPr>
          <p:spPr>
            <a:xfrm>
              <a:off x="937202" y="4320854"/>
              <a:ext cx="1669142" cy="758189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Rupture d’équilibre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9F7C9AE7-1FDC-4110-9ADC-BCC6C4224EEE}"/>
                </a:ext>
              </a:extLst>
            </p:cNvPr>
            <p:cNvSpPr txBox="1"/>
            <p:nvPr/>
          </p:nvSpPr>
          <p:spPr>
            <a:xfrm>
              <a:off x="3962493" y="4320854"/>
              <a:ext cx="1959430" cy="75818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Déplacement d’équilibre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B4B50B7B-3742-434A-9CC7-D0556FE1A380}"/>
                </a:ext>
              </a:extLst>
            </p:cNvPr>
            <p:cNvSpPr txBox="1"/>
            <p:nvPr/>
          </p:nvSpPr>
          <p:spPr>
            <a:xfrm>
              <a:off x="558843" y="5340457"/>
              <a:ext cx="2425861" cy="108312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Apparition ou disparition d’un constituant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="" xmlns:a16="http://schemas.microsoft.com/office/drawing/2014/main" id="{3D671276-FE8F-4DBB-A437-468341D5B886}"/>
                </a:ext>
              </a:extLst>
            </p:cNvPr>
            <p:cNvSpPr txBox="1"/>
            <p:nvPr/>
          </p:nvSpPr>
          <p:spPr>
            <a:xfrm>
              <a:off x="3166456" y="5340457"/>
              <a:ext cx="1810658" cy="75818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K°(T)</a:t>
              </a:r>
            </a:p>
            <a:p>
              <a:pPr algn="ctr"/>
              <a:r>
                <a:rPr lang="fr-FR" sz="1800" i="1" dirty="0"/>
                <a:t>Température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F885655C-D046-404D-995F-275A56AD7C85}"/>
                </a:ext>
              </a:extLst>
            </p:cNvPr>
            <p:cNvSpPr txBox="1"/>
            <p:nvPr/>
          </p:nvSpPr>
          <p:spPr>
            <a:xfrm>
              <a:off x="5104117" y="5340457"/>
              <a:ext cx="1724609" cy="75818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err="1" smtClean="0"/>
                <a:t>Qr</a:t>
              </a:r>
              <a:r>
                <a:rPr lang="fr-FR" sz="1800" dirty="0" smtClean="0"/>
                <a:t> </a:t>
              </a:r>
              <a:endParaRPr lang="fr-FR" sz="1800" dirty="0"/>
            </a:p>
            <a:p>
              <a:pPr algn="ctr"/>
              <a:r>
                <a:rPr lang="fr-FR" sz="1800" i="1" dirty="0"/>
                <a:t>Pression</a:t>
              </a:r>
            </a:p>
          </p:txBody>
        </p:sp>
        <p:sp>
          <p:nvSpPr>
            <p:cNvPr id="14" name="Accolade fermante 13">
              <a:extLst>
                <a:ext uri="{FF2B5EF4-FFF2-40B4-BE49-F238E27FC236}">
                  <a16:creationId xmlns="" xmlns:a16="http://schemas.microsoft.com/office/drawing/2014/main" id="{41D79418-6D80-48AD-918A-7E894CC99DA8}"/>
                </a:ext>
              </a:extLst>
            </p:cNvPr>
            <p:cNvSpPr/>
            <p:nvPr/>
          </p:nvSpPr>
          <p:spPr>
            <a:xfrm rot="5400000">
              <a:off x="4641080" y="4614750"/>
              <a:ext cx="296430" cy="3245681"/>
            </a:xfrm>
            <a:prstGeom prst="righ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="" xmlns:a16="http://schemas.microsoft.com/office/drawing/2014/main" id="{F24CCDD5-72D5-4CFB-94F1-D44C8D3A5B63}"/>
                </a:ext>
              </a:extLst>
            </p:cNvPr>
            <p:cNvSpPr txBox="1"/>
            <p:nvPr/>
          </p:nvSpPr>
          <p:spPr>
            <a:xfrm>
              <a:off x="2885163" y="6385803"/>
              <a:ext cx="3842660" cy="37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/>
                <a:t>Loi de modération de Le Chatelier</a:t>
              </a:r>
            </a:p>
          </p:txBody>
        </p:sp>
      </p:grpSp>
      <p:cxnSp>
        <p:nvCxnSpPr>
          <p:cNvPr id="18" name="Connecteur droit avec flèche 17"/>
          <p:cNvCxnSpPr>
            <a:stCxn id="5" idx="2"/>
            <a:endCxn id="6" idx="0"/>
          </p:cNvCxnSpPr>
          <p:nvPr/>
        </p:nvCxnSpPr>
        <p:spPr>
          <a:xfrm flipH="1">
            <a:off x="7206079" y="1809414"/>
            <a:ext cx="1" cy="1080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680701" y="3580724"/>
            <a:ext cx="1554958" cy="3462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800" dirty="0"/>
              <a:t>Température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4" idx="2"/>
            <a:endCxn id="9" idx="0"/>
          </p:cNvCxnSpPr>
          <p:nvPr/>
        </p:nvCxnSpPr>
        <p:spPr>
          <a:xfrm flipH="1">
            <a:off x="1342304" y="1809414"/>
            <a:ext cx="1516974" cy="89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2"/>
            <a:endCxn id="10" idx="0"/>
          </p:cNvCxnSpPr>
          <p:nvPr/>
        </p:nvCxnSpPr>
        <p:spPr>
          <a:xfrm>
            <a:off x="2859278" y="1809414"/>
            <a:ext cx="1132224" cy="89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3" name="Espace réservé du contenu 4"/>
          <p:cNvSpPr txBox="1">
            <a:spLocks/>
          </p:cNvSpPr>
          <p:nvPr/>
        </p:nvSpPr>
        <p:spPr>
          <a:xfrm>
            <a:off x="-1" y="4831099"/>
            <a:ext cx="8239837" cy="312402"/>
          </a:xfrm>
          <a:prstGeom prst="rect">
            <a:avLst/>
          </a:prstGeom>
        </p:spPr>
        <p:txBody>
          <a:bodyPr lIns="68580" tIns="34290" rIns="68580" bIns="3429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Voies d’optimisation d’un procédé </a:t>
            </a:r>
            <a:r>
              <a:rPr lang="fr-FR" dirty="0" smtClean="0">
                <a:solidFill>
                  <a:schemeClr val="bg1"/>
                </a:solidFill>
              </a:rPr>
              <a:t>chimique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CE9D9B-A867-44BC-82B4-0A4E53A4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4" y="239798"/>
            <a:ext cx="8520600" cy="572700"/>
          </a:xfrm>
        </p:spPr>
        <p:txBody>
          <a:bodyPr/>
          <a:lstStyle/>
          <a:p>
            <a:r>
              <a:rPr lang="fr-FR" dirty="0"/>
              <a:t>Le procédé Haber-Bosch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C97EBD26-6E23-406E-92F4-9CD2A5A2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xmlns="" id="{A4FD4A1D-342B-4011-ABE3-9B9840B9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72" y="690082"/>
            <a:ext cx="5572771" cy="3866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D90069-7467-43B2-A8C2-95B65206FCE9}"/>
              </a:ext>
            </a:extLst>
          </p:cNvPr>
          <p:cNvSpPr/>
          <p:nvPr/>
        </p:nvSpPr>
        <p:spPr>
          <a:xfrm>
            <a:off x="141121" y="4889584"/>
            <a:ext cx="8269289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sz="1200" dirty="0">
                <a:hlinkClick r:id="rId3"/>
              </a:rPr>
              <a:t>https://fr.wikipedia.org/wiki/Histoire_du_proc%C3%A9d%C3%A9_Haber-</a:t>
            </a:r>
            <a:r>
              <a:rPr lang="fr-FR" sz="1200" dirty="0" smtClean="0">
                <a:hlinkClick r:id="rId3"/>
              </a:rPr>
              <a:t>Bosch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64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183DBB5C-B43A-4D61-93B1-7DE0D60E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7747"/>
              </p:ext>
            </p:extLst>
          </p:nvPr>
        </p:nvGraphicFramePr>
        <p:xfrm>
          <a:off x="4594860" y="3373720"/>
          <a:ext cx="366605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26">
                  <a:extLst>
                    <a:ext uri="{9D8B030D-6E8A-4147-A177-3AD203B41FA5}">
                      <a16:colId xmlns="" xmlns:a16="http://schemas.microsoft.com/office/drawing/2014/main" val="3689509279"/>
                    </a:ext>
                  </a:extLst>
                </a:gridCol>
                <a:gridCol w="1833026">
                  <a:extLst>
                    <a:ext uri="{9D8B030D-6E8A-4147-A177-3AD203B41FA5}">
                      <a16:colId xmlns="" xmlns:a16="http://schemas.microsoft.com/office/drawing/2014/main" val="216294718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fr-FR" sz="2100" dirty="0"/>
                        <a:t>Température</a:t>
                      </a:r>
                      <a:endParaRPr lang="fr-FR" sz="2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dirty="0" smtClean="0"/>
                        <a:t>350 – 500 °C</a:t>
                      </a:r>
                      <a:endParaRPr lang="fr-FR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6221929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fr-FR" sz="2100" dirty="0"/>
                        <a:t>Pression</a:t>
                      </a:r>
                      <a:endParaRPr lang="fr-FR" sz="2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100" dirty="0" smtClean="0"/>
                        <a:t>8 – 30 </a:t>
                      </a:r>
                      <a:r>
                        <a:rPr lang="fr-FR" sz="2100" dirty="0" err="1" smtClean="0"/>
                        <a:t>MPa</a:t>
                      </a:r>
                      <a:endParaRPr lang="fr-FR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35773216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fr-FR" sz="2100" b="1" dirty="0" smtClean="0">
                          <a:solidFill>
                            <a:schemeClr val="bg1"/>
                          </a:solidFill>
                        </a:rPr>
                        <a:t>Catalyseur</a:t>
                      </a:r>
                      <a:endParaRPr lang="fr-FR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4B9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b="1" dirty="0" smtClean="0">
                          <a:solidFill>
                            <a:schemeClr val="bg1"/>
                          </a:solidFill>
                        </a:rPr>
                        <a:t>Fer</a:t>
                      </a:r>
                      <a:endParaRPr lang="fr-FR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4B94A"/>
                    </a:solidFill>
                  </a:tcPr>
                </a:tc>
              </a:tr>
            </a:tbl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51391" y="213510"/>
            <a:ext cx="8615189" cy="1088068"/>
          </a:xfrm>
        </p:spPr>
        <p:txBody>
          <a:bodyPr>
            <a:noAutofit/>
          </a:bodyPr>
          <a:lstStyle/>
          <a:p>
            <a:r>
              <a:rPr lang="fr-FR" sz="3300" b="1" dirty="0">
                <a:solidFill>
                  <a:schemeClr val="accent2"/>
                </a:solidFill>
              </a:rPr>
              <a:t>Procédé Haber-</a:t>
            </a:r>
            <a:r>
              <a:rPr lang="fr-FR" sz="3300" b="1" dirty="0" err="1">
                <a:solidFill>
                  <a:schemeClr val="accent2"/>
                </a:solidFill>
              </a:rPr>
              <a:t>Bosh</a:t>
            </a:r>
            <a:r>
              <a:rPr lang="fr-FR" sz="3300" b="1" dirty="0">
                <a:solidFill>
                  <a:schemeClr val="accent2"/>
                </a:solidFill>
              </a:rPr>
              <a:t> pour la synthèse de l’ammoniac</a:t>
            </a:r>
            <a:endParaRPr lang="fr-FR" sz="21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Fritz Ha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1" y="1355522"/>
            <a:ext cx="1857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Bos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53" y="1355522"/>
            <a:ext cx="1857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308853" y="3984422"/>
            <a:ext cx="18573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200" dirty="0"/>
              <a:t>Carl BOSCH (1874 – 1940)</a:t>
            </a:r>
          </a:p>
          <a:p>
            <a:pPr algn="ctr"/>
            <a:r>
              <a:rPr lang="fr-FR" sz="1200" dirty="0"/>
              <a:t>PRIX NOBEL DE CHIMIE 1931 pour les procédés chimiques haute pression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1392" y="3984422"/>
            <a:ext cx="185737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200" dirty="0"/>
              <a:t>Fritz HABER (1868 – 1934)</a:t>
            </a:r>
          </a:p>
          <a:p>
            <a:pPr algn="ctr"/>
            <a:r>
              <a:rPr lang="fr-FR" sz="1200" dirty="0"/>
              <a:t>PRIX NOBEL DE CHIMIE 1918 pour la synthèse de l’ammoniac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86126" y="1996899"/>
            <a:ext cx="381450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dirty="0">
                <a:latin typeface="Cambria Math" panose="02040503050406030204" pitchFamily="18" charset="0"/>
              </a:rPr>
              <a:t>Equation de la synthèse :</a:t>
            </a:r>
            <a:endParaRPr lang="fr-FR" sz="9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286127" y="2945274"/>
            <a:ext cx="381450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dirty="0">
                <a:latin typeface="Cambria Math" panose="02040503050406030204" pitchFamily="18" charset="0"/>
              </a:rPr>
              <a:t>Conditions de la synthèse :</a:t>
            </a:r>
            <a:endParaRPr lang="fr-FR" sz="900" dirty="0"/>
          </a:p>
        </p:txBody>
      </p:sp>
      <p:sp>
        <p:nvSpPr>
          <p:cNvPr id="2" name="ZoneTexte 1"/>
          <p:cNvSpPr txBox="1"/>
          <p:nvPr/>
        </p:nvSpPr>
        <p:spPr>
          <a:xfrm>
            <a:off x="4361922" y="2360110"/>
            <a:ext cx="2220054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2</a:t>
            </a:r>
            <a:r>
              <a:rPr lang="fr-FR" dirty="0" smtClean="0"/>
              <a:t>(g) + 3H</a:t>
            </a:r>
            <a:r>
              <a:rPr lang="fr-FR" baseline="-25000" dirty="0" smtClean="0"/>
              <a:t>2</a:t>
            </a:r>
            <a:r>
              <a:rPr lang="fr-FR" dirty="0" smtClean="0"/>
              <a:t>(g) =  2NH</a:t>
            </a:r>
            <a:r>
              <a:rPr lang="fr-FR" baseline="-25000" dirty="0" smtClean="0"/>
              <a:t>3</a:t>
            </a:r>
            <a:r>
              <a:rPr lang="fr-FR" dirty="0" smtClean="0"/>
              <a:t>(g)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9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408" y="0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Synthèse du dioxyde d’azote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6577" y="3694085"/>
            <a:ext cx="2798272" cy="1280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294889" y="282934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89401" y="284807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89428" y="3825500"/>
            <a:ext cx="278818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08571" y="3565813"/>
            <a:ext cx="2772000" cy="243707"/>
          </a:xfrm>
          <a:prstGeom prst="rect">
            <a:avLst/>
          </a:prstGeom>
          <a:solidFill>
            <a:srgbClr val="A2C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2" name="Grouper 101"/>
          <p:cNvGrpSpPr/>
          <p:nvPr/>
        </p:nvGrpSpPr>
        <p:grpSpPr>
          <a:xfrm>
            <a:off x="2139076" y="3594996"/>
            <a:ext cx="1340915" cy="178227"/>
            <a:chOff x="2139076" y="3594996"/>
            <a:chExt cx="1340915" cy="178227"/>
          </a:xfrm>
        </p:grpSpPr>
        <p:sp>
          <p:nvSpPr>
            <p:cNvPr id="17" name="Triangle isocèle 16"/>
            <p:cNvSpPr/>
            <p:nvPr/>
          </p:nvSpPr>
          <p:spPr>
            <a:xfrm>
              <a:off x="2139076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2410244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2952580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>
              <a:off x="3223748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2681412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r 102"/>
          <p:cNvGrpSpPr/>
          <p:nvPr/>
        </p:nvGrpSpPr>
        <p:grpSpPr>
          <a:xfrm>
            <a:off x="3733287" y="1542495"/>
            <a:ext cx="1295271" cy="1433302"/>
            <a:chOff x="3733287" y="1285955"/>
            <a:chExt cx="1295271" cy="1433302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075" y="1285955"/>
              <a:ext cx="1128483" cy="1366349"/>
            </a:xfrm>
            <a:prstGeom prst="rect">
              <a:avLst/>
            </a:prstGeom>
          </p:spPr>
        </p:pic>
        <p:sp>
          <p:nvSpPr>
            <p:cNvPr id="33" name="Flèche courbée vers le bas 32"/>
            <p:cNvSpPr/>
            <p:nvPr/>
          </p:nvSpPr>
          <p:spPr>
            <a:xfrm flipH="1">
              <a:off x="3733287" y="2283150"/>
              <a:ext cx="1051993" cy="4361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V="1">
            <a:off x="1911544" y="3743873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1411204" y="3748882"/>
            <a:ext cx="495687" cy="5352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30925" y="4168672"/>
            <a:ext cx="125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Copeaux de cuivre</a:t>
            </a:r>
          </a:p>
          <a:p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1140243" y="3755179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0532" y="3565819"/>
            <a:ext cx="7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Fond d’eau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511213" y="284655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343560" y="284503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5118838" y="3540165"/>
            <a:ext cx="1282918" cy="128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04395" y="3283631"/>
            <a:ext cx="159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Acide nitrique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oncentré (~5mL)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13760" y="3822352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525039" y="3423206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466584" y="183421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2180961" y="2898830"/>
            <a:ext cx="513168" cy="62850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987649" y="2897310"/>
            <a:ext cx="527547" cy="648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2984540" y="1910203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2687919" y="1921509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100"/>
          <p:cNvGrpSpPr/>
          <p:nvPr/>
        </p:nvGrpSpPr>
        <p:grpSpPr>
          <a:xfrm>
            <a:off x="2193791" y="1000481"/>
            <a:ext cx="1295748" cy="2539684"/>
            <a:chOff x="2193791" y="1000481"/>
            <a:chExt cx="1295748" cy="2539684"/>
          </a:xfrm>
        </p:grpSpPr>
        <p:sp>
          <p:nvSpPr>
            <p:cNvPr id="56" name="Nuage 55"/>
            <p:cNvSpPr/>
            <p:nvPr/>
          </p:nvSpPr>
          <p:spPr>
            <a:xfrm flipV="1">
              <a:off x="2501687" y="1000481"/>
              <a:ext cx="551657" cy="97482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r 99"/>
            <p:cNvGrpSpPr/>
            <p:nvPr/>
          </p:nvGrpSpPr>
          <p:grpSpPr>
            <a:xfrm>
              <a:off x="2193791" y="1889371"/>
              <a:ext cx="1295748" cy="1650794"/>
              <a:chOff x="2193791" y="1889371"/>
              <a:chExt cx="1295748" cy="1650794"/>
            </a:xfrm>
          </p:grpSpPr>
          <p:sp>
            <p:nvSpPr>
              <p:cNvPr id="91" name="Trapèze 90"/>
              <p:cNvSpPr/>
              <p:nvPr/>
            </p:nvSpPr>
            <p:spPr>
              <a:xfrm>
                <a:off x="2193791" y="2873178"/>
                <a:ext cx="1295748" cy="666987"/>
              </a:xfrm>
              <a:prstGeom prst="trapezoid">
                <a:avLst>
                  <a:gd name="adj" fmla="val 77125"/>
                </a:avLst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95326" y="1889371"/>
                <a:ext cx="281045" cy="1044091"/>
              </a:xfrm>
              <a:prstGeom prst="rect">
                <a:avLst/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3425389" y="701659"/>
            <a:ext cx="5914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Equation de réaction:</a:t>
            </a:r>
          </a:p>
          <a:p>
            <a:endParaRPr lang="fr-FR" dirty="0"/>
          </a:p>
          <a:p>
            <a:r>
              <a:rPr lang="fr-FR" dirty="0"/>
              <a:t>8H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2NO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3Cu</a:t>
            </a:r>
            <a:r>
              <a:rPr lang="fr-FR" baseline="-25000" dirty="0"/>
              <a:t>(s) </a:t>
            </a:r>
            <a:r>
              <a:rPr lang="fr-FR" dirty="0"/>
              <a:t>= 3Cu</a:t>
            </a:r>
            <a:r>
              <a:rPr lang="fr-FR" baseline="30000" dirty="0"/>
              <a:t>2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+ 2NO</a:t>
            </a:r>
            <a:r>
              <a:rPr lang="fr-FR" baseline="-25000" dirty="0"/>
              <a:t>(g) </a:t>
            </a:r>
            <a:r>
              <a:rPr lang="fr-FR" dirty="0"/>
              <a:t>+ </a:t>
            </a:r>
            <a:r>
              <a:rPr lang="fr-FR" dirty="0" smtClean="0"/>
              <a:t>4H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</a:t>
            </a:r>
            <a:r>
              <a:rPr lang="fr-FR" baseline="-25000" dirty="0"/>
              <a:t>l</a:t>
            </a:r>
            <a:r>
              <a:rPr lang="fr-FR" baseline="-25000" dirty="0" smtClean="0"/>
              <a:t>)    </a:t>
            </a:r>
            <a:r>
              <a:rPr lang="fr-FR" dirty="0" smtClean="0"/>
              <a:t> </a:t>
            </a:r>
            <a:r>
              <a:rPr lang="fr-FR" b="1" dirty="0" smtClean="0"/>
              <a:t>K</a:t>
            </a:r>
            <a:r>
              <a:rPr lang="fr-FR" b="1" baseline="-25000" dirty="0" smtClean="0"/>
              <a:t>1</a:t>
            </a:r>
            <a:r>
              <a:rPr lang="fr-FR" b="1" dirty="0" smtClean="0"/>
              <a:t>°=1,5.10</a:t>
            </a:r>
            <a:r>
              <a:rPr lang="fr-FR" b="1" baseline="30000" dirty="0" smtClean="0"/>
              <a:t>6</a:t>
            </a:r>
            <a:endParaRPr lang="fr-FR" b="1" baseline="30000" dirty="0"/>
          </a:p>
          <a:p>
            <a:r>
              <a:rPr lang="fr-FR" dirty="0"/>
              <a:t>NO</a:t>
            </a:r>
            <a:r>
              <a:rPr lang="fr-FR" baseline="-25000" dirty="0"/>
              <a:t>(g)</a:t>
            </a:r>
            <a:r>
              <a:rPr lang="fr-FR" dirty="0"/>
              <a:t> + 1/2 O2 </a:t>
            </a:r>
            <a:r>
              <a:rPr lang="fr-FR" baseline="-25000" dirty="0"/>
              <a:t>(g)</a:t>
            </a:r>
            <a:r>
              <a:rPr lang="fr-FR" dirty="0"/>
              <a:t> = NO2 </a:t>
            </a:r>
            <a:r>
              <a:rPr lang="fr-FR" baseline="-25000" dirty="0"/>
              <a:t>(g)</a:t>
            </a:r>
            <a:r>
              <a:rPr lang="fr-FR" dirty="0"/>
              <a:t> </a:t>
            </a:r>
            <a:r>
              <a:rPr lang="fr-FR" dirty="0" smtClean="0"/>
              <a:t> 		                  </a:t>
            </a:r>
            <a:r>
              <a:rPr lang="fr-FR" b="1" dirty="0" smtClean="0"/>
              <a:t>K</a:t>
            </a:r>
            <a:r>
              <a:rPr lang="fr-FR" b="1" baseline="-25000" dirty="0" smtClean="0"/>
              <a:t>2</a:t>
            </a:r>
            <a:r>
              <a:rPr lang="fr-FR" b="1" dirty="0" smtClean="0"/>
              <a:t>°=3,5.10</a:t>
            </a:r>
            <a:r>
              <a:rPr lang="fr-FR" b="1" baseline="30000" dirty="0" smtClean="0"/>
              <a:t>62</a:t>
            </a:r>
            <a:endParaRPr lang="fr-FR" b="1" baseline="30000" dirty="0"/>
          </a:p>
        </p:txBody>
      </p:sp>
    </p:spTree>
    <p:extLst>
      <p:ext uri="{BB962C8B-B14F-4D97-AF65-F5344CB8AC3E}">
        <p14:creationId xmlns:p14="http://schemas.microsoft.com/office/powerpoint/2010/main" val="21939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Description de l’équilibre 2 NO2 (g) = N2O4 (g)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73613"/>
              </p:ext>
            </p:extLst>
          </p:nvPr>
        </p:nvGraphicFramePr>
        <p:xfrm>
          <a:off x="618505" y="1359630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5" imgW="5753100" imgH="1587500" progId="Word.Document.12">
                  <p:embed/>
                </p:oleObj>
              </mc:Choice>
              <mc:Fallback>
                <p:oleObj name="Document" r:id="rId5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505" y="1359630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8480"/>
              </p:ext>
            </p:extLst>
          </p:nvPr>
        </p:nvGraphicFramePr>
        <p:xfrm>
          <a:off x="2233802" y="1375424"/>
          <a:ext cx="1978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8" imgW="5753100" imgH="1181100" progId="Word.Document.12">
                  <p:embed/>
                </p:oleObj>
              </mc:Choice>
              <mc:Fallback>
                <p:oleObj name="Document" r:id="rId8" imgW="5753100" imgH="118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3802" y="1375424"/>
                        <a:ext cx="19780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013506" y="2142056"/>
            <a:ext cx="135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K°(25°C)=0,31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193" y="1475068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473" y="2140535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8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88323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Influence de la pression sur l’équilibre 2 NO2 (g) = N2O4 (g)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738602-390A-4D7C-8981-4269FD038593}"/>
              </a:ext>
            </a:extLst>
          </p:cNvPr>
          <p:cNvSpPr/>
          <p:nvPr/>
        </p:nvSpPr>
        <p:spPr>
          <a:xfrm>
            <a:off x="1010769" y="2705152"/>
            <a:ext cx="2035738" cy="411041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BD6AD0C-34E5-447B-A2C5-55DD85762574}"/>
              </a:ext>
            </a:extLst>
          </p:cNvPr>
          <p:cNvSpPr/>
          <p:nvPr/>
        </p:nvSpPr>
        <p:spPr>
          <a:xfrm>
            <a:off x="7327299" y="2693603"/>
            <a:ext cx="648507" cy="420769"/>
          </a:xfrm>
          <a:prstGeom prst="rect">
            <a:avLst/>
          </a:prstGeom>
          <a:solidFill>
            <a:srgbClr val="EED8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F5D2C03-6381-490C-9F50-53F5BA0E74FB}"/>
              </a:ext>
            </a:extLst>
          </p:cNvPr>
          <p:cNvSpPr/>
          <p:nvPr/>
        </p:nvSpPr>
        <p:spPr>
          <a:xfrm>
            <a:off x="4864371" y="2690504"/>
            <a:ext cx="655972" cy="411041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pSp>
        <p:nvGrpSpPr>
          <p:cNvPr id="9" name="Grouper 114">
            <a:extLst>
              <a:ext uri="{FF2B5EF4-FFF2-40B4-BE49-F238E27FC236}">
                <a16:creationId xmlns="" xmlns:a16="http://schemas.microsoft.com/office/drawing/2014/main" id="{F049E063-1BF4-40CD-B0ED-9F440AD7DBA2}"/>
              </a:ext>
            </a:extLst>
          </p:cNvPr>
          <p:cNvGrpSpPr/>
          <p:nvPr/>
        </p:nvGrpSpPr>
        <p:grpSpPr>
          <a:xfrm rot="5400000">
            <a:off x="4160590" y="1878805"/>
            <a:ext cx="685067" cy="2034440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="" xmlns:a16="http://schemas.microsoft.com/office/drawing/2014/main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="" xmlns:a16="http://schemas.microsoft.com/office/drawing/2014/main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="" xmlns:a16="http://schemas.microsoft.com/office/drawing/2014/main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="" xmlns:a16="http://schemas.microsoft.com/office/drawing/2014/main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="" xmlns:a16="http://schemas.microsoft.com/office/drawing/2014/main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="" xmlns:a16="http://schemas.microsoft.com/office/drawing/2014/main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="" xmlns:a16="http://schemas.microsoft.com/office/drawing/2014/main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="" xmlns:a16="http://schemas.microsoft.com/office/drawing/2014/main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="" xmlns:a16="http://schemas.microsoft.com/office/drawing/2014/main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="" xmlns:a16="http://schemas.microsoft.com/office/drawing/2014/main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="" xmlns:a16="http://schemas.microsoft.com/office/drawing/2014/main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="" xmlns:a16="http://schemas.microsoft.com/office/drawing/2014/main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="" xmlns:a16="http://schemas.microsoft.com/office/drawing/2014/main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="" xmlns:a16="http://schemas.microsoft.com/office/drawing/2014/main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="" xmlns:a16="http://schemas.microsoft.com/office/drawing/2014/main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="" xmlns:a16="http://schemas.microsoft.com/office/drawing/2014/main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="" xmlns:a16="http://schemas.microsoft.com/office/drawing/2014/main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="" xmlns:a16="http://schemas.microsoft.com/office/drawing/2014/main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="" xmlns:a16="http://schemas.microsoft.com/office/drawing/2014/main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="" xmlns:a16="http://schemas.microsoft.com/office/drawing/2014/main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="" xmlns:a16="http://schemas.microsoft.com/office/drawing/2014/main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="" xmlns:a16="http://schemas.microsoft.com/office/drawing/2014/main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="" xmlns:a16="http://schemas.microsoft.com/office/drawing/2014/main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="" xmlns:a16="http://schemas.microsoft.com/office/drawing/2014/main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="" xmlns:a16="http://schemas.microsoft.com/office/drawing/2014/main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="" xmlns:a16="http://schemas.microsoft.com/office/drawing/2014/main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="" xmlns:a16="http://schemas.microsoft.com/office/drawing/2014/main" id="{CD2D93A9-5ED9-403B-A351-4A55DE1299D9}"/>
              </a:ext>
            </a:extLst>
          </p:cNvPr>
          <p:cNvGrpSpPr/>
          <p:nvPr/>
        </p:nvGrpSpPr>
        <p:grpSpPr>
          <a:xfrm rot="5400000">
            <a:off x="1702310" y="1878805"/>
            <a:ext cx="685067" cy="2034440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="" xmlns:a16="http://schemas.microsoft.com/office/drawing/2014/main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="" xmlns:a16="http://schemas.microsoft.com/office/drawing/2014/main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="" xmlns:a16="http://schemas.microsoft.com/office/drawing/2014/main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="" xmlns:a16="http://schemas.microsoft.com/office/drawing/2014/main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="" xmlns:a16="http://schemas.microsoft.com/office/drawing/2014/main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="" xmlns:a16="http://schemas.microsoft.com/office/drawing/2014/main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="" xmlns:a16="http://schemas.microsoft.com/office/drawing/2014/main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="" xmlns:a16="http://schemas.microsoft.com/office/drawing/2014/main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="" xmlns:a16="http://schemas.microsoft.com/office/drawing/2014/main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="" xmlns:a16="http://schemas.microsoft.com/office/drawing/2014/main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="" xmlns:a16="http://schemas.microsoft.com/office/drawing/2014/main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="" xmlns:a16="http://schemas.microsoft.com/office/drawing/2014/main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="" xmlns:a16="http://schemas.microsoft.com/office/drawing/2014/main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="" xmlns:a16="http://schemas.microsoft.com/office/drawing/2014/main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="" xmlns:a16="http://schemas.microsoft.com/office/drawing/2014/main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="" xmlns:a16="http://schemas.microsoft.com/office/drawing/2014/main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="" xmlns:a16="http://schemas.microsoft.com/office/drawing/2014/main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="" xmlns:a16="http://schemas.microsoft.com/office/drawing/2014/main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="" xmlns:a16="http://schemas.microsoft.com/office/drawing/2014/main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="" xmlns:a16="http://schemas.microsoft.com/office/drawing/2014/main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="" xmlns:a16="http://schemas.microsoft.com/office/drawing/2014/main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="" xmlns:a16="http://schemas.microsoft.com/office/drawing/2014/main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="" xmlns:a16="http://schemas.microsoft.com/office/drawing/2014/main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="" xmlns:a16="http://schemas.microsoft.com/office/drawing/2014/main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="" xmlns:a16="http://schemas.microsoft.com/office/drawing/2014/main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="" xmlns:a16="http://schemas.microsoft.com/office/drawing/2014/main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="" xmlns:a16="http://schemas.microsoft.com/office/drawing/2014/main" id="{348F7BB8-DA61-4BA7-9FB0-FE88C5D34A18}"/>
              </a:ext>
            </a:extLst>
          </p:cNvPr>
          <p:cNvGrpSpPr/>
          <p:nvPr/>
        </p:nvGrpSpPr>
        <p:grpSpPr>
          <a:xfrm rot="5400000">
            <a:off x="6618864" y="1878805"/>
            <a:ext cx="685067" cy="2034440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="" xmlns:a16="http://schemas.microsoft.com/office/drawing/2014/main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="" xmlns:a16="http://schemas.microsoft.com/office/drawing/2014/main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="" xmlns:a16="http://schemas.microsoft.com/office/drawing/2014/main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="" xmlns:a16="http://schemas.microsoft.com/office/drawing/2014/main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="" xmlns:a16="http://schemas.microsoft.com/office/drawing/2014/main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="" xmlns:a16="http://schemas.microsoft.com/office/drawing/2014/main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="" xmlns:a16="http://schemas.microsoft.com/office/drawing/2014/main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="" xmlns:a16="http://schemas.microsoft.com/office/drawing/2014/main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="" xmlns:a16="http://schemas.microsoft.com/office/drawing/2014/main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="" xmlns:a16="http://schemas.microsoft.com/office/drawing/2014/main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="" xmlns:a16="http://schemas.microsoft.com/office/drawing/2014/main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="" xmlns:a16="http://schemas.microsoft.com/office/drawing/2014/main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="" xmlns:a16="http://schemas.microsoft.com/office/drawing/2014/main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="" xmlns:a16="http://schemas.microsoft.com/office/drawing/2014/main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="" xmlns:a16="http://schemas.microsoft.com/office/drawing/2014/main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="" xmlns:a16="http://schemas.microsoft.com/office/drawing/2014/main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="" xmlns:a16="http://schemas.microsoft.com/office/drawing/2014/main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="" xmlns:a16="http://schemas.microsoft.com/office/drawing/2014/main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="" xmlns:a16="http://schemas.microsoft.com/office/drawing/2014/main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="" xmlns:a16="http://schemas.microsoft.com/office/drawing/2014/main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="" xmlns:a16="http://schemas.microsoft.com/office/drawing/2014/main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="" xmlns:a16="http://schemas.microsoft.com/office/drawing/2014/main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="" xmlns:a16="http://schemas.microsoft.com/office/drawing/2014/main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="" xmlns:a16="http://schemas.microsoft.com/office/drawing/2014/main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="" xmlns:a16="http://schemas.microsoft.com/office/drawing/2014/main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="" xmlns:a16="http://schemas.microsoft.com/office/drawing/2014/main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128E8D5A-BC40-43E1-880F-C2CE81E05710}"/>
              </a:ext>
            </a:extLst>
          </p:cNvPr>
          <p:cNvSpPr/>
          <p:nvPr/>
        </p:nvSpPr>
        <p:spPr>
          <a:xfrm>
            <a:off x="4834666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D8F870B-4E98-4D1E-99E2-D6888F98A972}"/>
              </a:ext>
            </a:extLst>
          </p:cNvPr>
          <p:cNvSpPr/>
          <p:nvPr/>
        </p:nvSpPr>
        <p:spPr>
          <a:xfrm>
            <a:off x="3485902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B19954E9-707C-4E5C-89A2-666EB3E1EEA6}"/>
              </a:ext>
            </a:extLst>
          </p:cNvPr>
          <p:cNvSpPr/>
          <p:nvPr/>
        </p:nvSpPr>
        <p:spPr>
          <a:xfrm>
            <a:off x="7292935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1B2CBEF4-3425-4969-A6E8-116EA38F0FBB}"/>
              </a:ext>
            </a:extLst>
          </p:cNvPr>
          <p:cNvSpPr/>
          <p:nvPr/>
        </p:nvSpPr>
        <p:spPr>
          <a:xfrm>
            <a:off x="5944171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=""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2299152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=""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2553456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="" xmlns:a16="http://schemas.microsoft.com/office/drawing/2014/main" id="{D8B20FE0-F64D-430B-BFF5-46F4B85B40CB}"/>
              </a:ext>
            </a:extLst>
          </p:cNvPr>
          <p:cNvSpPr/>
          <p:nvPr/>
        </p:nvSpPr>
        <p:spPr>
          <a:xfrm>
            <a:off x="4810431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=""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5064735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76E03CD5-BAE8-4E75-80EE-B62AFD44009C}"/>
              </a:ext>
            </a:extLst>
          </p:cNvPr>
          <p:cNvSpPr/>
          <p:nvPr/>
        </p:nvSpPr>
        <p:spPr>
          <a:xfrm>
            <a:off x="3069133" y="282883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B90B8212-398F-429D-82EE-A0D9D9A8CE9B}"/>
              </a:ext>
            </a:extLst>
          </p:cNvPr>
          <p:cNvSpPr/>
          <p:nvPr/>
        </p:nvSpPr>
        <p:spPr>
          <a:xfrm>
            <a:off x="5516813" y="281328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1D102E7E-2917-4310-9E53-554295A92DC7}"/>
              </a:ext>
            </a:extLst>
          </p:cNvPr>
          <p:cNvSpPr/>
          <p:nvPr/>
        </p:nvSpPr>
        <p:spPr>
          <a:xfrm>
            <a:off x="7978606" y="2823120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aphicFrame>
        <p:nvGraphicFramePr>
          <p:cNvPr id="105" name="Obje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77502"/>
              </p:ext>
            </p:extLst>
          </p:nvPr>
        </p:nvGraphicFramePr>
        <p:xfrm>
          <a:off x="579438" y="1593850"/>
          <a:ext cx="26146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4" imgW="5753100" imgH="1803400" progId="Word.Document.12">
                  <p:embed/>
                </p:oleObj>
              </mc:Choice>
              <mc:Fallback>
                <p:oleObj name="Document" r:id="rId4" imgW="57531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593850"/>
                        <a:ext cx="26146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71785"/>
              </p:ext>
            </p:extLst>
          </p:nvPr>
        </p:nvGraphicFramePr>
        <p:xfrm>
          <a:off x="3517900" y="1808564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Document" r:id="rId7" imgW="5753100" imgH="1587500" progId="Word.Document.12">
                  <p:embed/>
                </p:oleObj>
              </mc:Choice>
              <mc:Fallback>
                <p:oleObj name="Document" r:id="rId7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808564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32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Cas de la synthèse de l’ammoniac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11" name="ZoneTexte 10"/>
          <p:cNvSpPr txBox="1"/>
          <p:nvPr/>
        </p:nvSpPr>
        <p:spPr>
          <a:xfrm>
            <a:off x="449022" y="1128748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473" y="2140535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13505" y="119288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11028"/>
              </p:ext>
            </p:extLst>
          </p:nvPr>
        </p:nvGraphicFramePr>
        <p:xfrm>
          <a:off x="893690" y="1137314"/>
          <a:ext cx="2685651" cy="3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5" imgW="5765800" imgH="812800" progId="Word.Document.12">
                  <p:embed/>
                </p:oleObj>
              </mc:Choice>
              <mc:Fallback>
                <p:oleObj name="Document" r:id="rId5" imgW="5765800" imgH="81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690" y="1137314"/>
                        <a:ext cx="2685651" cy="378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46028"/>
              </p:ext>
            </p:extLst>
          </p:nvPr>
        </p:nvGraphicFramePr>
        <p:xfrm>
          <a:off x="919349" y="1934052"/>
          <a:ext cx="3160331" cy="68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8" imgW="5765800" imgH="1257300" progId="Word.Document.12">
                  <p:embed/>
                </p:oleObj>
              </mc:Choice>
              <mc:Fallback>
                <p:oleObj name="Document" r:id="rId8" imgW="57658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349" y="1934052"/>
                        <a:ext cx="3160331" cy="689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23701" y="3052751"/>
            <a:ext cx="4321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Pression du procédé Haber-Bosch : P=  </a:t>
            </a:r>
            <a:r>
              <a:rPr lang="fr-FR" dirty="0"/>
              <a:t>8 – 30 </a:t>
            </a:r>
            <a:r>
              <a:rPr lang="fr-FR" dirty="0" err="1"/>
              <a:t>MPa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84411" y="3024056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1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7424738" y="4845142"/>
            <a:ext cx="984250" cy="2729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1A40F27-8A13-364A-BDFA-C7376BC2833D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288" y="25392"/>
            <a:ext cx="8748712" cy="69352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Optimisation de la quantité de matière initiale</a:t>
            </a:r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18660"/>
              </p:ext>
            </p:extLst>
          </p:nvPr>
        </p:nvGraphicFramePr>
        <p:xfrm>
          <a:off x="392208" y="846269"/>
          <a:ext cx="6096000" cy="10779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3517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N</a:t>
                      </a:r>
                      <a:r>
                        <a:rPr kumimoji="0" lang="fr-FR" sz="16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(g)    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        3 H</a:t>
                      </a:r>
                      <a:r>
                        <a:rPr kumimoji="0" lang="fr-FR" sz="16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(g)       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       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2NH</a:t>
                      </a:r>
                      <a:r>
                        <a:rPr kumimoji="0" lang="fr-FR" sz="1600" u="none" strike="noStrike" cap="none" normalizeH="0" baseline="-25000" dirty="0" smtClean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3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(g)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136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Initialement 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(H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</a:tr>
              <a:tr h="37136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l</a:t>
                      </a:r>
                      <a:r>
                        <a:rPr kumimoji="0" lang="ja-JP" alt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équilibre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- </a:t>
                      </a:r>
                      <a:r>
                        <a:rPr kumimoji="0" lang="el-G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(H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)-3</a:t>
                      </a:r>
                      <a:r>
                        <a:rPr kumimoji="0" lang="el-G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l-G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</a:tr>
            </a:tbl>
          </a:graphicData>
        </a:graphic>
      </p:graphicFrame>
      <p:sp>
        <p:nvSpPr>
          <p:cNvPr id="6" name="ZoneTexte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093" y="1973178"/>
            <a:ext cx="2432475" cy="1685966"/>
          </a:xfrm>
          <a:prstGeom prst="rect">
            <a:avLst/>
          </a:prstGeom>
          <a:blipFill>
            <a:blip r:embed="rId2"/>
            <a:stretch>
              <a:fillRect l="-1504" t="-2174" b="-3261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2466976" y="2805834"/>
            <a:ext cx="1179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0" name="ZoneTexte 9"/>
          <p:cNvSpPr txBox="1">
            <a:spLocks noChangeArrowheads="1"/>
          </p:cNvSpPr>
          <p:nvPr/>
        </p:nvSpPr>
        <p:spPr bwMode="auto">
          <a:xfrm>
            <a:off x="2852739" y="2453517"/>
            <a:ext cx="409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ln</a:t>
            </a:r>
          </a:p>
        </p:txBody>
      </p:sp>
      <p:cxnSp>
        <p:nvCxnSpPr>
          <p:cNvPr id="11" name="Connecteur droit avec flèche 10"/>
          <p:cNvCxnSpPr>
            <a:cxnSpLocks/>
          </p:cNvCxnSpPr>
          <p:nvPr/>
        </p:nvCxnSpPr>
        <p:spPr>
          <a:xfrm>
            <a:off x="2671763" y="3542206"/>
            <a:ext cx="1179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2" name="ZoneTexte 11"/>
          <p:cNvSpPr txBox="1">
            <a:spLocks noChangeArrowheads="1"/>
          </p:cNvSpPr>
          <p:nvPr/>
        </p:nvSpPr>
        <p:spPr bwMode="auto">
          <a:xfrm>
            <a:off x="2554288" y="3132758"/>
            <a:ext cx="1414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différentielle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6967" y="2657638"/>
            <a:ext cx="3003424" cy="307682"/>
          </a:xfrm>
          <a:prstGeom prst="rect">
            <a:avLst/>
          </a:prstGeom>
          <a:blipFill>
            <a:blip r:embed="rId3"/>
            <a:stretch>
              <a:fillRect l="-609" t="-3922" b="-1960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6380163" y="2842335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5" name="ZoneTexte 14"/>
          <p:cNvSpPr txBox="1">
            <a:spLocks noChangeArrowheads="1"/>
          </p:cNvSpPr>
          <p:nvPr/>
        </p:nvSpPr>
        <p:spPr bwMode="auto">
          <a:xfrm>
            <a:off x="6201070" y="2170416"/>
            <a:ext cx="12783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dirty="0" smtClean="0"/>
              <a:t>différentielle</a:t>
            </a:r>
            <a:endParaRPr lang="fr-FR" dirty="0"/>
          </a:p>
        </p:txBody>
      </p:sp>
      <p:sp>
        <p:nvSpPr>
          <p:cNvPr id="17" name="ZoneTexte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0386" y="3387914"/>
            <a:ext cx="1903228" cy="30768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2" name="ZoneTexte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5105" y="2608530"/>
            <a:ext cx="1903227" cy="523956"/>
          </a:xfrm>
          <a:prstGeom prst="rect">
            <a:avLst/>
          </a:prstGeom>
          <a:blipFill>
            <a:blip r:embed="rId5"/>
            <a:stretch>
              <a:fillRect l="-2885" b="-1163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3" name="Accolade ouvrante 22"/>
          <p:cNvSpPr>
            <a:spLocks/>
          </p:cNvSpPr>
          <p:nvPr/>
        </p:nvSpPr>
        <p:spPr bwMode="auto">
          <a:xfrm>
            <a:off x="225426" y="2639199"/>
            <a:ext cx="169863" cy="1056949"/>
          </a:xfrm>
          <a:prstGeom prst="leftBrace">
            <a:avLst>
              <a:gd name="adj1" fmla="val 8357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ea typeface="+mn-ea"/>
            </a:endParaRPr>
          </a:p>
        </p:txBody>
      </p:sp>
      <p:cxnSp>
        <p:nvCxnSpPr>
          <p:cNvPr id="28" name="Connecteur : en arc 27"/>
          <p:cNvCxnSpPr>
            <a:cxnSpLocks/>
            <a:stCxn id="23" idx="1"/>
          </p:cNvCxnSpPr>
          <p:nvPr/>
        </p:nvCxnSpPr>
        <p:spPr>
          <a:xfrm rot="10800000" flipH="1" flipV="1">
            <a:off x="225426" y="3167672"/>
            <a:ext cx="1858963" cy="1168039"/>
          </a:xfrm>
          <a:prstGeom prst="curvedConnector3">
            <a:avLst>
              <a:gd name="adj1" fmla="val -1230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8459" y="4122877"/>
            <a:ext cx="1282695" cy="369218"/>
          </a:xfrm>
          <a:prstGeom prst="rect">
            <a:avLst/>
          </a:prstGeom>
          <a:blipFill>
            <a:blip r:embed="rId6"/>
            <a:stretch>
              <a:fillRect t="-10000" b="-2666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46" name="Connecteur droit avec flèche 45"/>
          <p:cNvCxnSpPr>
            <a:cxnSpLocks/>
          </p:cNvCxnSpPr>
          <p:nvPr/>
        </p:nvCxnSpPr>
        <p:spPr>
          <a:xfrm>
            <a:off x="3262313" y="4335711"/>
            <a:ext cx="588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72" name="ZoneTexte 47"/>
          <p:cNvSpPr txBox="1">
            <a:spLocks noChangeArrowheads="1"/>
          </p:cNvSpPr>
          <p:nvPr/>
        </p:nvSpPr>
        <p:spPr bwMode="auto">
          <a:xfrm>
            <a:off x="3203575" y="3975461"/>
            <a:ext cx="706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200"/>
              <a:t>x</a:t>
            </a:r>
            <a:r>
              <a:rPr lang="fr-FR"/>
              <a:t>n</a:t>
            </a:r>
            <a:r>
              <a:rPr lang="fr-FR" baseline="-25000"/>
              <a:t>tot</a:t>
            </a:r>
            <a:endParaRPr lang="fr-FR"/>
          </a:p>
        </p:txBody>
      </p:sp>
      <p:sp>
        <p:nvSpPr>
          <p:cNvPr id="10273" name="ZoneTexte 48"/>
          <p:cNvSpPr txBox="1">
            <a:spLocks noChangeArrowheads="1"/>
          </p:cNvSpPr>
          <p:nvPr/>
        </p:nvSpPr>
        <p:spPr bwMode="auto">
          <a:xfrm>
            <a:off x="3910013" y="4113530"/>
            <a:ext cx="161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n(H</a:t>
            </a:r>
            <a:r>
              <a:rPr lang="fr-FR" baseline="-25000"/>
              <a:t>2</a:t>
            </a:r>
            <a:r>
              <a:rPr lang="fr-FR"/>
              <a:t>) = 3n(N</a:t>
            </a:r>
            <a:r>
              <a:rPr lang="fr-FR" baseline="-25000"/>
              <a:t>2</a:t>
            </a:r>
            <a:r>
              <a:rPr lang="fr-FR"/>
              <a:t>)</a:t>
            </a:r>
          </a:p>
        </p:txBody>
      </p:sp>
      <p:cxnSp>
        <p:nvCxnSpPr>
          <p:cNvPr id="50" name="Connecteur droit avec flèche 49"/>
          <p:cNvCxnSpPr>
            <a:cxnSpLocks/>
          </p:cNvCxnSpPr>
          <p:nvPr/>
        </p:nvCxnSpPr>
        <p:spPr>
          <a:xfrm>
            <a:off x="5351463" y="4245252"/>
            <a:ext cx="1352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75" name="ZoneTexte 51"/>
          <p:cNvSpPr txBox="1">
            <a:spLocks noChangeArrowheads="1"/>
          </p:cNvSpPr>
          <p:nvPr/>
        </p:nvSpPr>
        <p:spPr bwMode="auto">
          <a:xfrm>
            <a:off x="4915272" y="3883283"/>
            <a:ext cx="2143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dirty="0"/>
              <a:t>Tableau d</a:t>
            </a:r>
            <a:r>
              <a:rPr lang="ja-JP" altLang="fr-FR" dirty="0"/>
              <a:t>’</a:t>
            </a:r>
            <a:r>
              <a:rPr lang="fr-FR" dirty="0"/>
              <a:t>avancement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869114" y="4059572"/>
            <a:ext cx="1849437" cy="30777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/>
              <a:t>(H</a:t>
            </a:r>
            <a:r>
              <a:rPr lang="fr-FR" baseline="-25000" dirty="0"/>
              <a:t>2</a:t>
            </a:r>
            <a:r>
              <a:rPr lang="fr-FR" dirty="0"/>
              <a:t>) = 3n</a:t>
            </a:r>
            <a:r>
              <a:rPr lang="fr-FR" baseline="-25000" dirty="0"/>
              <a:t>0 </a:t>
            </a:r>
            <a:r>
              <a:rPr lang="fr-FR" dirty="0"/>
              <a:t>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8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80" y="125164"/>
            <a:ext cx="8221614" cy="69207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Présentation de la dissolution de PbI2 dans l’eau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141574"/>
            <a:ext cx="1577989" cy="1114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1115920"/>
            <a:ext cx="1577989" cy="115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359217" y="2449894"/>
            <a:ext cx="409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</a:t>
            </a:r>
            <a:endParaRPr lang="fr-FR" sz="16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6640"/>
              </p:ext>
            </p:extLst>
          </p:nvPr>
        </p:nvGraphicFramePr>
        <p:xfrm>
          <a:off x="439838" y="1062633"/>
          <a:ext cx="8704162" cy="13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5905500" imgH="889000" progId="Word.Document.12">
                  <p:embed/>
                </p:oleObj>
              </mc:Choice>
              <mc:Fallback>
                <p:oleObj name="Document" r:id="rId4" imgW="59055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838" y="1062633"/>
                        <a:ext cx="8704162" cy="13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37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79" y="125164"/>
            <a:ext cx="8619319" cy="692073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Influence de la température sur une constante de réaction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4572000" y="1537440"/>
                <a:ext cx="1507257" cy="1361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4464671" y="3535912"/>
                <a:ext cx="1507257" cy="7155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25" y="1013312"/>
            <a:ext cx="4493927" cy="40532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3186" y="923521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141574"/>
            <a:ext cx="1577989" cy="1114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1115920"/>
            <a:ext cx="1577989" cy="115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5991228" y="4168677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000960" y="2724321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900069" y="3642784"/>
            <a:ext cx="18415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Solution saturée en PbI</a:t>
            </a:r>
            <a:r>
              <a:rPr lang="fr-FR" sz="1200" baseline="-25000" dirty="0" smtClean="0"/>
              <a:t>2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5989677" y="3166675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166865" y="2735627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002705" y="3129725"/>
            <a:ext cx="161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Bain </a:t>
            </a:r>
            <a:r>
              <a:rPr lang="fr-FR" sz="1200" dirty="0" err="1" smtClean="0"/>
              <a:t>thermostaté</a:t>
            </a:r>
            <a:r>
              <a:rPr lang="fr-FR" sz="1200" dirty="0" smtClean="0"/>
              <a:t> à </a:t>
            </a:r>
            <a:r>
              <a:rPr lang="fr-FR" sz="1200" dirty="0" err="1" smtClean="0"/>
              <a:t>T</a:t>
            </a:r>
            <a:endParaRPr lang="fr-FR" sz="1200" dirty="0"/>
          </a:p>
        </p:txBody>
      </p:sp>
      <p:cxnSp>
        <p:nvCxnSpPr>
          <p:cNvPr id="44" name="Connecteur droit 43"/>
          <p:cNvCxnSpPr>
            <a:stCxn id="42" idx="3"/>
          </p:cNvCxnSpPr>
          <p:nvPr/>
        </p:nvCxnSpPr>
        <p:spPr>
          <a:xfrm>
            <a:off x="5615797" y="3268225"/>
            <a:ext cx="362602" cy="259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94211"/>
              </p:ext>
            </p:extLst>
          </p:nvPr>
        </p:nvGraphicFramePr>
        <p:xfrm>
          <a:off x="130292" y="2231848"/>
          <a:ext cx="4799733" cy="75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8" imgW="5753100" imgH="901700" progId="Word.Document.12">
                  <p:embed/>
                </p:oleObj>
              </mc:Choice>
              <mc:Fallback>
                <p:oleObj name="Document" r:id="rId8" imgW="5753100" imgH="90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292" y="2231848"/>
                        <a:ext cx="4799733" cy="75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>
            <a:off x="243756" y="1808560"/>
            <a:ext cx="472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 4s</a:t>
            </a:r>
            <a:r>
              <a:rPr lang="fr-FR" sz="1600" baseline="30000" dirty="0" smtClean="0"/>
              <a:t>3</a:t>
            </a:r>
            <a:endParaRPr lang="fr-FR" sz="16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88237"/>
              </p:ext>
            </p:extLst>
          </p:nvPr>
        </p:nvGraphicFramePr>
        <p:xfrm>
          <a:off x="323504" y="844579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11" imgW="5905500" imgH="889000" progId="Word.Document.12">
                  <p:embed/>
                </p:oleObj>
              </mc:Choice>
              <mc:Fallback>
                <p:oleObj name="Document" r:id="rId11" imgW="59055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504" y="844579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09345"/>
              </p:ext>
            </p:extLst>
          </p:nvPr>
        </p:nvGraphicFramePr>
        <p:xfrm>
          <a:off x="179388" y="3513138"/>
          <a:ext cx="3721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13" imgW="5753100" imgH="762000" progId="Word.Document.12">
                  <p:embed/>
                </p:oleObj>
              </mc:Choice>
              <mc:Fallback>
                <p:oleObj name="Document" r:id="rId13" imgW="5753100" imgH="76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388" y="3513138"/>
                        <a:ext cx="372110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09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590</Words>
  <Application>Microsoft Macintosh PowerPoint</Application>
  <PresentationFormat>Présentation à l'écran (16:9)</PresentationFormat>
  <Paragraphs>117</Paragraphs>
  <Slides>13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Simple Light</vt:lpstr>
      <vt:lpstr>Document</vt:lpstr>
      <vt:lpstr>Document Microsoft Word</vt:lpstr>
      <vt:lpstr>Optimisation d’un procédé chimique</vt:lpstr>
      <vt:lpstr>Procédé Haber-Bosh pour la synthèse de l’ammoniac</vt:lpstr>
      <vt:lpstr>Synthèse du dioxyde d’azote</vt:lpstr>
      <vt:lpstr>Description de l’équilibre 2 NO2 (g) = N2O4 (g)</vt:lpstr>
      <vt:lpstr>Influence de la pression sur l’équilibre 2 NO2 (g) = N2O4 (g) </vt:lpstr>
      <vt:lpstr>Cas de la synthèse de l’ammoniac</vt:lpstr>
      <vt:lpstr>Optimisation de la quantité de matière initiale</vt:lpstr>
      <vt:lpstr>Présentation de la dissolution de PbI2 dans l’eau</vt:lpstr>
      <vt:lpstr>Influence de la température sur une constante de réaction</vt:lpstr>
      <vt:lpstr>Influence de la température sur une réaction </vt:lpstr>
      <vt:lpstr>Présentation PowerPoint</vt:lpstr>
      <vt:lpstr>Conclusion</vt:lpstr>
      <vt:lpstr>Le procédé Haber-Bosch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128</cp:revision>
  <dcterms:modified xsi:type="dcterms:W3CDTF">2020-06-22T17:05:44Z</dcterms:modified>
</cp:coreProperties>
</file>