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2" r:id="rId5"/>
    <p:sldId id="258" r:id="rId6"/>
    <p:sldId id="283" r:id="rId7"/>
    <p:sldId id="270" r:id="rId8"/>
    <p:sldId id="271" r:id="rId9"/>
    <p:sldId id="272" r:id="rId10"/>
    <p:sldId id="259" r:id="rId11"/>
    <p:sldId id="273" r:id="rId12"/>
    <p:sldId id="267" r:id="rId13"/>
    <p:sldId id="260" r:id="rId14"/>
    <p:sldId id="261" r:id="rId15"/>
    <p:sldId id="274" r:id="rId16"/>
    <p:sldId id="277" r:id="rId17"/>
    <p:sldId id="279" r:id="rId18"/>
    <p:sldId id="280" r:id="rId19"/>
    <p:sldId id="281" r:id="rId20"/>
    <p:sldId id="276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C4"/>
    <a:srgbClr val="4FFF0B"/>
    <a:srgbClr val="929292"/>
    <a:srgbClr val="7B7C7B"/>
    <a:srgbClr val="155C64"/>
    <a:srgbClr val="316B9B"/>
    <a:srgbClr val="3A77BF"/>
    <a:srgbClr val="FEFE08"/>
    <a:srgbClr val="2FA296"/>
    <a:srgbClr val="ED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04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92447"/>
            <a:ext cx="7543800" cy="925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6459786"/>
            <a:ext cx="866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48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92447"/>
            <a:ext cx="7543800" cy="925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6459786"/>
            <a:ext cx="866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4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8D2B-7312-4584-AC32-BF8F2821DE4F}" type="datetimeFigureOut">
              <a:rPr lang="fr-FR" smtClean="0"/>
              <a:pPr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6" Type="http://schemas.openxmlformats.org/officeDocument/2006/relationships/image" Target="../media/image60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Conversion réciproque d’énergie électrique en énergie chimique.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22920"/>
          </a:xfrm>
          <a:solidFill>
            <a:schemeClr val="accent2"/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Électrolyse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DD574587-3052-476D-BA3A-AF3FE24719CB}"/>
              </a:ext>
            </a:extLst>
          </p:cNvPr>
          <p:cNvGrpSpPr/>
          <p:nvPr/>
        </p:nvGrpSpPr>
        <p:grpSpPr>
          <a:xfrm>
            <a:off x="541233" y="-33260"/>
            <a:ext cx="8551818" cy="8358804"/>
            <a:chOff x="1645919" y="-149084"/>
            <a:chExt cx="8551818" cy="8358804"/>
          </a:xfrm>
        </p:grpSpPr>
        <p:sp>
          <p:nvSpPr>
            <p:cNvPr id="6" name="Arc 5">
              <a:extLst>
                <a:ext uri="{FF2B5EF4-FFF2-40B4-BE49-F238E27FC236}">
                  <a16:creationId xmlns="" xmlns:a16="http://schemas.microsoft.com/office/drawing/2014/main" id="{A46DE629-9EB5-4CA1-B405-C3F0018C5849}"/>
                </a:ext>
              </a:extLst>
            </p:cNvPr>
            <p:cNvSpPr/>
            <p:nvPr/>
          </p:nvSpPr>
          <p:spPr>
            <a:xfrm rot="5400000">
              <a:off x="5293416" y="653500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="" xmlns:a16="http://schemas.microsoft.com/office/drawing/2014/main" id="{8E1DE539-685B-4799-A57F-98656909F1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6846" y="4030318"/>
              <a:ext cx="716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="" xmlns:a16="http://schemas.microsoft.com/office/drawing/2014/main" id="{37D146CE-69D8-4447-B280-476B34636241}"/>
                </a:ext>
              </a:extLst>
            </p:cNvPr>
            <p:cNvSpPr/>
            <p:nvPr/>
          </p:nvSpPr>
          <p:spPr>
            <a:xfrm rot="5400000" flipH="1" flipV="1">
              <a:off x="1204742" y="4832902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="" xmlns:a16="http://schemas.microsoft.com/office/drawing/2014/main" id="{67066EE8-23CF-4C1C-8C1C-81D5D4E2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963" y="1474908"/>
              <a:ext cx="0" cy="439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="" xmlns:a16="http://schemas.microsoft.com/office/drawing/2014/main" id="{F091150E-1D56-4BA8-B760-E458B4AAC3C4}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1645919" y="5150322"/>
              <a:ext cx="982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="" xmlns:a16="http://schemas.microsoft.com/office/drawing/2014/main" id="{4DBF823D-9364-45EF-902C-BB686720A59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8081555" y="2910316"/>
              <a:ext cx="982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="" xmlns:a16="http://schemas.microsoft.com/office/drawing/2014/main" id="{76AC235A-D858-4E4D-A089-C23AD0A3BDC5}"/>
                    </a:ext>
                  </a:extLst>
                </p:cNvPr>
                <p:cNvSpPr txBox="1"/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E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76AC235A-D858-4E4D-A089-C23AD0A3B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="" xmlns:a16="http://schemas.microsoft.com/office/drawing/2014/main" id="{DC34BE73-818B-45E4-BCCB-A74A53D0E9DF}"/>
                    </a:ext>
                  </a:extLst>
                </p:cNvPr>
                <p:cNvSpPr txBox="1"/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20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C34BE73-818B-45E4-BCCB-A74A53D0E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blipFill>
                  <a:blip r:embed="rId7" cstate="print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="" xmlns:a16="http://schemas.microsoft.com/office/drawing/2014/main" id="{E0673A4C-F1B5-41F8-8CA5-7032D99EFA3B}"/>
                    </a:ext>
                  </a:extLst>
                </p:cNvPr>
                <p:cNvSpPr txBox="1"/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Sur </a:t>
                  </a:r>
                  <a14:m>
                    <m:oMath xmlns=""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Pt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E0673A4C-F1B5-41F8-8CA5-7032D99EF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l="-4762"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E7BE1AFA-79FE-45B5-A4EE-98AE54D5409F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55" y="3672242"/>
              <a:ext cx="5904425" cy="1464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="" xmlns:a16="http://schemas.microsoft.com/office/drawing/2014/main" id="{013B7D5F-4CF3-47EF-A113-325CD93CC841}"/>
                    </a:ext>
                  </a:extLst>
                </p:cNvPr>
                <p:cNvSpPr txBox="1"/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</m:t>
                        </m:r>
                        <m: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ri</m:t>
                        </m:r>
                      </m:oMath>
                    </m:oMathPara>
                  </a14:m>
                  <a:endParaRPr lang="fr-FR" sz="2800" kern="1200" dirty="0">
                    <a:solidFill>
                      <a:srgbClr val="FF0000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013B7D5F-4CF3-47EF-A113-325CD93CC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Connecteur droit 20">
              <a:extLst>
                <a:ext uri="{FF2B5EF4-FFF2-40B4-BE49-F238E27FC236}">
                  <a16:creationId xmlns="" xmlns:a16="http://schemas.microsoft.com/office/drawing/2014/main" id="{2A0E999C-8486-4F47-A80E-C0A764DB8D2A}"/>
                </a:ext>
              </a:extLst>
            </p:cNvPr>
            <p:cNvCxnSpPr/>
            <p:nvPr/>
          </p:nvCxnSpPr>
          <p:spPr>
            <a:xfrm flipV="1">
              <a:off x="2420983" y="4030318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21">
              <a:extLst>
                <a:ext uri="{FF2B5EF4-FFF2-40B4-BE49-F238E27FC236}">
                  <a16:creationId xmlns="" xmlns:a16="http://schemas.microsoft.com/office/drawing/2014/main" id="{4E7E55EB-27BD-4F36-A9B8-4AC4B9B14F41}"/>
                </a:ext>
              </a:extLst>
            </p:cNvPr>
            <p:cNvCxnSpPr/>
            <p:nvPr/>
          </p:nvCxnSpPr>
          <p:spPr>
            <a:xfrm flipV="1">
              <a:off x="8260080" y="3471219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23">
              <a:extLst>
                <a:ext uri="{FF2B5EF4-FFF2-40B4-BE49-F238E27FC236}">
                  <a16:creationId xmlns="" xmlns:a16="http://schemas.microsoft.com/office/drawing/2014/main" id="{2D45D6EA-4968-482D-974B-42758A387E0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263963" y="4589417"/>
              <a:ext cx="97267" cy="902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="" xmlns:a16="http://schemas.microsoft.com/office/drawing/2014/main" id="{6C483611-11A9-4822-BDA4-1B4A8A1C976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3137828" y="3470318"/>
              <a:ext cx="120009" cy="0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/>
          <p:cNvSpPr txBox="1"/>
          <p:nvPr/>
        </p:nvSpPr>
        <p:spPr>
          <a:xfrm>
            <a:off x="6316938" y="2834968"/>
            <a:ext cx="55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082707" y="2852936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020272" y="3068960"/>
            <a:ext cx="74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Pt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195736" y="3356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</a:t>
            </a:r>
            <a:r>
              <a:rPr lang="fr-FR" baseline="-25000" dirty="0" err="1" smtClean="0"/>
              <a:t>a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267744" y="4509120"/>
            <a:ext cx="30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</a:t>
            </a:r>
            <a:r>
              <a:rPr lang="fr-FR" baseline="-25000" dirty="0" err="1"/>
              <a:t>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17" y="5085184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646591" y="5147900"/>
            <a:ext cx="4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30000" dirty="0" smtClean="0"/>
              <a:t>+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176" y="4293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E+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115721" y="4149080"/>
            <a:ext cx="36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 flipH="1">
            <a:off x="6372200" y="4077072"/>
            <a:ext cx="0" cy="105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168712" y="4117602"/>
            <a:ext cx="0" cy="105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372200" y="3933056"/>
            <a:ext cx="7920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1302837" y="3933056"/>
            <a:ext cx="864096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588224" y="393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η</a:t>
            </a:r>
            <a:r>
              <a:rPr lang="fr-FR" baseline="-25000" dirty="0" err="1">
                <a:solidFill>
                  <a:schemeClr val="accent6"/>
                </a:solidFill>
              </a:rPr>
              <a:t>a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530678" y="38517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η</a:t>
            </a:r>
            <a:r>
              <a:rPr lang="fr-FR" baseline="-25000" dirty="0" err="1">
                <a:solidFill>
                  <a:schemeClr val="accent6"/>
                </a:solidFill>
              </a:rPr>
              <a:t>c</a:t>
            </a:r>
            <a:endParaRPr lang="fr-FR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Pile à combustible </a:t>
            </a:r>
          </a:p>
        </p:txBody>
      </p:sp>
      <p:pic>
        <p:nvPicPr>
          <p:cNvPr id="4" name="Image 3" descr="Capture d’écran 2020-05-25 à 15.48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9" y="1787434"/>
            <a:ext cx="6177991" cy="37297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504" y="6453336"/>
            <a:ext cx="35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Livre Tout-en un PC/PC* ; </a:t>
            </a:r>
            <a:r>
              <a:rPr lang="fr-FR" dirty="0" err="1" smtClean="0"/>
              <a:t>T.Ribeyre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03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" r="49260" b="42794"/>
          <a:stretch/>
        </p:blipFill>
        <p:spPr>
          <a:xfrm>
            <a:off x="2" y="1958079"/>
            <a:ext cx="3391420" cy="2648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780928"/>
            <a:ext cx="1901562" cy="13540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4048" y="2780928"/>
            <a:ext cx="1335879" cy="564198"/>
          </a:xfrm>
          <a:prstGeom prst="rect">
            <a:avLst/>
          </a:prstGeom>
          <a:solidFill>
            <a:srgbClr val="EB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499992" y="4365104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D9BD1"/>
                </a:solidFill>
              </a:rPr>
              <a:t>Pile à combustible</a:t>
            </a:r>
            <a:endParaRPr lang="fr-FR" dirty="0">
              <a:solidFill>
                <a:srgbClr val="5D9BD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9" y="1145493"/>
            <a:ext cx="755358" cy="10068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5496" y="332656"/>
            <a:ext cx="927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Conversion réciproque d’énergie électrique en énergie chimique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848" y="3212976"/>
            <a:ext cx="720080" cy="43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699792" y="4005064"/>
            <a:ext cx="720080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 rot="5400000">
            <a:off x="3707904" y="3212976"/>
            <a:ext cx="376132" cy="664164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3207" y="4067780"/>
            <a:ext cx="71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316B9B"/>
                </a:solidFill>
              </a:rPr>
              <a:t>+ O</a:t>
            </a:r>
            <a:r>
              <a:rPr lang="fr-FR" sz="2400" baseline="-25000" dirty="0" smtClean="0">
                <a:solidFill>
                  <a:srgbClr val="316B9B"/>
                </a:solidFill>
              </a:rPr>
              <a:t>2</a:t>
            </a:r>
            <a:endParaRPr lang="fr-FR" sz="2400" dirty="0">
              <a:solidFill>
                <a:srgbClr val="316B9B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2852936"/>
            <a:ext cx="162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 err="1" smtClean="0">
                <a:solidFill>
                  <a:srgbClr val="155C64"/>
                </a:solidFill>
              </a:rPr>
              <a:t>Eléctrolyse</a:t>
            </a:r>
            <a:r>
              <a:rPr lang="fr-FR" sz="1400" b="1" u="sng" dirty="0" smtClean="0">
                <a:solidFill>
                  <a:srgbClr val="155C64"/>
                </a:solidFill>
              </a:rPr>
              <a:t> de l’eau</a:t>
            </a:r>
            <a:endParaRPr lang="fr-FR" sz="1400" b="1" u="sng" dirty="0">
              <a:solidFill>
                <a:srgbClr val="155C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16632"/>
            <a:ext cx="8229600" cy="8689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chlore-soude</a:t>
            </a:r>
          </a:p>
        </p:txBody>
      </p:sp>
      <p:pic>
        <p:nvPicPr>
          <p:cNvPr id="3" name="Espace réservé du contenu 3">
            <a:extLst>
              <a:ext uri="{FF2B5EF4-FFF2-40B4-BE49-F238E27FC236}">
                <a16:creationId xmlns="" xmlns:a16="http://schemas.microsoft.com/office/drawing/2014/main" id="{AC562C98-E82B-4CE4-94C7-5D9BB71180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3978"/>
          <a:stretch/>
        </p:blipFill>
        <p:spPr>
          <a:xfrm>
            <a:off x="86445" y="1428750"/>
            <a:ext cx="8971111" cy="44402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16632"/>
            <a:ext cx="8229600" cy="8689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Synthèse chlore-</a:t>
            </a: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EC378A3-F2CB-43F1-A5C7-70C892F6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" y="1702201"/>
            <a:ext cx="9141295" cy="38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15</a:t>
            </a:fld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54471" y="286605"/>
            <a:ext cx="8184563" cy="766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500" y="116632"/>
            <a:ext cx="8993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Présentation de l’accumulateur au Plomb</a:t>
            </a:r>
          </a:p>
          <a:p>
            <a:pPr algn="ctr">
              <a:spcBef>
                <a:spcPct val="0"/>
              </a:spcBef>
              <a:defRPr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chargé</a:t>
            </a:r>
            <a:endParaRPr lang="fr-FR" sz="40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age 11" descr="Capture d’écran 2020-05-25 à 18.4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871669" cy="404307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48064" y="5877272"/>
            <a:ext cx="100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 mol/L</a:t>
            </a:r>
            <a:endParaRPr lang="fr-FR" sz="2000" b="1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24304" y="254234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6471232" y="256490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99592" y="4653136"/>
            <a:ext cx="8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PbO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  <a:endParaRPr lang="fr-FR" baseline="-25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79512" y="908720"/>
            <a:ext cx="25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E°(PbO</a:t>
            </a:r>
            <a:r>
              <a:rPr lang="fr-FR" baseline="-25000" dirty="0" smtClean="0"/>
              <a:t>2(s)</a:t>
            </a:r>
            <a:r>
              <a:rPr lang="fr-FR" dirty="0" smtClean="0"/>
              <a:t>/PbSO</a:t>
            </a:r>
            <a:r>
              <a:rPr lang="fr-FR" baseline="-25000" dirty="0" smtClean="0"/>
              <a:t>4(s)</a:t>
            </a:r>
            <a:r>
              <a:rPr lang="fr-FR" dirty="0" smtClean="0"/>
              <a:t>) = 1,69</a:t>
            </a:r>
          </a:p>
          <a:p>
            <a:r>
              <a:rPr lang="fr-FR" dirty="0" smtClean="0"/>
              <a:t>E°(PbSO</a:t>
            </a:r>
            <a:r>
              <a:rPr lang="fr-FR" baseline="-25000" dirty="0" smtClean="0"/>
              <a:t>4(s)</a:t>
            </a:r>
            <a:r>
              <a:rPr lang="fr-FR" dirty="0" smtClean="0"/>
              <a:t>/Pb</a:t>
            </a:r>
            <a:r>
              <a:rPr lang="fr-FR" baseline="-25000" dirty="0" smtClean="0"/>
              <a:t>(s)</a:t>
            </a:r>
            <a:r>
              <a:rPr lang="fr-FR" dirty="0" smtClean="0"/>
              <a:t>) = -0,36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43052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997" y="44624"/>
            <a:ext cx="9078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Décharge de l’accumulateur au plomb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589240"/>
            <a:ext cx="185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Solution de</a:t>
            </a:r>
          </a:p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2524304" y="254234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6471232" y="256490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Capture d’écran 2020-05-25 à 18.48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 t="1" r="23754" b="18796"/>
          <a:stretch/>
        </p:blipFill>
        <p:spPr>
          <a:xfrm>
            <a:off x="2051720" y="2204864"/>
            <a:ext cx="4783119" cy="4078362"/>
          </a:xfrm>
          <a:prstGeom prst="rect">
            <a:avLst/>
          </a:prstGeom>
        </p:spPr>
      </p:pic>
      <p:grpSp>
        <p:nvGrpSpPr>
          <p:cNvPr id="44" name="Grouper 43"/>
          <p:cNvGrpSpPr/>
          <p:nvPr/>
        </p:nvGrpSpPr>
        <p:grpSpPr>
          <a:xfrm>
            <a:off x="5764558" y="4141879"/>
            <a:ext cx="463626" cy="1742594"/>
            <a:chOff x="6660232" y="3140968"/>
            <a:chExt cx="463626" cy="1584176"/>
          </a:xfrm>
        </p:grpSpPr>
        <p:sp>
          <p:nvSpPr>
            <p:cNvPr id="38" name="Rectangle 37"/>
            <p:cNvSpPr/>
            <p:nvPr/>
          </p:nvSpPr>
          <p:spPr>
            <a:xfrm>
              <a:off x="6660232" y="3140968"/>
              <a:ext cx="458233" cy="1584176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V="1">
              <a:off x="6876256" y="3789040"/>
              <a:ext cx="0" cy="43204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6660232" y="3356992"/>
              <a:ext cx="463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2e</a:t>
              </a:r>
              <a:r>
                <a:rPr lang="fr-FR" baseline="30000" dirty="0" smtClean="0"/>
                <a:t>-</a:t>
              </a:r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660232" y="4221088"/>
              <a:ext cx="42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Pb</a:t>
              </a:r>
              <a:endParaRPr lang="fr-FR" dirty="0"/>
            </a:p>
          </p:txBody>
        </p:sp>
      </p:grpSp>
      <p:sp>
        <p:nvSpPr>
          <p:cNvPr id="45" name="Forme libre 44"/>
          <p:cNvSpPr/>
          <p:nvPr/>
        </p:nvSpPr>
        <p:spPr>
          <a:xfrm>
            <a:off x="5717372" y="5197850"/>
            <a:ext cx="148628" cy="197799"/>
          </a:xfrm>
          <a:custGeom>
            <a:avLst/>
            <a:gdLst>
              <a:gd name="connsiteX0" fmla="*/ 0 w 135116"/>
              <a:gd name="connsiteY0" fmla="*/ 0 h 135099"/>
              <a:gd name="connsiteX1" fmla="*/ 67558 w 135116"/>
              <a:gd name="connsiteY1" fmla="*/ 54039 h 135099"/>
              <a:gd name="connsiteX2" fmla="*/ 108093 w 135116"/>
              <a:gd name="connsiteY2" fmla="*/ 81059 h 135099"/>
              <a:gd name="connsiteX3" fmla="*/ 121605 w 135116"/>
              <a:gd name="connsiteY3" fmla="*/ 121589 h 135099"/>
              <a:gd name="connsiteX4" fmla="*/ 135116 w 135116"/>
              <a:gd name="connsiteY4" fmla="*/ 135099 h 13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" h="135099">
                <a:moveTo>
                  <a:pt x="0" y="0"/>
                </a:moveTo>
                <a:cubicBezTo>
                  <a:pt x="22519" y="18013"/>
                  <a:pt x="44487" y="36738"/>
                  <a:pt x="67558" y="54039"/>
                </a:cubicBezTo>
                <a:cubicBezTo>
                  <a:pt x="80549" y="63781"/>
                  <a:pt x="97948" y="68380"/>
                  <a:pt x="108093" y="81059"/>
                </a:cubicBezTo>
                <a:cubicBezTo>
                  <a:pt x="116990" y="92179"/>
                  <a:pt x="115236" y="108852"/>
                  <a:pt x="121605" y="121589"/>
                </a:cubicBezTo>
                <a:cubicBezTo>
                  <a:pt x="124454" y="127285"/>
                  <a:pt x="130612" y="130596"/>
                  <a:pt x="135116" y="135099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6156176" y="984210"/>
            <a:ext cx="3129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Oxydation  </a:t>
            </a:r>
            <a:endParaRPr lang="fr-FR" b="1" dirty="0"/>
          </a:p>
          <a:p>
            <a:endParaRPr lang="fr-FR" baseline="30000" dirty="0"/>
          </a:p>
          <a:p>
            <a:r>
              <a:rPr lang="fr-FR" dirty="0"/>
              <a:t>Pb(s</a:t>
            </a:r>
            <a:r>
              <a:rPr lang="fr-FR" dirty="0" smtClean="0"/>
              <a:t>) +SO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)= 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/>
              <a:t>-</a:t>
            </a:r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496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Réduction </a:t>
            </a:r>
          </a:p>
          <a:p>
            <a:endParaRPr lang="fr-FR" dirty="0" smtClean="0"/>
          </a:p>
          <a:p>
            <a:r>
              <a:rPr lang="fr-FR" dirty="0" smtClean="0"/>
              <a:t>PbO2</a:t>
            </a:r>
            <a:r>
              <a:rPr lang="fr-FR" dirty="0"/>
              <a:t>(s</a:t>
            </a:r>
            <a:r>
              <a:rPr lang="fr-FR" dirty="0" smtClean="0"/>
              <a:t>) </a:t>
            </a:r>
            <a:r>
              <a:rPr lang="fr-FR" dirty="0"/>
              <a:t>+SO</a:t>
            </a:r>
            <a:r>
              <a:rPr lang="fr-FR" baseline="-25000" dirty="0"/>
              <a:t>4</a:t>
            </a:r>
            <a:r>
              <a:rPr lang="fr-FR" baseline="30000" dirty="0"/>
              <a:t>2-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/>
              <a:t>-</a:t>
            </a:r>
            <a:r>
              <a:rPr lang="fr-FR" dirty="0"/>
              <a:t> = PbSO</a:t>
            </a:r>
            <a:r>
              <a:rPr lang="fr-FR" baseline="-25000" dirty="0"/>
              <a:t>4</a:t>
            </a:r>
            <a:r>
              <a:rPr lang="fr-FR" dirty="0"/>
              <a:t>(s) </a:t>
            </a:r>
            <a:r>
              <a:rPr lang="fr-FR" dirty="0" smtClean="0"/>
              <a:t>+ </a:t>
            </a:r>
            <a:r>
              <a:rPr lang="fr-FR" dirty="0"/>
              <a:t>2H</a:t>
            </a:r>
            <a:r>
              <a:rPr lang="fr-FR" baseline="-25000" dirty="0"/>
              <a:t>2</a:t>
            </a:r>
            <a:r>
              <a:rPr lang="fr-FR" dirty="0"/>
              <a:t>O (l)</a:t>
            </a:r>
          </a:p>
          <a:p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4932040" y="59492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5994200" y="4069691"/>
            <a:ext cx="0" cy="392771"/>
          </a:xfrm>
          <a:prstGeom prst="straightConnector1">
            <a:avLst/>
          </a:prstGeom>
          <a:ln>
            <a:solidFill>
              <a:srgbClr val="4FFF0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0768" y="298570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84368" y="292494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95736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714280" y="332551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 22" descr="Capture d’écran 2020-05-25 à 19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46352"/>
            <a:ext cx="1075690" cy="1117600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45" idx="1"/>
          </p:cNvCxnSpPr>
          <p:nvPr/>
        </p:nvCxnSpPr>
        <p:spPr>
          <a:xfrm flipH="1" flipV="1">
            <a:off x="5652120" y="5157195"/>
            <a:ext cx="139566" cy="11977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788024" y="4869160"/>
            <a:ext cx="99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  <p:pic>
        <p:nvPicPr>
          <p:cNvPr id="26" name="Image 25" descr="Capture d’écran 2020-05-25 à 19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3" y="4669264"/>
            <a:ext cx="1183259" cy="12293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7704" y="4941168"/>
            <a:ext cx="8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PbO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843808" y="5013176"/>
            <a:ext cx="576064" cy="7200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419872" y="4797152"/>
            <a:ext cx="99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07504" y="1916832"/>
            <a:ext cx="228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E(PbO</a:t>
            </a:r>
            <a:r>
              <a:rPr lang="fr-FR" baseline="-25000" dirty="0" smtClean="0"/>
              <a:t>2</a:t>
            </a:r>
            <a:r>
              <a:rPr lang="fr-FR" dirty="0" smtClean="0"/>
              <a:t>/PbSO</a:t>
            </a:r>
            <a:r>
              <a:rPr lang="fr-FR" baseline="-25000" dirty="0" smtClean="0"/>
              <a:t>4</a:t>
            </a:r>
            <a:r>
              <a:rPr lang="fr-FR" dirty="0" smtClean="0"/>
              <a:t>)=1,72 V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228184" y="1916832"/>
            <a:ext cx="212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E(PbSO</a:t>
            </a:r>
            <a:r>
              <a:rPr lang="fr-FR" baseline="-25000" dirty="0" smtClean="0"/>
              <a:t>4</a:t>
            </a:r>
            <a:r>
              <a:rPr lang="fr-FR" dirty="0" smtClean="0"/>
              <a:t>/Pb)=-0,36 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84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20-05-25 à 19.2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08" y="2204864"/>
            <a:ext cx="5257010" cy="422059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93010" y="44624"/>
            <a:ext cx="80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Accumulateur au plomb déchargé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733256"/>
            <a:ext cx="185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156176" y="984210"/>
            <a:ext cx="3129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Oxydation  </a:t>
            </a:r>
            <a:endParaRPr lang="fr-FR" b="1" dirty="0"/>
          </a:p>
          <a:p>
            <a:endParaRPr lang="fr-FR" baseline="30000" dirty="0"/>
          </a:p>
          <a:p>
            <a:r>
              <a:rPr lang="fr-FR" dirty="0"/>
              <a:t>Pb(s</a:t>
            </a:r>
            <a:r>
              <a:rPr lang="fr-FR" dirty="0" smtClean="0"/>
              <a:t>) +SO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)= 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/>
              <a:t>-</a:t>
            </a:r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496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Réduction </a:t>
            </a:r>
          </a:p>
          <a:p>
            <a:endParaRPr lang="fr-FR" dirty="0" smtClean="0"/>
          </a:p>
          <a:p>
            <a:r>
              <a:rPr lang="fr-FR" dirty="0" smtClean="0"/>
              <a:t>PbO2</a:t>
            </a:r>
            <a:r>
              <a:rPr lang="fr-FR" dirty="0"/>
              <a:t>(s</a:t>
            </a:r>
            <a:r>
              <a:rPr lang="fr-FR" dirty="0" smtClean="0"/>
              <a:t>) </a:t>
            </a:r>
            <a:r>
              <a:rPr lang="fr-FR" dirty="0"/>
              <a:t>+SO</a:t>
            </a:r>
            <a:r>
              <a:rPr lang="fr-FR" baseline="-25000" dirty="0"/>
              <a:t>4</a:t>
            </a:r>
            <a:r>
              <a:rPr lang="fr-FR" baseline="30000" dirty="0"/>
              <a:t>2-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/>
              <a:t>-</a:t>
            </a:r>
            <a:r>
              <a:rPr lang="fr-FR" dirty="0"/>
              <a:t> = PbSO</a:t>
            </a:r>
            <a:r>
              <a:rPr lang="fr-FR" baseline="-25000" dirty="0"/>
              <a:t>4</a:t>
            </a:r>
            <a:r>
              <a:rPr lang="fr-FR" dirty="0"/>
              <a:t>(s) </a:t>
            </a:r>
            <a:r>
              <a:rPr lang="fr-FR" dirty="0" smtClean="0"/>
              <a:t>+ </a:t>
            </a:r>
            <a:r>
              <a:rPr lang="fr-FR" dirty="0"/>
              <a:t>2H</a:t>
            </a:r>
            <a:r>
              <a:rPr lang="fr-FR" baseline="-25000" dirty="0"/>
              <a:t>2</a:t>
            </a:r>
            <a:r>
              <a:rPr lang="fr-FR" dirty="0"/>
              <a:t>O (l)</a:t>
            </a:r>
          </a:p>
          <a:p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2267744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876256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0768" y="298570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84368" y="292494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4932040" y="6021288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948264" y="3861048"/>
            <a:ext cx="2238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Electrodes de Pb(s)</a:t>
            </a:r>
          </a:p>
          <a:p>
            <a:r>
              <a:rPr lang="fr-FR" sz="1600" dirty="0" smtClean="0"/>
              <a:t>Recouvertes de PbSO</a:t>
            </a:r>
            <a:r>
              <a:rPr lang="fr-FR" sz="1600" baseline="-25000" dirty="0" smtClean="0"/>
              <a:t>4</a:t>
            </a:r>
            <a:r>
              <a:rPr lang="fr-FR" sz="1600" dirty="0" smtClean="0"/>
              <a:t>(s)</a:t>
            </a:r>
            <a:endParaRPr lang="fr-FR" sz="16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6012160" y="4437112"/>
            <a:ext cx="86409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Capture d’écran 2020-05-25 à 19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20" y="4005064"/>
            <a:ext cx="903020" cy="2088232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 flipH="1">
            <a:off x="2987824" y="4221088"/>
            <a:ext cx="39604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7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écran 2020-05-25 à 19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968552" cy="420512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87607" y="44624"/>
            <a:ext cx="850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Charge de l’accumulateur au plomb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589240"/>
            <a:ext cx="185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Solution de</a:t>
            </a:r>
          </a:p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012160" y="984210"/>
            <a:ext cx="3216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Réduction</a:t>
            </a:r>
            <a:endParaRPr lang="fr-FR" b="1" dirty="0"/>
          </a:p>
          <a:p>
            <a:endParaRPr lang="fr-FR" baseline="30000" dirty="0"/>
          </a:p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 smtClean="0"/>
              <a:t>- </a:t>
            </a:r>
            <a:r>
              <a:rPr lang="fr-FR" dirty="0" smtClean="0"/>
              <a:t>= </a:t>
            </a:r>
            <a:r>
              <a:rPr lang="fr-FR" dirty="0"/>
              <a:t>Pb(s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 smtClean="0"/>
              <a:t>)</a:t>
            </a:r>
            <a:endParaRPr lang="fr-FR" baseline="30000" dirty="0"/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5016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Oxydation</a:t>
            </a:r>
          </a:p>
          <a:p>
            <a:endParaRPr lang="fr-FR" dirty="0" smtClean="0"/>
          </a:p>
          <a:p>
            <a:r>
              <a:rPr lang="fr-FR" dirty="0"/>
              <a:t>PbSO</a:t>
            </a:r>
            <a:r>
              <a:rPr lang="fr-FR" baseline="-25000" dirty="0"/>
              <a:t>4</a:t>
            </a:r>
            <a:r>
              <a:rPr lang="fr-FR" dirty="0"/>
              <a:t>(s) + 2H</a:t>
            </a:r>
            <a:r>
              <a:rPr lang="fr-FR" baseline="-25000" dirty="0"/>
              <a:t>2</a:t>
            </a:r>
            <a:r>
              <a:rPr lang="fr-FR" dirty="0"/>
              <a:t>O (l</a:t>
            </a:r>
            <a:r>
              <a:rPr lang="fr-FR" dirty="0" smtClean="0"/>
              <a:t>) = PbO2</a:t>
            </a:r>
            <a:r>
              <a:rPr lang="fr-FR" dirty="0"/>
              <a:t>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10768" y="298570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84368" y="292494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95736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795352" y="337955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écran 2020-05-25 à 19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33" y="3828645"/>
            <a:ext cx="993322" cy="2297055"/>
          </a:xfrm>
          <a:prstGeom prst="rect">
            <a:avLst/>
          </a:prstGeom>
          <a:effectLst/>
        </p:spPr>
      </p:pic>
      <p:pic>
        <p:nvPicPr>
          <p:cNvPr id="25" name="Image 24" descr="Capture d’écran 2020-05-25 à 19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3828645"/>
            <a:ext cx="993322" cy="2297055"/>
          </a:xfrm>
          <a:prstGeom prst="rect">
            <a:avLst/>
          </a:prstGeom>
          <a:effectLst/>
        </p:spPr>
      </p:pic>
      <p:sp>
        <p:nvSpPr>
          <p:cNvPr id="8" name="ZoneTexte 7"/>
          <p:cNvSpPr txBox="1"/>
          <p:nvPr/>
        </p:nvSpPr>
        <p:spPr>
          <a:xfrm>
            <a:off x="2571534" y="4787860"/>
            <a:ext cx="99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203848" y="4797152"/>
            <a:ext cx="432048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635896" y="4626116"/>
            <a:ext cx="8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PbO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  <a:endParaRPr lang="fr-FR" dirty="0"/>
          </a:p>
        </p:txBody>
      </p:sp>
      <p:pic>
        <p:nvPicPr>
          <p:cNvPr id="14" name="Image 13" descr="Capture d’écran 2020-05-25 à 19.39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46352"/>
            <a:ext cx="1075690" cy="1117600"/>
          </a:xfrm>
          <a:prstGeom prst="rect">
            <a:avLst/>
          </a:prstGeom>
        </p:spPr>
      </p:pic>
      <p:pic>
        <p:nvPicPr>
          <p:cNvPr id="33" name="Image 32" descr="Capture d’écran 2020-05-25 à 19.39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02" y="5034384"/>
            <a:ext cx="1075690" cy="1117600"/>
          </a:xfrm>
          <a:prstGeom prst="rect">
            <a:avLst/>
          </a:prstGeom>
        </p:spPr>
      </p:pic>
      <p:cxnSp>
        <p:nvCxnSpPr>
          <p:cNvPr id="51" name="Connecteur droit avec flèche 50"/>
          <p:cNvCxnSpPr/>
          <p:nvPr/>
        </p:nvCxnSpPr>
        <p:spPr>
          <a:xfrm flipH="1">
            <a:off x="4932040" y="59492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3059832" y="4365104"/>
            <a:ext cx="152400" cy="44043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771800" y="4005064"/>
            <a:ext cx="46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148064" y="4077072"/>
            <a:ext cx="143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6084168" y="4509120"/>
            <a:ext cx="0" cy="57606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724128" y="5157192"/>
            <a:ext cx="6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Pb(s)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2483768" y="5589240"/>
            <a:ext cx="216024" cy="21602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2277626" y="4879042"/>
            <a:ext cx="134134" cy="13413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2452705" y="5107260"/>
            <a:ext cx="134134" cy="12194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2294605" y="5328069"/>
            <a:ext cx="162302" cy="16230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3131840" y="5877272"/>
            <a:ext cx="216024" cy="21602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3491880" y="5085184"/>
            <a:ext cx="134134" cy="13413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3347864" y="5445224"/>
            <a:ext cx="134134" cy="12194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3491880" y="5589240"/>
            <a:ext cx="162302" cy="16230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8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écran 2020-05-25 à 19.26.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91"/>
          <a:stretch/>
        </p:blipFill>
        <p:spPr>
          <a:xfrm>
            <a:off x="2051720" y="2204864"/>
            <a:ext cx="4968552" cy="163196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6434" y="44624"/>
            <a:ext cx="7503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Accumulateur au plomb chargé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589240"/>
            <a:ext cx="185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Solution de</a:t>
            </a:r>
          </a:p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012160" y="984210"/>
            <a:ext cx="3216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Réduction</a:t>
            </a:r>
            <a:endParaRPr lang="fr-FR" b="1" dirty="0"/>
          </a:p>
          <a:p>
            <a:endParaRPr lang="fr-FR" baseline="30000" dirty="0"/>
          </a:p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 smtClean="0"/>
              <a:t>- </a:t>
            </a:r>
            <a:r>
              <a:rPr lang="fr-FR" dirty="0" smtClean="0"/>
              <a:t>= </a:t>
            </a:r>
            <a:r>
              <a:rPr lang="fr-FR" dirty="0"/>
              <a:t>Pb(s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 smtClean="0"/>
              <a:t>)</a:t>
            </a:r>
            <a:endParaRPr lang="fr-FR" baseline="30000" dirty="0"/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5016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Oxydation</a:t>
            </a:r>
          </a:p>
          <a:p>
            <a:endParaRPr lang="fr-FR" dirty="0" smtClean="0"/>
          </a:p>
          <a:p>
            <a:r>
              <a:rPr lang="fr-FR" dirty="0"/>
              <a:t>PbSO</a:t>
            </a:r>
            <a:r>
              <a:rPr lang="fr-FR" baseline="-25000" dirty="0"/>
              <a:t>4</a:t>
            </a:r>
            <a:r>
              <a:rPr lang="fr-FR" dirty="0"/>
              <a:t>(s) + 2H</a:t>
            </a:r>
            <a:r>
              <a:rPr lang="fr-FR" baseline="-25000" dirty="0"/>
              <a:t>2</a:t>
            </a:r>
            <a:r>
              <a:rPr lang="fr-FR" dirty="0"/>
              <a:t>O (l</a:t>
            </a:r>
            <a:r>
              <a:rPr lang="fr-FR" dirty="0" smtClean="0"/>
              <a:t>) = PbO2</a:t>
            </a:r>
            <a:r>
              <a:rPr lang="fr-FR" dirty="0"/>
              <a:t>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10768" y="298570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84368" y="292494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41688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795352" y="337955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78256" y="44447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6" name="Image 25" descr="Capture d’écran 2020-05-25 à 19.43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6" y="3789040"/>
            <a:ext cx="4927600" cy="2527300"/>
          </a:xfrm>
          <a:prstGeom prst="rect">
            <a:avLst/>
          </a:prstGeom>
        </p:spPr>
      </p:pic>
      <p:cxnSp>
        <p:nvCxnSpPr>
          <p:cNvPr id="51" name="Connecteur droit avec flèche 50"/>
          <p:cNvCxnSpPr/>
          <p:nvPr/>
        </p:nvCxnSpPr>
        <p:spPr>
          <a:xfrm flipH="1">
            <a:off x="4932040" y="59492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10768" y="4579881"/>
            <a:ext cx="160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Electrode Pb(s) </a:t>
            </a:r>
          </a:p>
          <a:p>
            <a:r>
              <a:rPr lang="fr-FR" dirty="0" smtClean="0"/>
              <a:t>recouverte </a:t>
            </a:r>
          </a:p>
          <a:p>
            <a:r>
              <a:rPr lang="fr-FR" dirty="0"/>
              <a:t>d</a:t>
            </a:r>
            <a:r>
              <a:rPr lang="fr-FR" dirty="0" smtClean="0"/>
              <a:t>e PbO</a:t>
            </a:r>
            <a:r>
              <a:rPr lang="fr-FR" baseline="-25000" dirty="0" smtClean="0"/>
              <a:t>2</a:t>
            </a:r>
            <a:r>
              <a:rPr lang="fr-FR" dirty="0"/>
              <a:t>(s)</a:t>
            </a:r>
            <a:endParaRPr lang="fr-FR" baseline="-25000" dirty="0"/>
          </a:p>
          <a:p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727482" y="5157192"/>
            <a:ext cx="12603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048366" y="5013176"/>
            <a:ext cx="12599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458423" y="4525841"/>
            <a:ext cx="136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Electrode de</a:t>
            </a:r>
          </a:p>
          <a:p>
            <a:r>
              <a:rPr lang="fr-FR" dirty="0" smtClean="0"/>
              <a:t>Plomb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4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5048" y="-171400"/>
            <a:ext cx="7543800" cy="925710"/>
          </a:xfrm>
        </p:spPr>
        <p:txBody>
          <a:bodyPr/>
          <a:lstStyle/>
          <a:p>
            <a:r>
              <a:rPr lang="fr-FR" sz="2800" dirty="0" smtClean="0">
                <a:solidFill>
                  <a:srgbClr val="CF8182"/>
                </a:solidFill>
              </a:rPr>
              <a:t>Stockage de l’énergie ? </a:t>
            </a:r>
            <a:endParaRPr lang="fr-FR" sz="2800" dirty="0">
              <a:solidFill>
                <a:srgbClr val="CF8182"/>
              </a:solidFill>
            </a:endParaRPr>
          </a:p>
        </p:txBody>
      </p:sp>
      <p:pic>
        <p:nvPicPr>
          <p:cNvPr id="4" name="Image 3" descr="Capture d’écran 2020-05-03 à 12.2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73" y="1268760"/>
            <a:ext cx="5130779" cy="4355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196752"/>
            <a:ext cx="2045722" cy="18144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788024" y="1709691"/>
            <a:ext cx="284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Energies renouvelables</a:t>
            </a:r>
          </a:p>
          <a:p>
            <a:pPr algn="ctr"/>
            <a:r>
              <a:rPr lang="fr-FR" sz="2000" b="1" dirty="0" smtClean="0"/>
              <a:t>Production non régulière</a:t>
            </a:r>
            <a:endParaRPr lang="fr-FR" sz="2000" b="1" dirty="0"/>
          </a:p>
        </p:txBody>
      </p:sp>
      <p:sp>
        <p:nvSpPr>
          <p:cNvPr id="9" name="Flèche vers le bas 8"/>
          <p:cNvSpPr/>
          <p:nvPr/>
        </p:nvSpPr>
        <p:spPr>
          <a:xfrm>
            <a:off x="6170838" y="2735507"/>
            <a:ext cx="602971" cy="666779"/>
          </a:xfrm>
          <a:prstGeom prst="downArrow">
            <a:avLst/>
          </a:prstGeom>
          <a:solidFill>
            <a:srgbClr val="CF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303030" y="3675835"/>
            <a:ext cx="438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Energie chimique comme moyen de stocker de l’énergie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95936" y="5589240"/>
            <a:ext cx="180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Energie chimique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17391" y="5651956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Energie électrique</a:t>
            </a:r>
            <a:endParaRPr lang="fr-FR" dirty="0"/>
          </a:p>
        </p:txBody>
      </p:sp>
      <p:sp>
        <p:nvSpPr>
          <p:cNvPr id="11" name="Flèche vers la gauche 10"/>
          <p:cNvSpPr/>
          <p:nvPr/>
        </p:nvSpPr>
        <p:spPr>
          <a:xfrm>
            <a:off x="5940152" y="5661248"/>
            <a:ext cx="900180" cy="360054"/>
          </a:xfrm>
          <a:prstGeom prst="leftArrow">
            <a:avLst/>
          </a:prstGeom>
          <a:solidFill>
            <a:srgbClr val="CF81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/>
          <p:cNvSpPr/>
          <p:nvPr/>
        </p:nvSpPr>
        <p:spPr>
          <a:xfrm>
            <a:off x="6084168" y="5662671"/>
            <a:ext cx="864168" cy="360060"/>
          </a:xfrm>
          <a:prstGeom prst="rightArrow">
            <a:avLst/>
          </a:prstGeom>
          <a:solidFill>
            <a:srgbClr val="CF81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/>
          <p:cNvSpPr/>
          <p:nvPr/>
        </p:nvSpPr>
        <p:spPr>
          <a:xfrm rot="5400000">
            <a:off x="5940152" y="3284984"/>
            <a:ext cx="1080120" cy="32403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4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4355" r="1781" b="1324"/>
          <a:stretch/>
        </p:blipFill>
        <p:spPr>
          <a:xfrm>
            <a:off x="1691680" y="1598914"/>
            <a:ext cx="5457017" cy="450602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02578" y="106035"/>
            <a:ext cx="81845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</a:rPr>
              <a:t>Recharge d’un accumulateur au plomb</a:t>
            </a:r>
            <a:endParaRPr lang="fr-F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4101" y="6455578"/>
            <a:ext cx="843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Courbe i-E pour la charge de l’accumulateur au plomb</a:t>
            </a:r>
            <a:r>
              <a:rPr lang="fr-FR" i="1" dirty="0" smtClean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in</a:t>
            </a:r>
            <a:r>
              <a:rPr lang="fr-FR" i="1" dirty="0" smtClean="0">
                <a:solidFill>
                  <a:schemeClr val="bg1"/>
                </a:solidFill>
              </a:rPr>
              <a:t> Electrochimie</a:t>
            </a:r>
            <a:r>
              <a:rPr lang="fr-FR" dirty="0" smtClean="0">
                <a:solidFill>
                  <a:schemeClr val="bg1"/>
                </a:solidFill>
              </a:rPr>
              <a:t>, F. </a:t>
            </a:r>
            <a:r>
              <a:rPr lang="fr-FR" dirty="0" err="1" smtClean="0">
                <a:solidFill>
                  <a:schemeClr val="bg1"/>
                </a:solidFill>
              </a:rPr>
              <a:t>Miomandre</a:t>
            </a:r>
            <a:r>
              <a:rPr lang="fr-FR" dirty="0" smtClean="0">
                <a:solidFill>
                  <a:schemeClr val="bg1"/>
                </a:solidFill>
              </a:rPr>
              <a:t> et al.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16632"/>
            <a:ext cx="8229600" cy="8689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Accumulateur au Plomb</a:t>
            </a:r>
            <a:endParaRPr kumimoji="0" lang="fr-F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="" xmlns:mc="http://schemas.openxmlformats.org/markup-compatibility/2006" xmlns:a16="http://schemas.microsoft.com/office/drawing/2014/main" id="{0651E423-355E-43A4-81DA-BB905CB0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47978"/>
              </p:ext>
            </p:extLst>
          </p:nvPr>
        </p:nvGraphicFramePr>
        <p:xfrm>
          <a:off x="5553" y="1340768"/>
          <a:ext cx="8888310" cy="981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7662">
                  <a:extLst>
                    <a:ext uri="{9D8B030D-6E8A-4147-A177-3AD203B41FA5}">
                      <a16:colId xmlns="" xmlns:mc="http://schemas.openxmlformats.org/markup-compatibility/2006" xmlns:a16="http://schemas.microsoft.com/office/drawing/2014/main" val="2259611521"/>
                    </a:ext>
                  </a:extLst>
                </a:gridCol>
                <a:gridCol w="1777662">
                  <a:extLst>
                    <a:ext uri="{9D8B030D-6E8A-4147-A177-3AD203B41FA5}">
                      <a16:colId xmlns="" xmlns:mc="http://schemas.openxmlformats.org/markup-compatibility/2006" xmlns:a16="http://schemas.microsoft.com/office/drawing/2014/main" val="3949654245"/>
                    </a:ext>
                  </a:extLst>
                </a:gridCol>
                <a:gridCol w="1777662">
                  <a:extLst>
                    <a:ext uri="{9D8B030D-6E8A-4147-A177-3AD203B41FA5}">
                      <a16:colId xmlns="" xmlns:mc="http://schemas.openxmlformats.org/markup-compatibility/2006" xmlns:a16="http://schemas.microsoft.com/office/drawing/2014/main" val="289728150"/>
                    </a:ext>
                  </a:extLst>
                </a:gridCol>
                <a:gridCol w="1777662">
                  <a:extLst>
                    <a:ext uri="{9D8B030D-6E8A-4147-A177-3AD203B41FA5}">
                      <a16:colId xmlns="" xmlns:mc="http://schemas.openxmlformats.org/markup-compatibility/2006" xmlns:a16="http://schemas.microsoft.com/office/drawing/2014/main" val="440273998"/>
                    </a:ext>
                  </a:extLst>
                </a:gridCol>
                <a:gridCol w="1777662"/>
              </a:tblGrid>
              <a:tr h="52572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Énergie massique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Puissance massique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Force électromotrice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Cyclabilité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0" dirty="0" smtClean="0"/>
                        <a:t>Rendement</a:t>
                      </a:r>
                      <a:r>
                        <a:rPr lang="fr-FR" sz="1800" i="0" baseline="0" dirty="0" smtClean="0"/>
                        <a:t> faradique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extLst>
                  <a:ext uri="{0D108BD9-81ED-4DB2-BD59-A6C34878D82A}">
                    <a16:rowId xmlns="" xmlns:mc="http://schemas.openxmlformats.org/markup-compatibility/2006" xmlns:a16="http://schemas.microsoft.com/office/drawing/2014/main" val="3804398411"/>
                  </a:ext>
                </a:extLst>
              </a:tr>
              <a:tr h="351368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243" t="-152308" r="-300485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100487" t="-152308" r="-201217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200000" t="-152308" r="-100728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300730" t="-152308" r="-973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&lt; 1</a:t>
                      </a:r>
                      <a:endParaRPr lang="fr-FR" sz="1600" dirty="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300730" t="-152308" r="-973" b="-7692"/>
                      </a:stretch>
                    </a:blipFill>
                  </a:tcPr>
                </a:tc>
                <a:extLst>
                  <a:ext uri="{0D108BD9-81ED-4DB2-BD59-A6C34878D82A}">
                    <a16:rowId xmlns="" xmlns:mc="http://schemas.openxmlformats.org/markup-compatibility/2006" xmlns:a16="http://schemas.microsoft.com/office/drawing/2014/main" val="11564004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68344" y="1988840"/>
            <a:ext cx="504056" cy="288032"/>
          </a:xfrm>
          <a:prstGeom prst="rect">
            <a:avLst/>
          </a:prstGeom>
          <a:solidFill>
            <a:srgbClr val="CCD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Pile Daniell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C332344-FC4D-4109-9D60-4C9893A731A0}"/>
              </a:ext>
            </a:extLst>
          </p:cNvPr>
          <p:cNvSpPr txBox="1"/>
          <p:nvPr/>
        </p:nvSpPr>
        <p:spPr>
          <a:xfrm>
            <a:off x="179512" y="2132856"/>
            <a:ext cx="1539033" cy="7078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cuivre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6BDBA89E-58C6-4AFB-8898-FF369E722651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979712" y="4981818"/>
            <a:ext cx="1287359" cy="1385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FCF4AD6F-5B0F-4F7D-99E4-57E84FE1AEE0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4572000" y="3861050"/>
            <a:ext cx="0" cy="1728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038F343D-3DCF-4065-AAD0-8A418CFD638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40152" y="5044534"/>
            <a:ext cx="1152128" cy="1385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r 72">
            <a:extLst>
              <a:ext uri="{FF2B5EF4-FFF2-40B4-BE49-F238E27FC236}">
                <a16:creationId xmlns="" xmlns:a16="http://schemas.microsoft.com/office/drawing/2014/main" id="{BF8477CD-E33D-4AF6-A6B6-709E72D88BE8}"/>
              </a:ext>
            </a:extLst>
          </p:cNvPr>
          <p:cNvGrpSpPr/>
          <p:nvPr/>
        </p:nvGrpSpPr>
        <p:grpSpPr>
          <a:xfrm>
            <a:off x="2273649" y="1544161"/>
            <a:ext cx="4596703" cy="3769679"/>
            <a:chOff x="0" y="0"/>
            <a:chExt cx="2144395" cy="2127885"/>
          </a:xfrm>
        </p:grpSpPr>
        <p:grpSp>
          <p:nvGrpSpPr>
            <p:cNvPr id="15" name="Grouper 53">
              <a:extLst>
                <a:ext uri="{FF2B5EF4-FFF2-40B4-BE49-F238E27FC236}">
                  <a16:creationId xmlns="" xmlns:a16="http://schemas.microsoft.com/office/drawing/2014/main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29" name="Grouper 4">
                <a:extLst>
                  <a:ext uri="{FF2B5EF4-FFF2-40B4-BE49-F238E27FC236}">
                    <a16:creationId xmlns="" xmlns:a16="http://schemas.microsoft.com/office/drawing/2014/main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32" name="Grouper 5">
                  <a:extLst>
                    <a:ext uri="{FF2B5EF4-FFF2-40B4-BE49-F238E27FC236}">
                      <a16:creationId xmlns="" xmlns:a16="http://schemas.microsoft.com/office/drawing/2014/main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34" name="Arrondir un rectangle avec un coin du même côté 6">
                    <a:extLst>
                      <a:ext uri="{FF2B5EF4-FFF2-40B4-BE49-F238E27FC236}">
                        <a16:creationId xmlns="" xmlns:a16="http://schemas.microsoft.com/office/drawing/2014/main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" name="Arrondir un rectangle avec un coin du même côté 7">
                    <a:extLst>
                      <a:ext uri="{FF2B5EF4-FFF2-40B4-BE49-F238E27FC236}">
                        <a16:creationId xmlns="" xmlns:a16="http://schemas.microsoft.com/office/drawing/2014/main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="" xmlns:a16="http://schemas.microsoft.com/office/drawing/2014/main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0" name="Parallélogramme 29">
                <a:extLst>
                  <a:ext uri="{FF2B5EF4-FFF2-40B4-BE49-F238E27FC236}">
                    <a16:creationId xmlns="" xmlns:a16="http://schemas.microsoft.com/office/drawing/2014/main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1" name="Arrondir un rectangle avec un coin du même côté 9">
                <a:extLst>
                  <a:ext uri="{FF2B5EF4-FFF2-40B4-BE49-F238E27FC236}">
                    <a16:creationId xmlns="" xmlns:a16="http://schemas.microsoft.com/office/drawing/2014/main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6" name="Grouper 281">
              <a:extLst>
                <a:ext uri="{FF2B5EF4-FFF2-40B4-BE49-F238E27FC236}">
                  <a16:creationId xmlns="" xmlns:a16="http://schemas.microsoft.com/office/drawing/2014/main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22" name="Grouper 12">
                <a:extLst>
                  <a:ext uri="{FF2B5EF4-FFF2-40B4-BE49-F238E27FC236}">
                    <a16:creationId xmlns="" xmlns:a16="http://schemas.microsoft.com/office/drawing/2014/main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25" name="Grouper 13">
                  <a:extLst>
                    <a:ext uri="{FF2B5EF4-FFF2-40B4-BE49-F238E27FC236}">
                      <a16:creationId xmlns="" xmlns:a16="http://schemas.microsoft.com/office/drawing/2014/main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27" name="Arrondir un rectangle avec un coin du même côté 14">
                    <a:extLst>
                      <a:ext uri="{FF2B5EF4-FFF2-40B4-BE49-F238E27FC236}">
                        <a16:creationId xmlns="" xmlns:a16="http://schemas.microsoft.com/office/drawing/2014/main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8" name="Arrondir un rectangle avec un coin du même côté 15">
                    <a:extLst>
                      <a:ext uri="{FF2B5EF4-FFF2-40B4-BE49-F238E27FC236}">
                        <a16:creationId xmlns="" xmlns:a16="http://schemas.microsoft.com/office/drawing/2014/main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3" name="Parallélogramme 22">
                <a:extLst>
                  <a:ext uri="{FF2B5EF4-FFF2-40B4-BE49-F238E27FC236}">
                    <a16:creationId xmlns="" xmlns:a16="http://schemas.microsoft.com/office/drawing/2014/main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Arrondir un rectangle avec un coin du même côté 22">
                <a:extLst>
                  <a:ext uri="{FF2B5EF4-FFF2-40B4-BE49-F238E27FC236}">
                    <a16:creationId xmlns="" xmlns:a16="http://schemas.microsoft.com/office/drawing/2014/main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7" name="Parenthèse ouvrante 16">
              <a:extLst>
                <a:ext uri="{FF2B5EF4-FFF2-40B4-BE49-F238E27FC236}">
                  <a16:creationId xmlns="" xmlns:a16="http://schemas.microsoft.com/office/drawing/2014/main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="" xmlns:a16="http://schemas.microsoft.com/office/drawing/2014/main" id="{0D440DDA-6C6A-48CA-B8BD-19B73894056C}"/>
                </a:ext>
              </a:extLst>
            </p:cNvPr>
            <p:cNvSpPr/>
            <p:nvPr/>
          </p:nvSpPr>
          <p:spPr>
            <a:xfrm>
              <a:off x="765810" y="325120"/>
              <a:ext cx="127635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="" xmlns:a16="http://schemas.microsoft.com/office/drawing/2014/main" id="{A9635D7D-A0D9-4D63-9E6F-67D07F4AD048}"/>
                </a:ext>
              </a:extLst>
            </p:cNvPr>
            <p:cNvSpPr/>
            <p:nvPr/>
          </p:nvSpPr>
          <p:spPr>
            <a:xfrm flipH="1">
              <a:off x="122555" y="325120"/>
              <a:ext cx="138176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="" xmlns:a16="http://schemas.microsoft.com/office/drawing/2014/main" id="{968675D9-588D-4C5E-8858-9ACF4B706BA4}"/>
                </a:ext>
              </a:extLst>
            </p:cNvPr>
            <p:cNvSpPr/>
            <p:nvPr/>
          </p:nvSpPr>
          <p:spPr>
            <a:xfrm>
              <a:off x="823595" y="0"/>
              <a:ext cx="565150" cy="619760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Zone de texte 67">
              <a:extLst>
                <a:ext uri="{FF2B5EF4-FFF2-40B4-BE49-F238E27FC236}">
                  <a16:creationId xmlns="" xmlns:a16="http://schemas.microsoft.com/office/drawing/2014/main" id="{4C13EB30-91E6-490D-841D-23DD826C3957}"/>
                </a:ext>
              </a:extLst>
            </p:cNvPr>
            <p:cNvSpPr txBox="1"/>
            <p:nvPr/>
          </p:nvSpPr>
          <p:spPr>
            <a:xfrm>
              <a:off x="1004162" y="119062"/>
              <a:ext cx="336550" cy="41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36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endParaRPr lang="fr-FR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7E460E8-8D21-4909-A526-8966F161E6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8545" y="2486799"/>
            <a:ext cx="818708" cy="8794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2D9E8E4-464A-4EE8-B9D6-DE909DFB2F64}"/>
              </a:ext>
            </a:extLst>
          </p:cNvPr>
          <p:cNvSpPr txBox="1"/>
          <p:nvPr/>
        </p:nvSpPr>
        <p:spPr>
          <a:xfrm>
            <a:off x="7740352" y="2060848"/>
            <a:ext cx="1202073" cy="70788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zinc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1FCB71A0-E24F-4439-ACF2-B27AB8B1AEE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660232" y="2414791"/>
            <a:ext cx="1080120" cy="1014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07904" y="5589240"/>
            <a:ext cx="18002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Pont salin KNO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092280" y="4859868"/>
            <a:ext cx="18002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Zn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</a:p>
          <a:p>
            <a:pPr algn="ctr"/>
            <a:r>
              <a:rPr lang="fr-FR" dirty="0"/>
              <a:t>1</a:t>
            </a:r>
            <a:r>
              <a:rPr lang="fr-FR" dirty="0" smtClean="0"/>
              <a:t>00mL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79512" y="4797152"/>
            <a:ext cx="18002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</a:p>
          <a:p>
            <a:pPr algn="ctr"/>
            <a:r>
              <a:rPr lang="fr-FR" dirty="0"/>
              <a:t>1</a:t>
            </a:r>
            <a:r>
              <a:rPr lang="fr-FR" dirty="0" smtClean="0"/>
              <a:t>00mL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220072" y="1772816"/>
            <a:ext cx="65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3837494" y="2062166"/>
            <a:ext cx="176841" cy="19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115214" y="2037741"/>
            <a:ext cx="176841" cy="1929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Pile Daniell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C332344-FC4D-4109-9D60-4C9893A731A0}"/>
              </a:ext>
            </a:extLst>
          </p:cNvPr>
          <p:cNvSpPr txBox="1"/>
          <p:nvPr/>
        </p:nvSpPr>
        <p:spPr>
          <a:xfrm>
            <a:off x="179512" y="2132856"/>
            <a:ext cx="1539033" cy="7078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cuivre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6BDBA89E-58C6-4AFB-8898-FF369E722651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979712" y="4981818"/>
            <a:ext cx="1287359" cy="1385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FCF4AD6F-5B0F-4F7D-99E4-57E84FE1AEE0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4572000" y="3861050"/>
            <a:ext cx="0" cy="1728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038F343D-3DCF-4065-AAD0-8A418CFD638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40152" y="5044534"/>
            <a:ext cx="1152128" cy="1385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r 72">
            <a:extLst>
              <a:ext uri="{FF2B5EF4-FFF2-40B4-BE49-F238E27FC236}">
                <a16:creationId xmlns="" xmlns:a16="http://schemas.microsoft.com/office/drawing/2014/main" id="{BF8477CD-E33D-4AF6-A6B6-709E72D88BE8}"/>
              </a:ext>
            </a:extLst>
          </p:cNvPr>
          <p:cNvGrpSpPr/>
          <p:nvPr/>
        </p:nvGrpSpPr>
        <p:grpSpPr>
          <a:xfrm>
            <a:off x="2273649" y="1544161"/>
            <a:ext cx="4596703" cy="3769679"/>
            <a:chOff x="0" y="0"/>
            <a:chExt cx="2144395" cy="2127885"/>
          </a:xfrm>
        </p:grpSpPr>
        <p:grpSp>
          <p:nvGrpSpPr>
            <p:cNvPr id="15" name="Grouper 53">
              <a:extLst>
                <a:ext uri="{FF2B5EF4-FFF2-40B4-BE49-F238E27FC236}">
                  <a16:creationId xmlns="" xmlns:a16="http://schemas.microsoft.com/office/drawing/2014/main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29" name="Grouper 4">
                <a:extLst>
                  <a:ext uri="{FF2B5EF4-FFF2-40B4-BE49-F238E27FC236}">
                    <a16:creationId xmlns="" xmlns:a16="http://schemas.microsoft.com/office/drawing/2014/main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32" name="Grouper 5">
                  <a:extLst>
                    <a:ext uri="{FF2B5EF4-FFF2-40B4-BE49-F238E27FC236}">
                      <a16:creationId xmlns="" xmlns:a16="http://schemas.microsoft.com/office/drawing/2014/main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34" name="Arrondir un rectangle avec un coin du même côté 6">
                    <a:extLst>
                      <a:ext uri="{FF2B5EF4-FFF2-40B4-BE49-F238E27FC236}">
                        <a16:creationId xmlns="" xmlns:a16="http://schemas.microsoft.com/office/drawing/2014/main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" name="Arrondir un rectangle avec un coin du même côté 7">
                    <a:extLst>
                      <a:ext uri="{FF2B5EF4-FFF2-40B4-BE49-F238E27FC236}">
                        <a16:creationId xmlns="" xmlns:a16="http://schemas.microsoft.com/office/drawing/2014/main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="" xmlns:a16="http://schemas.microsoft.com/office/drawing/2014/main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0" name="Parallélogramme 29">
                <a:extLst>
                  <a:ext uri="{FF2B5EF4-FFF2-40B4-BE49-F238E27FC236}">
                    <a16:creationId xmlns="" xmlns:a16="http://schemas.microsoft.com/office/drawing/2014/main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1" name="Arrondir un rectangle avec un coin du même côté 9">
                <a:extLst>
                  <a:ext uri="{FF2B5EF4-FFF2-40B4-BE49-F238E27FC236}">
                    <a16:creationId xmlns="" xmlns:a16="http://schemas.microsoft.com/office/drawing/2014/main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6" name="Grouper 281">
              <a:extLst>
                <a:ext uri="{FF2B5EF4-FFF2-40B4-BE49-F238E27FC236}">
                  <a16:creationId xmlns="" xmlns:a16="http://schemas.microsoft.com/office/drawing/2014/main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22" name="Grouper 12">
                <a:extLst>
                  <a:ext uri="{FF2B5EF4-FFF2-40B4-BE49-F238E27FC236}">
                    <a16:creationId xmlns="" xmlns:a16="http://schemas.microsoft.com/office/drawing/2014/main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25" name="Grouper 13">
                  <a:extLst>
                    <a:ext uri="{FF2B5EF4-FFF2-40B4-BE49-F238E27FC236}">
                      <a16:creationId xmlns="" xmlns:a16="http://schemas.microsoft.com/office/drawing/2014/main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27" name="Arrondir un rectangle avec un coin du même côté 14">
                    <a:extLst>
                      <a:ext uri="{FF2B5EF4-FFF2-40B4-BE49-F238E27FC236}">
                        <a16:creationId xmlns="" xmlns:a16="http://schemas.microsoft.com/office/drawing/2014/main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8" name="Arrondir un rectangle avec un coin du même côté 15">
                    <a:extLst>
                      <a:ext uri="{FF2B5EF4-FFF2-40B4-BE49-F238E27FC236}">
                        <a16:creationId xmlns="" xmlns:a16="http://schemas.microsoft.com/office/drawing/2014/main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3" name="Parallélogramme 22">
                <a:extLst>
                  <a:ext uri="{FF2B5EF4-FFF2-40B4-BE49-F238E27FC236}">
                    <a16:creationId xmlns="" xmlns:a16="http://schemas.microsoft.com/office/drawing/2014/main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Arrondir un rectangle avec un coin du même côté 22">
                <a:extLst>
                  <a:ext uri="{FF2B5EF4-FFF2-40B4-BE49-F238E27FC236}">
                    <a16:creationId xmlns="" xmlns:a16="http://schemas.microsoft.com/office/drawing/2014/main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7" name="Parenthèse ouvrante 16">
              <a:extLst>
                <a:ext uri="{FF2B5EF4-FFF2-40B4-BE49-F238E27FC236}">
                  <a16:creationId xmlns="" xmlns:a16="http://schemas.microsoft.com/office/drawing/2014/main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="" xmlns:a16="http://schemas.microsoft.com/office/drawing/2014/main" id="{0D440DDA-6C6A-48CA-B8BD-19B73894056C}"/>
                </a:ext>
              </a:extLst>
            </p:cNvPr>
            <p:cNvSpPr/>
            <p:nvPr/>
          </p:nvSpPr>
          <p:spPr>
            <a:xfrm>
              <a:off x="765810" y="325120"/>
              <a:ext cx="127635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="" xmlns:a16="http://schemas.microsoft.com/office/drawing/2014/main" id="{A9635D7D-A0D9-4D63-9E6F-67D07F4AD048}"/>
                </a:ext>
              </a:extLst>
            </p:cNvPr>
            <p:cNvSpPr/>
            <p:nvPr/>
          </p:nvSpPr>
          <p:spPr>
            <a:xfrm flipH="1">
              <a:off x="122555" y="325120"/>
              <a:ext cx="138176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="" xmlns:a16="http://schemas.microsoft.com/office/drawing/2014/main" id="{968675D9-588D-4C5E-8858-9ACF4B706BA4}"/>
                </a:ext>
              </a:extLst>
            </p:cNvPr>
            <p:cNvSpPr/>
            <p:nvPr/>
          </p:nvSpPr>
          <p:spPr>
            <a:xfrm>
              <a:off x="823595" y="0"/>
              <a:ext cx="565150" cy="619760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Zone de texte 67">
              <a:extLst>
                <a:ext uri="{FF2B5EF4-FFF2-40B4-BE49-F238E27FC236}">
                  <a16:creationId xmlns="" xmlns:a16="http://schemas.microsoft.com/office/drawing/2014/main" id="{4C13EB30-91E6-490D-841D-23DD826C3957}"/>
                </a:ext>
              </a:extLst>
            </p:cNvPr>
            <p:cNvSpPr txBox="1"/>
            <p:nvPr/>
          </p:nvSpPr>
          <p:spPr>
            <a:xfrm>
              <a:off x="1004162" y="119062"/>
              <a:ext cx="336550" cy="41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36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endParaRPr lang="fr-FR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7E460E8-8D21-4909-A526-8966F161E6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8545" y="2486799"/>
            <a:ext cx="818708" cy="8794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2D9E8E4-464A-4EE8-B9D6-DE909DFB2F64}"/>
              </a:ext>
            </a:extLst>
          </p:cNvPr>
          <p:cNvSpPr txBox="1"/>
          <p:nvPr/>
        </p:nvSpPr>
        <p:spPr>
          <a:xfrm>
            <a:off x="7740352" y="2060848"/>
            <a:ext cx="1202073" cy="70788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zinc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1FCB71A0-E24F-4439-ACF2-B27AB8B1AEE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660232" y="2414791"/>
            <a:ext cx="1080120" cy="1014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07904" y="5589240"/>
            <a:ext cx="18002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Pont salin KNO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092280" y="4859868"/>
            <a:ext cx="18002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Zn</a:t>
            </a:r>
            <a:r>
              <a:rPr lang="fr-FR" baseline="30000" dirty="0" smtClean="0"/>
              <a:t>2+ </a:t>
            </a:r>
            <a:r>
              <a:rPr lang="fr-FR" dirty="0" smtClean="0"/>
              <a:t>à 0,1 mol/</a:t>
            </a:r>
            <a:r>
              <a:rPr lang="fr-FR" dirty="0" smtClean="0"/>
              <a:t>L</a:t>
            </a:r>
          </a:p>
          <a:p>
            <a:pPr algn="ctr"/>
            <a:r>
              <a:rPr lang="fr-FR" dirty="0" smtClean="0"/>
              <a:t>100mL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79512" y="4797152"/>
            <a:ext cx="18002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</a:t>
            </a:r>
            <a:r>
              <a:rPr lang="fr-FR" baseline="30000" dirty="0" smtClean="0"/>
              <a:t>2+ </a:t>
            </a:r>
            <a:r>
              <a:rPr lang="fr-FR" dirty="0" smtClean="0"/>
              <a:t>à 0,1 mol/</a:t>
            </a:r>
            <a:r>
              <a:rPr lang="fr-FR" dirty="0" smtClean="0"/>
              <a:t>L</a:t>
            </a:r>
          </a:p>
          <a:p>
            <a:pPr algn="ctr"/>
            <a:r>
              <a:rPr lang="fr-FR" dirty="0" smtClean="0"/>
              <a:t>100mL</a:t>
            </a:r>
            <a:endParaRPr lang="fr-FR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7439B40A-F1B7-4EF7-809D-9AAFC23DA0EF}"/>
              </a:ext>
            </a:extLst>
          </p:cNvPr>
          <p:cNvCxnSpPr/>
          <p:nvPr/>
        </p:nvCxnSpPr>
        <p:spPr>
          <a:xfrm flipV="1">
            <a:off x="3219446" y="2270702"/>
            <a:ext cx="125443" cy="781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5AF755F1-6524-49FA-8A80-85D56A3C20B6}"/>
                  </a:ext>
                </a:extLst>
              </p:cNvPr>
              <p:cNvSpPr/>
              <p:nvPr/>
            </p:nvSpPr>
            <p:spPr>
              <a:xfrm flipH="1">
                <a:off x="2843808" y="1907540"/>
                <a:ext cx="3330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AF755F1-6524-49FA-8A80-85D56A3C2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43808" y="1907540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/>
          <p:cNvSpPr txBox="1"/>
          <p:nvPr/>
        </p:nvSpPr>
        <p:spPr>
          <a:xfrm>
            <a:off x="5953560" y="1916832"/>
            <a:ext cx="3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220072" y="1772816"/>
            <a:ext cx="65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3837494" y="2062166"/>
            <a:ext cx="176841" cy="19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115214" y="2037741"/>
            <a:ext cx="176841" cy="1929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14F5ADE6-5189-4812-8CD1-AA2E8C962734}"/>
              </a:ext>
            </a:extLst>
          </p:cNvPr>
          <p:cNvCxnSpPr>
            <a:cxnSpLocks/>
          </p:cNvCxnSpPr>
          <p:nvPr/>
        </p:nvCxnSpPr>
        <p:spPr>
          <a:xfrm flipH="1" flipV="1">
            <a:off x="5986169" y="2290382"/>
            <a:ext cx="137987" cy="781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355976" y="1124744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 V</a:t>
            </a:r>
            <a:endParaRPr lang="fr-FR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="" xmlns:a16="http://schemas.microsoft.com/office/drawing/2014/main" id="{053FA9A8-A970-483A-9242-92BCF39D9BF9}"/>
              </a:ext>
            </a:extLst>
          </p:cNvPr>
          <p:cNvCxnSpPr>
            <a:cxnSpLocks/>
          </p:cNvCxnSpPr>
          <p:nvPr/>
        </p:nvCxnSpPr>
        <p:spPr>
          <a:xfrm flipV="1">
            <a:off x="7236296" y="476680"/>
            <a:ext cx="0" cy="1008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="" xmlns:a16="http://schemas.microsoft.com/office/drawing/2014/main" id="{3190E92A-AD02-46E4-AF14-675BB4E67497}"/>
              </a:ext>
            </a:extLst>
          </p:cNvPr>
          <p:cNvCxnSpPr/>
          <p:nvPr/>
        </p:nvCxnSpPr>
        <p:spPr>
          <a:xfrm>
            <a:off x="7117961" y="690678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="" xmlns:a16="http://schemas.microsoft.com/office/drawing/2014/main" id="{97B00E22-64B0-4C92-AAA7-D1B50B994BFF}"/>
              </a:ext>
            </a:extLst>
          </p:cNvPr>
          <p:cNvCxnSpPr/>
          <p:nvPr/>
        </p:nvCxnSpPr>
        <p:spPr>
          <a:xfrm>
            <a:off x="7143361" y="1196752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="" xmlns:a16="http://schemas.microsoft.com/office/drawing/2014/main" id="{A13AB44E-074F-47F4-B050-AC7DC6DAB9D6}"/>
                  </a:ext>
                </a:extLst>
              </p:cNvPr>
              <p:cNvSpPr txBox="1"/>
              <p:nvPr/>
            </p:nvSpPr>
            <p:spPr>
              <a:xfrm>
                <a:off x="7694984" y="1032991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13AB44E-074F-47F4-B050-AC7DC6DA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84" y="1032991"/>
                <a:ext cx="338234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7143" t="-7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="" xmlns:a16="http://schemas.microsoft.com/office/drawing/2014/main" id="{4E00C233-DB86-4F1D-9723-AA2B0F8D16E7}"/>
                  </a:ext>
                </a:extLst>
              </p:cNvPr>
              <p:cNvSpPr txBox="1"/>
              <p:nvPr/>
            </p:nvSpPr>
            <p:spPr>
              <a:xfrm>
                <a:off x="7674873" y="528935"/>
                <a:ext cx="34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Cu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00C233-DB86-4F1D-9723-AA2B0F8D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73" y="528935"/>
                <a:ext cx="34304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8772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="" xmlns:a16="http://schemas.microsoft.com/office/drawing/2014/main" id="{465069D7-06B7-4565-8DF3-5BC78CF6D384}"/>
                  </a:ext>
                </a:extLst>
              </p:cNvPr>
              <p:cNvSpPr txBox="1"/>
              <p:nvPr/>
            </p:nvSpPr>
            <p:spPr>
              <a:xfrm>
                <a:off x="8291533" y="525693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5069D7-06B7-4565-8DF3-5BC78CF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33" y="525693"/>
                <a:ext cx="48571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6250" t="-8696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789EA4D0-A094-446D-8B0A-D5FEC3B5F1D5}"/>
                  </a:ext>
                </a:extLst>
              </p:cNvPr>
              <p:cNvSpPr txBox="1"/>
              <p:nvPr/>
            </p:nvSpPr>
            <p:spPr>
              <a:xfrm>
                <a:off x="8182862" y="1052736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−0,76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9EA4D0-A094-446D-8B0A-D5FEC3B5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62" y="1052736"/>
                <a:ext cx="65883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3670" t="-8511"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6949780" y="107348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E°(V)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106435" y="473237"/>
            <a:ext cx="83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259456" y="971436"/>
            <a:ext cx="81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2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Mesure de la résistance interne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Espace réservé du contenu 10">
            <a:extLst>
              <a:ext uri="{FF2B5EF4-FFF2-40B4-BE49-F238E27FC236}">
                <a16:creationId xmlns="" xmlns:a16="http://schemas.microsoft.com/office/drawing/2014/main" id="{395FEDC2-7310-4646-81B8-B8286E067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6327" t="29124" r="60537" b="56189"/>
          <a:stretch/>
        </p:blipFill>
        <p:spPr>
          <a:xfrm>
            <a:off x="4572000" y="1916832"/>
            <a:ext cx="3897257" cy="2987893"/>
          </a:xfrm>
        </p:spPr>
      </p:pic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0E08DC8E-8DC9-4CF7-A30A-D3A5B8746B72}"/>
              </a:ext>
            </a:extLst>
          </p:cNvPr>
          <p:cNvCxnSpPr>
            <a:cxnSpLocks/>
          </p:cNvCxnSpPr>
          <p:nvPr/>
        </p:nvCxnSpPr>
        <p:spPr>
          <a:xfrm flipV="1">
            <a:off x="8100392" y="2791662"/>
            <a:ext cx="0" cy="16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20072" y="4725144"/>
            <a:ext cx="2592288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U = e - r</a:t>
            </a:r>
            <a:r>
              <a:rPr lang="fr-FR" sz="2400" baseline="-25000" dirty="0" smtClean="0"/>
              <a:t>pile</a:t>
            </a:r>
            <a:r>
              <a:rPr lang="fr-FR" sz="2400" dirty="0" smtClean="0"/>
              <a:t>i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172400" y="357301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</a:t>
            </a:r>
            <a:endParaRPr lang="fr-FR" sz="20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5076056" y="2780928"/>
            <a:ext cx="288032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004048" y="2348880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56760" y="2303515"/>
            <a:ext cx="522778" cy="5227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635896" y="1916832"/>
            <a:ext cx="0" cy="180020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77976" y="255561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1115616" y="2636912"/>
            <a:ext cx="0" cy="216024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r 72">
            <a:extLst>
              <a:ext uri="{FF2B5EF4-FFF2-40B4-BE49-F238E27FC236}">
                <a16:creationId xmlns="" xmlns:a16="http://schemas.microsoft.com/office/drawing/2014/main" id="{BF8477CD-E33D-4AF6-A6B6-709E72D88BE8}"/>
              </a:ext>
            </a:extLst>
          </p:cNvPr>
          <p:cNvGrpSpPr/>
          <p:nvPr/>
        </p:nvGrpSpPr>
        <p:grpSpPr>
          <a:xfrm>
            <a:off x="971600" y="3701935"/>
            <a:ext cx="2802407" cy="1683913"/>
            <a:chOff x="0" y="975360"/>
            <a:chExt cx="2144395" cy="1152525"/>
          </a:xfrm>
        </p:grpSpPr>
        <p:grpSp>
          <p:nvGrpSpPr>
            <p:cNvPr id="22" name="Grouper 53">
              <a:extLst>
                <a:ext uri="{FF2B5EF4-FFF2-40B4-BE49-F238E27FC236}">
                  <a16:creationId xmlns="" xmlns:a16="http://schemas.microsoft.com/office/drawing/2014/main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36" name="Grouper 4">
                <a:extLst>
                  <a:ext uri="{FF2B5EF4-FFF2-40B4-BE49-F238E27FC236}">
                    <a16:creationId xmlns="" xmlns:a16="http://schemas.microsoft.com/office/drawing/2014/main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39" name="Grouper 5">
                  <a:extLst>
                    <a:ext uri="{FF2B5EF4-FFF2-40B4-BE49-F238E27FC236}">
                      <a16:creationId xmlns="" xmlns:a16="http://schemas.microsoft.com/office/drawing/2014/main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41" name="Arrondir un rectangle avec un coin du même côté 6">
                    <a:extLst>
                      <a:ext uri="{FF2B5EF4-FFF2-40B4-BE49-F238E27FC236}">
                        <a16:creationId xmlns="" xmlns:a16="http://schemas.microsoft.com/office/drawing/2014/main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2" name="Arrondir un rectangle avec un coin du même côté 7">
                    <a:extLst>
                      <a:ext uri="{FF2B5EF4-FFF2-40B4-BE49-F238E27FC236}">
                        <a16:creationId xmlns="" xmlns:a16="http://schemas.microsoft.com/office/drawing/2014/main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="" xmlns:a16="http://schemas.microsoft.com/office/drawing/2014/main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7" name="Parallélogramme 36">
                <a:extLst>
                  <a:ext uri="{FF2B5EF4-FFF2-40B4-BE49-F238E27FC236}">
                    <a16:creationId xmlns="" xmlns:a16="http://schemas.microsoft.com/office/drawing/2014/main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8" name="Arrondir un rectangle avec un coin du même côté 9">
                <a:extLst>
                  <a:ext uri="{FF2B5EF4-FFF2-40B4-BE49-F238E27FC236}">
                    <a16:creationId xmlns="" xmlns:a16="http://schemas.microsoft.com/office/drawing/2014/main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3" name="Grouper 281">
              <a:extLst>
                <a:ext uri="{FF2B5EF4-FFF2-40B4-BE49-F238E27FC236}">
                  <a16:creationId xmlns="" xmlns:a16="http://schemas.microsoft.com/office/drawing/2014/main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29" name="Grouper 12">
                <a:extLst>
                  <a:ext uri="{FF2B5EF4-FFF2-40B4-BE49-F238E27FC236}">
                    <a16:creationId xmlns="" xmlns:a16="http://schemas.microsoft.com/office/drawing/2014/main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32" name="Grouper 13">
                  <a:extLst>
                    <a:ext uri="{FF2B5EF4-FFF2-40B4-BE49-F238E27FC236}">
                      <a16:creationId xmlns="" xmlns:a16="http://schemas.microsoft.com/office/drawing/2014/main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34" name="Arrondir un rectangle avec un coin du même côté 14">
                    <a:extLst>
                      <a:ext uri="{FF2B5EF4-FFF2-40B4-BE49-F238E27FC236}">
                        <a16:creationId xmlns="" xmlns:a16="http://schemas.microsoft.com/office/drawing/2014/main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" name="Arrondir un rectangle avec un coin du même côté 15">
                    <a:extLst>
                      <a:ext uri="{FF2B5EF4-FFF2-40B4-BE49-F238E27FC236}">
                        <a16:creationId xmlns="" xmlns:a16="http://schemas.microsoft.com/office/drawing/2014/main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="" xmlns:a16="http://schemas.microsoft.com/office/drawing/2014/main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0" name="Parallélogramme 29">
                <a:extLst>
                  <a:ext uri="{FF2B5EF4-FFF2-40B4-BE49-F238E27FC236}">
                    <a16:creationId xmlns="" xmlns:a16="http://schemas.microsoft.com/office/drawing/2014/main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" name="Arrondir un rectangle avec un coin du même côté 22">
                <a:extLst>
                  <a:ext uri="{FF2B5EF4-FFF2-40B4-BE49-F238E27FC236}">
                    <a16:creationId xmlns="" xmlns:a16="http://schemas.microsoft.com/office/drawing/2014/main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4" name="Parenthèse ouvrante 23">
              <a:extLst>
                <a:ext uri="{FF2B5EF4-FFF2-40B4-BE49-F238E27FC236}">
                  <a16:creationId xmlns="" xmlns:a16="http://schemas.microsoft.com/office/drawing/2014/main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47" name="Connecteur droit 46"/>
          <p:cNvCxnSpPr/>
          <p:nvPr/>
        </p:nvCxnSpPr>
        <p:spPr>
          <a:xfrm flipV="1">
            <a:off x="1115616" y="1916832"/>
            <a:ext cx="0" cy="180020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115616" y="1916832"/>
            <a:ext cx="64807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113207" y="2564904"/>
            <a:ext cx="94884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592170" y="2564904"/>
            <a:ext cx="104372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63688" y="1700808"/>
            <a:ext cx="648072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2645424" y="1628800"/>
            <a:ext cx="522778" cy="5227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2411760" y="1916832"/>
            <a:ext cx="24985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67120" y="1916832"/>
            <a:ext cx="44264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-36512" y="5589240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="" xmlns:a16="http://schemas.microsoft.com/office/drawing/2014/main" id="{7C332344-FC4D-4109-9D60-4C9893A731A0}"/>
              </a:ext>
            </a:extLst>
          </p:cNvPr>
          <p:cNvSpPr txBox="1"/>
          <p:nvPr/>
        </p:nvSpPr>
        <p:spPr>
          <a:xfrm>
            <a:off x="872727" y="3369186"/>
            <a:ext cx="1539033" cy="7078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cuivre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7C332344-FC4D-4109-9D60-4C9893A731A0}"/>
              </a:ext>
            </a:extLst>
          </p:cNvPr>
          <p:cNvSpPr txBox="1"/>
          <p:nvPr/>
        </p:nvSpPr>
        <p:spPr>
          <a:xfrm>
            <a:off x="2312887" y="3369186"/>
            <a:ext cx="1539033" cy="7078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</a:t>
            </a:r>
          </a:p>
          <a:p>
            <a:pPr algn="ctr"/>
            <a:r>
              <a:rPr lang="fr-FR" sz="2000" dirty="0" smtClean="0"/>
              <a:t>zinc</a:t>
            </a:r>
            <a:endParaRPr lang="fr-FR" sz="2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275856" y="5589240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Zn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187139" y="1628800"/>
            <a:ext cx="500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2555776" y="2276872"/>
            <a:ext cx="500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</a:t>
            </a:r>
            <a:endParaRPr lang="fr-F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expérimentaux</a:t>
            </a:r>
            <a:endParaRPr lang="fr-FR" dirty="0"/>
          </a:p>
        </p:txBody>
      </p:sp>
      <p:pic>
        <p:nvPicPr>
          <p:cNvPr id="4" name="Espace réservé du contenu 3" descr="IMAG3042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3" t="33083" r="28713" b="9902"/>
          <a:stretch/>
        </p:blipFill>
        <p:spPr>
          <a:xfrm>
            <a:off x="35496" y="1988839"/>
            <a:ext cx="5184576" cy="3068281"/>
          </a:xfrm>
        </p:spPr>
      </p:pic>
      <p:pic>
        <p:nvPicPr>
          <p:cNvPr id="5" name="Espace réservé du contenu 10">
            <a:extLst>
              <a:ext uri="{FF2B5EF4-FFF2-40B4-BE49-F238E27FC236}">
                <a16:creationId xmlns="" xmlns:a16="http://schemas.microsoft.com/office/drawing/2014/main" id="{395FEDC2-7310-4646-81B8-B8286E067C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6327" t="29124" r="61740" b="56189"/>
          <a:stretch/>
        </p:blipFill>
        <p:spPr>
          <a:xfrm>
            <a:off x="5148065" y="1916832"/>
            <a:ext cx="3540616" cy="298789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40152" y="4725144"/>
            <a:ext cx="2592288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U = e - r</a:t>
            </a:r>
            <a:r>
              <a:rPr lang="fr-FR" sz="2400" baseline="-25000" dirty="0" smtClean="0"/>
              <a:t>pile</a:t>
            </a:r>
            <a:r>
              <a:rPr lang="fr-FR" sz="2400" dirty="0" smtClean="0"/>
              <a:t>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8631720" y="3429000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0E08DC8E-8DC9-4CF7-A30A-D3A5B8746B72}"/>
              </a:ext>
            </a:extLst>
          </p:cNvPr>
          <p:cNvCxnSpPr>
            <a:cxnSpLocks/>
          </p:cNvCxnSpPr>
          <p:nvPr/>
        </p:nvCxnSpPr>
        <p:spPr>
          <a:xfrm flipV="1">
            <a:off x="8631720" y="2791662"/>
            <a:ext cx="0" cy="16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608" y="6420888"/>
            <a:ext cx="659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Résultats issus de : Danielle </a:t>
            </a:r>
            <a:r>
              <a:rPr lang="fr-FR" sz="1200" dirty="0"/>
              <a:t>CACHAU-HEREILLAT. </a:t>
            </a:r>
            <a:r>
              <a:rPr lang="fr-FR" sz="1200" i="1" dirty="0"/>
              <a:t>Des expériences de la famille </a:t>
            </a:r>
            <a:r>
              <a:rPr lang="fr-FR" sz="1200" i="1" dirty="0" err="1"/>
              <a:t>Réd-Ox</a:t>
            </a:r>
            <a:r>
              <a:rPr lang="fr-FR" sz="1200" dirty="0"/>
              <a:t>. de </a:t>
            </a:r>
            <a:r>
              <a:rPr lang="fr-FR" sz="1200" dirty="0" err="1"/>
              <a:t>boeck</a:t>
            </a:r>
            <a:r>
              <a:rPr lang="fr-FR" sz="1200" dirty="0"/>
              <a:t>, 2007.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3512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895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Electrolyse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62211"/>
            <a:ext cx="2592288" cy="40310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6059" y="1700808"/>
            <a:ext cx="288032" cy="2664296"/>
          </a:xfrm>
          <a:prstGeom prst="rect">
            <a:avLst/>
          </a:prstGeom>
          <a:solidFill>
            <a:srgbClr val="2FA296"/>
          </a:solidFill>
          <a:ln>
            <a:solidFill>
              <a:srgbClr val="2FA2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2843808" y="1844824"/>
            <a:ext cx="296387" cy="3129768"/>
            <a:chOff x="2843808" y="2204864"/>
            <a:chExt cx="296387" cy="3129768"/>
          </a:xfrm>
          <a:solidFill>
            <a:srgbClr val="2FA296"/>
          </a:solidFill>
        </p:grpSpPr>
        <p:sp>
          <p:nvSpPr>
            <p:cNvPr id="6" name="Rectangle 5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ogner un rectangle avec un coin du même côté 9"/>
            <p:cNvSpPr/>
            <p:nvPr/>
          </p:nvSpPr>
          <p:spPr>
            <a:xfrm>
              <a:off x="2843808" y="2276872"/>
              <a:ext cx="288032" cy="288032"/>
            </a:xfrm>
            <a:prstGeom prst="snip2Same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93135" y="2204864"/>
              <a:ext cx="191686" cy="72008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985123" y="1858340"/>
            <a:ext cx="296387" cy="3129768"/>
            <a:chOff x="2843808" y="2204864"/>
            <a:chExt cx="296387" cy="3129768"/>
          </a:xfrm>
          <a:solidFill>
            <a:srgbClr val="2FA296"/>
          </a:solidFill>
        </p:grpSpPr>
        <p:sp>
          <p:nvSpPr>
            <p:cNvPr id="14" name="Rectangle 13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ogner un rectangle avec un coin du même côté 15"/>
            <p:cNvSpPr/>
            <p:nvPr/>
          </p:nvSpPr>
          <p:spPr>
            <a:xfrm>
              <a:off x="2843808" y="2276872"/>
              <a:ext cx="288032" cy="288032"/>
            </a:xfrm>
            <a:prstGeom prst="snip2Same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3135" y="2204864"/>
              <a:ext cx="191686" cy="72008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 17"/>
          <p:cNvSpPr/>
          <p:nvPr/>
        </p:nvSpPr>
        <p:spPr>
          <a:xfrm rot="5400000">
            <a:off x="2051720" y="3412288"/>
            <a:ext cx="288032" cy="1872208"/>
          </a:xfrm>
          <a:prstGeom prst="rect">
            <a:avLst/>
          </a:prstGeom>
          <a:solidFill>
            <a:srgbClr val="2FA296"/>
          </a:solidFill>
          <a:ln>
            <a:solidFill>
              <a:srgbClr val="2FA2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98782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129139" y="4877516"/>
            <a:ext cx="0" cy="216024"/>
          </a:xfrm>
          <a:prstGeom prst="line">
            <a:avLst/>
          </a:prstGeom>
          <a:ln>
            <a:solidFill>
              <a:srgbClr val="2FA29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03848" y="5301208"/>
            <a:ext cx="215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Electrodes de platine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99592" y="980728"/>
            <a:ext cx="236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Electrolyseur Hoffman</a:t>
            </a:r>
            <a:endParaRPr lang="fr-FR" b="1" i="1" u="sng" dirty="0"/>
          </a:p>
        </p:txBody>
      </p:sp>
      <p:cxnSp>
        <p:nvCxnSpPr>
          <p:cNvPr id="25" name="Connecteur droit avec flèche 24"/>
          <p:cNvCxnSpPr>
            <a:stCxn id="22" idx="1"/>
          </p:cNvCxnSpPr>
          <p:nvPr/>
        </p:nvCxnSpPr>
        <p:spPr>
          <a:xfrm flipH="1" flipV="1">
            <a:off x="1187624" y="5085184"/>
            <a:ext cx="2016224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3059832" y="5013176"/>
            <a:ext cx="134440" cy="47703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563888" y="378904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Eau</a:t>
            </a:r>
          </a:p>
          <a:p>
            <a:r>
              <a:rPr lang="fr-FR" dirty="0" smtClean="0"/>
              <a:t>+ BBT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3059832" y="3861048"/>
            <a:ext cx="504056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0" y="5661248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2" idx="3"/>
          </p:cNvCxnSpPr>
          <p:nvPr/>
        </p:nvCxnSpPr>
        <p:spPr>
          <a:xfrm flipV="1">
            <a:off x="1266242" y="5445224"/>
            <a:ext cx="641462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105468" y="5147900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761652" y="5075892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12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895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Electrolyse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98782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129139" y="487751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03848" y="5301208"/>
            <a:ext cx="215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Electrodes de platine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99592" y="980728"/>
            <a:ext cx="236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Electrolyseur Hoffman</a:t>
            </a:r>
            <a:endParaRPr lang="fr-FR" b="1" i="1" u="sng" dirty="0"/>
          </a:p>
        </p:txBody>
      </p:sp>
      <p:cxnSp>
        <p:nvCxnSpPr>
          <p:cNvPr id="25" name="Connecteur droit avec flèche 24"/>
          <p:cNvCxnSpPr>
            <a:stCxn id="22" idx="1"/>
          </p:cNvCxnSpPr>
          <p:nvPr/>
        </p:nvCxnSpPr>
        <p:spPr>
          <a:xfrm flipH="1" flipV="1">
            <a:off x="1187624" y="5085184"/>
            <a:ext cx="2016224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3059832" y="5013176"/>
            <a:ext cx="134440" cy="47703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563888" y="3789040"/>
            <a:ext cx="111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/>
              <a:t>NaSO</a:t>
            </a:r>
            <a:r>
              <a:rPr lang="fr-FR" baseline="-25000" dirty="0"/>
              <a:t>4 (</a:t>
            </a:r>
            <a:r>
              <a:rPr lang="fr-FR" baseline="-25000" dirty="0" err="1"/>
              <a:t>aq</a:t>
            </a:r>
            <a:r>
              <a:rPr lang="fr-FR" baseline="-25000" dirty="0" smtClean="0"/>
              <a:t>)</a:t>
            </a:r>
            <a:endParaRPr lang="fr-FR" dirty="0" smtClean="0"/>
          </a:p>
          <a:p>
            <a:r>
              <a:rPr lang="fr-FR" dirty="0" smtClean="0"/>
              <a:t>+ BBT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0" y="5661248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2" idx="3"/>
          </p:cNvCxnSpPr>
          <p:nvPr/>
        </p:nvCxnSpPr>
        <p:spPr>
          <a:xfrm flipV="1">
            <a:off x="1266242" y="5445224"/>
            <a:ext cx="641462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4216"/>
            <a:ext cx="2592288" cy="4031008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2843808" y="2708920"/>
            <a:ext cx="288032" cy="2265672"/>
            <a:chOff x="2843808" y="2348880"/>
            <a:chExt cx="296387" cy="2985752"/>
          </a:xfrm>
        </p:grpSpPr>
        <p:sp>
          <p:nvSpPr>
            <p:cNvPr id="39" name="Rectangle 38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solidFill>
              <a:srgbClr val="3A77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solidFill>
              <a:srgbClr val="3A77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42"/>
          <p:cNvCxnSpPr/>
          <p:nvPr/>
        </p:nvCxnSpPr>
        <p:spPr>
          <a:xfrm flipV="1">
            <a:off x="298782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er 43"/>
          <p:cNvGrpSpPr/>
          <p:nvPr/>
        </p:nvGrpSpPr>
        <p:grpSpPr>
          <a:xfrm>
            <a:off x="971600" y="2348880"/>
            <a:ext cx="316835" cy="2556280"/>
            <a:chOff x="2843808" y="2348880"/>
            <a:chExt cx="296387" cy="2985752"/>
          </a:xfrm>
          <a:solidFill>
            <a:srgbClr val="FEFE08"/>
          </a:solidFill>
        </p:grpSpPr>
        <p:sp>
          <p:nvSpPr>
            <p:cNvPr id="45" name="Rectangle 44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907704" y="1772816"/>
            <a:ext cx="288032" cy="2664296"/>
          </a:xfrm>
          <a:prstGeom prst="rect">
            <a:avLst/>
          </a:prstGeom>
          <a:solidFill>
            <a:srgbClr val="2FA296"/>
          </a:solidFill>
          <a:ln>
            <a:solidFill>
              <a:srgbClr val="3A77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10800000">
            <a:off x="1187624" y="4139939"/>
            <a:ext cx="1080121" cy="297172"/>
          </a:xfrm>
          <a:prstGeom prst="rect">
            <a:avLst/>
          </a:prstGeom>
          <a:gradFill flip="none" rotWithShape="1">
            <a:gsLst>
              <a:gs pos="42000">
                <a:srgbClr val="2FA296"/>
              </a:gs>
              <a:gs pos="88000">
                <a:srgbClr val="FFFF00"/>
              </a:gs>
              <a:gs pos="92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 rot="10800000" flipH="1">
            <a:off x="2051721" y="4149080"/>
            <a:ext cx="855711" cy="296415"/>
          </a:xfrm>
          <a:prstGeom prst="rect">
            <a:avLst/>
          </a:prstGeom>
          <a:gradFill flip="none" rotWithShape="1">
            <a:gsLst>
              <a:gs pos="70000">
                <a:srgbClr val="3A77BF"/>
              </a:gs>
              <a:gs pos="5000">
                <a:srgbClr val="2FA29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780434" y="2060848"/>
            <a:ext cx="517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</a:t>
            </a:r>
            <a:endParaRPr lang="fr-FR" sz="1600" dirty="0"/>
          </a:p>
        </p:txBody>
      </p:sp>
      <p:pic>
        <p:nvPicPr>
          <p:cNvPr id="52" name="Image 51" descr="Capture d’écran 2020-05-25 à 13.1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2896"/>
            <a:ext cx="2660104" cy="7063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5292080" y="3501008"/>
            <a:ext cx="34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Couleur du BBT en fonction du pH</a:t>
            </a:r>
            <a:endParaRPr lang="fr-FR" b="1" u="sng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987824" y="4005064"/>
            <a:ext cx="504056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43808" y="2132856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021346" y="2078376"/>
            <a:ext cx="216403" cy="270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1043608" y="5085184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699792" y="5013176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2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895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ctrol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501430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42745" y="487751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717454" y="5301208"/>
            <a:ext cx="215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Electrodes de platine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413198" y="980728"/>
            <a:ext cx="236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Electrolyseur Hoffman</a:t>
            </a:r>
            <a:endParaRPr lang="fr-FR" b="1" i="1" u="sng" dirty="0"/>
          </a:p>
        </p:txBody>
      </p:sp>
      <p:cxnSp>
        <p:nvCxnSpPr>
          <p:cNvPr id="25" name="Connecteur droit avec flèche 24"/>
          <p:cNvCxnSpPr>
            <a:stCxn id="22" idx="1"/>
          </p:cNvCxnSpPr>
          <p:nvPr/>
        </p:nvCxnSpPr>
        <p:spPr>
          <a:xfrm flipH="1" flipV="1">
            <a:off x="2701230" y="5085184"/>
            <a:ext cx="2016224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4573438" y="5013176"/>
            <a:ext cx="134440" cy="47703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77494" y="3789040"/>
            <a:ext cx="106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NaSO</a:t>
            </a:r>
            <a:r>
              <a:rPr lang="fr-FR" baseline="-25000" dirty="0" smtClean="0"/>
              <a:t>4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</a:p>
          <a:p>
            <a:r>
              <a:rPr lang="fr-FR" dirty="0" smtClean="0"/>
              <a:t>+ BBT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475656" y="5805264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2779848" y="5445224"/>
            <a:ext cx="641462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82" y="1414216"/>
            <a:ext cx="2592288" cy="4031008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4357414" y="2708920"/>
            <a:ext cx="288032" cy="2265672"/>
            <a:chOff x="2843808" y="2348880"/>
            <a:chExt cx="296387" cy="2985752"/>
          </a:xfrm>
        </p:grpSpPr>
        <p:sp>
          <p:nvSpPr>
            <p:cNvPr id="39" name="Rectangle 38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solidFill>
              <a:srgbClr val="3A77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solidFill>
              <a:srgbClr val="3A77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42"/>
          <p:cNvCxnSpPr/>
          <p:nvPr/>
        </p:nvCxnSpPr>
        <p:spPr>
          <a:xfrm flipV="1">
            <a:off x="4501430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er 43"/>
          <p:cNvGrpSpPr/>
          <p:nvPr/>
        </p:nvGrpSpPr>
        <p:grpSpPr>
          <a:xfrm>
            <a:off x="2485206" y="2348880"/>
            <a:ext cx="316835" cy="2556280"/>
            <a:chOff x="2843808" y="2348880"/>
            <a:chExt cx="296387" cy="2985752"/>
          </a:xfrm>
          <a:solidFill>
            <a:srgbClr val="FEFE08"/>
          </a:solidFill>
        </p:grpSpPr>
        <p:sp>
          <p:nvSpPr>
            <p:cNvPr id="45" name="Rectangle 44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421310" y="1772816"/>
            <a:ext cx="288032" cy="2664296"/>
          </a:xfrm>
          <a:prstGeom prst="rect">
            <a:avLst/>
          </a:prstGeom>
          <a:solidFill>
            <a:srgbClr val="2FA296"/>
          </a:solidFill>
          <a:ln>
            <a:solidFill>
              <a:srgbClr val="3A77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10800000">
            <a:off x="2701230" y="4139939"/>
            <a:ext cx="1080121" cy="297172"/>
          </a:xfrm>
          <a:prstGeom prst="rect">
            <a:avLst/>
          </a:prstGeom>
          <a:gradFill flip="none" rotWithShape="1">
            <a:gsLst>
              <a:gs pos="42000">
                <a:srgbClr val="2FA296"/>
              </a:gs>
              <a:gs pos="88000">
                <a:srgbClr val="FFFF00"/>
              </a:gs>
              <a:gs pos="92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 rot="10800000" flipH="1">
            <a:off x="3565327" y="4149080"/>
            <a:ext cx="855711" cy="296415"/>
          </a:xfrm>
          <a:prstGeom prst="rect">
            <a:avLst/>
          </a:prstGeom>
          <a:gradFill flip="none" rotWithShape="1">
            <a:gsLst>
              <a:gs pos="70000">
                <a:srgbClr val="3A77BF"/>
              </a:gs>
              <a:gs pos="5000">
                <a:srgbClr val="2FA29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294040" y="2060848"/>
            <a:ext cx="517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</a:t>
            </a:r>
            <a:endParaRPr lang="fr-FR" sz="1600" dirty="0"/>
          </a:p>
        </p:txBody>
      </p:sp>
      <p:pic>
        <p:nvPicPr>
          <p:cNvPr id="52" name="Image 51" descr="Capture d’écran 2020-05-25 à 13.1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0888"/>
            <a:ext cx="2660104" cy="7063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6372200" y="1340768"/>
            <a:ext cx="26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Couleur du BBT en fonction du pH</a:t>
            </a:r>
            <a:endParaRPr lang="fr-FR" b="1" u="sng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4501430" y="4005064"/>
            <a:ext cx="504056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932040" y="3284984"/>
            <a:ext cx="205135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2H</a:t>
            </a:r>
            <a:r>
              <a:rPr lang="fr-FR" sz="1400" baseline="-25000" dirty="0" smtClean="0">
                <a:solidFill>
                  <a:srgbClr val="0000FF"/>
                </a:solidFill>
              </a:rPr>
              <a:t>2</a:t>
            </a:r>
            <a:r>
              <a:rPr lang="fr-FR" sz="1400" dirty="0" smtClean="0">
                <a:solidFill>
                  <a:srgbClr val="0000FF"/>
                </a:solidFill>
              </a:rPr>
              <a:t>O</a:t>
            </a:r>
            <a:r>
              <a:rPr lang="fr-FR" sz="1400" baseline="-25000" dirty="0" smtClean="0">
                <a:solidFill>
                  <a:srgbClr val="0000FF"/>
                </a:solidFill>
              </a:rPr>
              <a:t>(l) </a:t>
            </a:r>
            <a:r>
              <a:rPr lang="fr-FR" sz="1400" dirty="0" smtClean="0">
                <a:solidFill>
                  <a:srgbClr val="0000FF"/>
                </a:solidFill>
              </a:rPr>
              <a:t>= </a:t>
            </a:r>
            <a:r>
              <a:rPr lang="fr-FR" sz="1400" dirty="0">
                <a:solidFill>
                  <a:srgbClr val="0000FF"/>
                </a:solidFill>
              </a:rPr>
              <a:t>O</a:t>
            </a:r>
            <a:r>
              <a:rPr lang="fr-FR" sz="1400" baseline="-25000" dirty="0">
                <a:solidFill>
                  <a:srgbClr val="0000FF"/>
                </a:solidFill>
              </a:rPr>
              <a:t>2(g) </a:t>
            </a:r>
            <a:r>
              <a:rPr lang="fr-FR" sz="1400" dirty="0">
                <a:solidFill>
                  <a:srgbClr val="0000FF"/>
                </a:solidFill>
              </a:rPr>
              <a:t>+</a:t>
            </a:r>
            <a:r>
              <a:rPr lang="fr-FR" sz="1400" dirty="0" smtClean="0">
                <a:solidFill>
                  <a:srgbClr val="0000FF"/>
                </a:solidFill>
              </a:rPr>
              <a:t>4e</a:t>
            </a:r>
            <a:r>
              <a:rPr lang="fr-FR" sz="1400" baseline="30000" dirty="0" smtClean="0">
                <a:solidFill>
                  <a:srgbClr val="0000FF"/>
                </a:solidFill>
              </a:rPr>
              <a:t>-</a:t>
            </a:r>
            <a:r>
              <a:rPr lang="fr-FR" sz="1400" dirty="0" smtClean="0">
                <a:solidFill>
                  <a:srgbClr val="0000FF"/>
                </a:solidFill>
              </a:rPr>
              <a:t> +4H</a:t>
            </a:r>
            <a:r>
              <a:rPr lang="fr-FR" sz="1400" baseline="30000" dirty="0">
                <a:solidFill>
                  <a:srgbClr val="0000FF"/>
                </a:solidFill>
              </a:rPr>
              <a:t>+</a:t>
            </a:r>
            <a:r>
              <a:rPr lang="fr-FR" sz="1400" baseline="-25000" dirty="0" smtClean="0">
                <a:solidFill>
                  <a:srgbClr val="0000FF"/>
                </a:solidFill>
              </a:rPr>
              <a:t>(</a:t>
            </a:r>
            <a:r>
              <a:rPr lang="fr-FR" sz="1400" baseline="-25000" dirty="0" err="1" smtClean="0">
                <a:solidFill>
                  <a:srgbClr val="0000FF"/>
                </a:solidFill>
              </a:rPr>
              <a:t>aq</a:t>
            </a:r>
            <a:r>
              <a:rPr lang="fr-FR" sz="1400" baseline="-25000" dirty="0">
                <a:solidFill>
                  <a:srgbClr val="0000FF"/>
                </a:solidFill>
              </a:rPr>
              <a:t>)</a:t>
            </a:r>
            <a:endParaRPr lang="fr-FR" sz="14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299" y="3284984"/>
            <a:ext cx="230425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F3C011"/>
                </a:solidFill>
              </a:rPr>
              <a:t>2H</a:t>
            </a:r>
            <a:r>
              <a:rPr lang="fr-FR" sz="1400" b="1" baseline="-25000" dirty="0" smtClean="0">
                <a:solidFill>
                  <a:srgbClr val="F3C011"/>
                </a:solidFill>
              </a:rPr>
              <a:t>2</a:t>
            </a:r>
            <a:r>
              <a:rPr lang="fr-FR" sz="1400" b="1" dirty="0" smtClean="0">
                <a:solidFill>
                  <a:srgbClr val="F3C011"/>
                </a:solidFill>
              </a:rPr>
              <a:t>O</a:t>
            </a:r>
            <a:r>
              <a:rPr lang="fr-FR" sz="1400" b="1" baseline="-25000" dirty="0">
                <a:solidFill>
                  <a:srgbClr val="F3C011"/>
                </a:solidFill>
              </a:rPr>
              <a:t>(l) </a:t>
            </a:r>
            <a:r>
              <a:rPr lang="fr-FR" sz="1400" b="1" dirty="0" smtClean="0">
                <a:solidFill>
                  <a:srgbClr val="F3C011"/>
                </a:solidFill>
              </a:rPr>
              <a:t>+2e</a:t>
            </a:r>
            <a:r>
              <a:rPr lang="fr-FR" sz="1400" b="1" baseline="30000" dirty="0">
                <a:solidFill>
                  <a:srgbClr val="F3C011"/>
                </a:solidFill>
              </a:rPr>
              <a:t>-</a:t>
            </a:r>
            <a:r>
              <a:rPr lang="fr-FR" sz="1400" b="1" dirty="0">
                <a:solidFill>
                  <a:srgbClr val="F3C011"/>
                </a:solidFill>
              </a:rPr>
              <a:t> </a:t>
            </a:r>
            <a:r>
              <a:rPr lang="fr-FR" sz="1400" b="1" dirty="0" smtClean="0">
                <a:solidFill>
                  <a:srgbClr val="F3C011"/>
                </a:solidFill>
              </a:rPr>
              <a:t>=H</a:t>
            </a:r>
            <a:r>
              <a:rPr lang="fr-FR" sz="1400" b="1" baseline="-25000" dirty="0" smtClean="0">
                <a:solidFill>
                  <a:srgbClr val="F3C011"/>
                </a:solidFill>
              </a:rPr>
              <a:t>2 (g)</a:t>
            </a:r>
            <a:r>
              <a:rPr lang="fr-FR" sz="1400" b="1" dirty="0" smtClean="0">
                <a:solidFill>
                  <a:srgbClr val="F3C011"/>
                </a:solidFill>
              </a:rPr>
              <a:t> + 4HO</a:t>
            </a:r>
            <a:r>
              <a:rPr lang="fr-FR" sz="1400" b="1" baseline="30000" dirty="0">
                <a:solidFill>
                  <a:srgbClr val="F3C011"/>
                </a:solidFill>
              </a:rPr>
              <a:t>-</a:t>
            </a:r>
            <a:r>
              <a:rPr lang="fr-FR" sz="1400" b="1" baseline="-25000" dirty="0" smtClean="0">
                <a:solidFill>
                  <a:srgbClr val="F3C011"/>
                </a:solidFill>
              </a:rPr>
              <a:t>(</a:t>
            </a:r>
            <a:r>
              <a:rPr lang="fr-FR" sz="1400" b="1" baseline="-25000" dirty="0" err="1">
                <a:solidFill>
                  <a:srgbClr val="F3C011"/>
                </a:solidFill>
              </a:rPr>
              <a:t>aq</a:t>
            </a:r>
            <a:r>
              <a:rPr lang="fr-FR" sz="1400" b="1" baseline="-25000" dirty="0">
                <a:solidFill>
                  <a:srgbClr val="F3C011"/>
                </a:solidFill>
              </a:rPr>
              <a:t>)</a:t>
            </a:r>
            <a:endParaRPr lang="fr-FR" sz="1400" b="1" dirty="0">
              <a:solidFill>
                <a:srgbClr val="F3C01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55776" y="5085184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211960" y="5013176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978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590</Words>
  <Application>Microsoft Macintosh PowerPoint</Application>
  <PresentationFormat>Présentation à l'écran (4:3)</PresentationFormat>
  <Paragraphs>196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Conversion réciproque d’énergie électrique en énergie chimique.</vt:lpstr>
      <vt:lpstr>Stockage de l’énergie ? </vt:lpstr>
      <vt:lpstr>Pile Daniell</vt:lpstr>
      <vt:lpstr>Pile Daniell</vt:lpstr>
      <vt:lpstr>Mesure de la résistance interne</vt:lpstr>
      <vt:lpstr>Résultats expérimentaux</vt:lpstr>
      <vt:lpstr>Electrolyse de l’eau</vt:lpstr>
      <vt:lpstr>Electrolyse de l’eau</vt:lpstr>
      <vt:lpstr>Electrolyse de l’eau</vt:lpstr>
      <vt:lpstr>Électrolyse de l’eau</vt:lpstr>
      <vt:lpstr>Pile à combustible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réciproque d’énergie électrique en énergie chimique.</dc:title>
  <dc:creator>Maison</dc:creator>
  <cp:lastModifiedBy>matthis chapon</cp:lastModifiedBy>
  <cp:revision>47</cp:revision>
  <dcterms:created xsi:type="dcterms:W3CDTF">2020-04-27T13:49:30Z</dcterms:created>
  <dcterms:modified xsi:type="dcterms:W3CDTF">2020-06-22T18:49:59Z</dcterms:modified>
</cp:coreProperties>
</file>