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4" r:id="rId6"/>
    <p:sldId id="261" r:id="rId7"/>
    <p:sldId id="275" r:id="rId8"/>
    <p:sldId id="265" r:id="rId9"/>
    <p:sldId id="266" r:id="rId10"/>
    <p:sldId id="27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6"/>
    <a:srgbClr val="FEFF9F"/>
    <a:srgbClr val="A7B06F"/>
    <a:srgbClr val="C503D2"/>
    <a:srgbClr val="F0A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AE96521-6001-4248-B477-A954D2A9F70D}" type="datetime1">
              <a:rPr lang="fr-FR" smtClean="0"/>
              <a:t>05/04/20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71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05/04/20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2.docx"/><Relationship Id="rId4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3.png"/><Relationship Id="rId6" Type="http://schemas.openxmlformats.org/officeDocument/2006/relationships/image" Target="../media/image5.svg"/><Relationship Id="rId7" Type="http://schemas.openxmlformats.org/officeDocument/2006/relationships/image" Target="../media/image4.png"/><Relationship Id="rId8" Type="http://schemas.openxmlformats.org/officeDocument/2006/relationships/image" Target="../media/image7.svg"/><Relationship Id="rId9" Type="http://schemas.openxmlformats.org/officeDocument/2006/relationships/image" Target="../media/image5.png"/><Relationship Id="rId10" Type="http://schemas.openxmlformats.org/officeDocument/2006/relationships/image" Target="../media/image9.sv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5" Type="http://schemas.openxmlformats.org/officeDocument/2006/relationships/image" Target="../media/image3.png"/><Relationship Id="rId6" Type="http://schemas.openxmlformats.org/officeDocument/2006/relationships/image" Target="../media/image5.svg"/><Relationship Id="rId7" Type="http://schemas.openxmlformats.org/officeDocument/2006/relationships/image" Target="../media/image4.png"/><Relationship Id="rId8" Type="http://schemas.openxmlformats.org/officeDocument/2006/relationships/image" Target="../media/image7.svg"/><Relationship Id="rId9" Type="http://schemas.openxmlformats.org/officeDocument/2006/relationships/image" Target="../media/image5.png"/><Relationship Id="rId10" Type="http://schemas.openxmlformats.org/officeDocument/2006/relationships/image" Target="../media/image9.sv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3.png"/><Relationship Id="rId6" Type="http://schemas.openxmlformats.org/officeDocument/2006/relationships/image" Target="../media/image5.svg"/><Relationship Id="rId7" Type="http://schemas.openxmlformats.org/officeDocument/2006/relationships/image" Target="../media/image4.png"/><Relationship Id="rId8" Type="http://schemas.openxmlformats.org/officeDocument/2006/relationships/image" Target="../media/image7.svg"/><Relationship Id="rId9" Type="http://schemas.openxmlformats.org/officeDocument/2006/relationships/image" Target="../media/image5.png"/><Relationship Id="rId10" Type="http://schemas.openxmlformats.org/officeDocument/2006/relationships/image" Target="../media/image9.sv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jpeg"/><Relationship Id="rId3" Type="http://schemas.openxmlformats.org/officeDocument/2006/relationships/hyperlink" Target="http://4pharma.blogspo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package" Target="../embeddings/Document_Microsoft_Word1.doc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Solvants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de Guggenheim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39748"/>
              </p:ext>
            </p:extLst>
          </p:nvPr>
        </p:nvGraphicFramePr>
        <p:xfrm>
          <a:off x="390814" y="1373909"/>
          <a:ext cx="6621826" cy="258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5753100" imgH="2247900" progId="Word.Document.12">
                  <p:embed/>
                </p:oleObj>
              </mc:Choice>
              <mc:Fallback>
                <p:oleObj name="Document" r:id="rId3" imgW="5753100" imgH="224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814" y="1373909"/>
                        <a:ext cx="6621826" cy="2587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60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Moments dipolaire de quelques </a:t>
            </a:r>
            <a:r>
              <a:rPr lang="fr-FR" dirty="0">
                <a:solidFill>
                  <a:schemeClr val="tx1"/>
                </a:solidFill>
              </a:rPr>
              <a:t>solvants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Espace réservé du contenu 7">
                <a:extLst>
                  <a:ext uri="{FF2B5EF4-FFF2-40B4-BE49-F238E27FC236}">
                    <a16:creationId xmlns:a16="http://schemas.microsoft.com/office/drawing/2014/main" xmlns="" id="{13D8C368-8A95-4678-AE39-46FF67457BC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6501586"/>
                  </p:ext>
                </p:extLst>
              </p:nvPr>
            </p:nvGraphicFramePr>
            <p:xfrm>
              <a:off x="420457" y="1166995"/>
              <a:ext cx="4916211" cy="3714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8737">
                      <a:extLst>
                        <a:ext uri="{9D8B030D-6E8A-4147-A177-3AD203B41FA5}">
                          <a16:colId xmlns:a16="http://schemas.microsoft.com/office/drawing/2014/main" xmlns="" val="2027325449"/>
                        </a:ext>
                      </a:extLst>
                    </a:gridCol>
                    <a:gridCol w="1638737">
                      <a:extLst>
                        <a:ext uri="{9D8B030D-6E8A-4147-A177-3AD203B41FA5}">
                          <a16:colId xmlns:a16="http://schemas.microsoft.com/office/drawing/2014/main" xmlns="" val="2769981301"/>
                        </a:ext>
                      </a:extLst>
                    </a:gridCol>
                    <a:gridCol w="1638737">
                      <a:extLst>
                        <a:ext uri="{9D8B030D-6E8A-4147-A177-3AD203B41FA5}">
                          <a16:colId xmlns:a16="http://schemas.microsoft.com/office/drawing/2014/main" xmlns="" val="2544676401"/>
                        </a:ext>
                      </a:extLst>
                    </a:gridCol>
                  </a:tblGrid>
                  <a:tr h="326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Solvant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Formule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Moment dipolaire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1359071035"/>
                      </a:ext>
                    </a:extLst>
                  </a:tr>
                  <a:tr h="450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Eau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1" dirty="0"/>
                            <a:t>1,85 D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520851063"/>
                      </a:ext>
                    </a:extLst>
                  </a:tr>
                  <a:tr h="644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DMSO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1100" i="1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2564791284"/>
                      </a:ext>
                    </a:extLst>
                  </a:tr>
                  <a:tr h="644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Acétone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1" dirty="0" smtClean="0"/>
                            <a:t>2,88 D</a:t>
                          </a:r>
                          <a:endParaRPr lang="fr-FR" sz="1100" i="1" dirty="0"/>
                        </a:p>
                      </a:txBody>
                      <a:tcPr marL="68580" marR="68580" marT="34290" marB="34290" anchor="ctr"/>
                    </a:tc>
                  </a:tr>
                  <a:tr h="946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Toluène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1" dirty="0"/>
                            <a:t>0,37 D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590306838"/>
                      </a:ext>
                    </a:extLst>
                  </a:tr>
                  <a:tr h="701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Cyclohexane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1" dirty="0"/>
                            <a:t>0 D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16007706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Espace réservé du contenu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3D8C368-8A95-4678-AE39-46FF67457BC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6501586"/>
                  </p:ext>
                </p:extLst>
              </p:nvPr>
            </p:nvGraphicFramePr>
            <p:xfrm>
              <a:off x="420457" y="1166995"/>
              <a:ext cx="4916211" cy="3714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87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27325449"/>
                        </a:ext>
                      </a:extLst>
                    </a:gridCol>
                    <a:gridCol w="16387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69981301"/>
                        </a:ext>
                      </a:extLst>
                    </a:gridCol>
                    <a:gridCol w="16387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44676401"/>
                        </a:ext>
                      </a:extLst>
                    </a:gridCol>
                  </a:tblGrid>
                  <a:tr h="326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Solvant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Formule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Moment dipolaire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59071035"/>
                      </a:ext>
                    </a:extLst>
                  </a:tr>
                  <a:tr h="450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Eau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1" dirty="0"/>
                            <a:t>1,85 D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20851063"/>
                      </a:ext>
                    </a:extLst>
                  </a:tr>
                  <a:tr h="644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DMSO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 anchor="ctr">
                        <a:blipFill rotWithShape="1">
                          <a:blip r:embed="rId2"/>
                          <a:stretch>
                            <a:fillRect l="-200000" t="-121905" r="-372" b="-3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64791284"/>
                      </a:ext>
                    </a:extLst>
                  </a:tr>
                  <a:tr h="644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Acétone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1" dirty="0" smtClean="0"/>
                            <a:t>2,88 D</a:t>
                          </a:r>
                          <a:endParaRPr lang="fr-FR" sz="1100" i="1" dirty="0"/>
                        </a:p>
                      </a:txBody>
                      <a:tcPr marL="68580" marR="68580" marT="34290" marB="34290" anchor="ctr"/>
                    </a:tc>
                  </a:tr>
                  <a:tr h="946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Toluène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1" dirty="0"/>
                            <a:t>0,37 D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90306838"/>
                      </a:ext>
                    </a:extLst>
                  </a:tr>
                  <a:tr h="701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Cyclohexane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1" dirty="0"/>
                            <a:t>0 D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007706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Graphique 11">
            <a:extLst>
              <a:ext uri="{FF2B5EF4-FFF2-40B4-BE49-F238E27FC236}">
                <a16:creationId xmlns:a16="http://schemas.microsoft.com/office/drawing/2014/main" xmlns="" id="{8DB81814-155C-432A-A34D-1D521AF4B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50340" y="1515868"/>
            <a:ext cx="605929" cy="418642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xmlns="" id="{D90DE9C8-FCEA-4198-A254-AFAF73262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371527" y="1945649"/>
            <a:ext cx="985838" cy="585788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xmlns="" id="{826F821A-BC25-4608-A36D-C571A1DC5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19896" y="3238903"/>
            <a:ext cx="500063" cy="914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xmlns="" id="{7C25C8D3-807D-457B-B308-FA2E1A872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619543" y="4224583"/>
            <a:ext cx="500768" cy="575884"/>
          </a:xfrm>
          <a:prstGeom prst="rect">
            <a:avLst/>
          </a:prstGeom>
        </p:spPr>
      </p:pic>
      <p:sp>
        <p:nvSpPr>
          <p:cNvPr id="6" name="Accolade fermante 5"/>
          <p:cNvSpPr/>
          <p:nvPr/>
        </p:nvSpPr>
        <p:spPr>
          <a:xfrm>
            <a:off x="5392258" y="1514923"/>
            <a:ext cx="534769" cy="16708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/>
          <p:cNvSpPr/>
          <p:nvPr/>
        </p:nvSpPr>
        <p:spPr>
          <a:xfrm>
            <a:off x="5410966" y="3271360"/>
            <a:ext cx="534769" cy="15964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027298" y="2105298"/>
            <a:ext cx="1058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Solvants </a:t>
            </a:r>
            <a:r>
              <a:rPr lang="fr-FR" dirty="0" smtClean="0"/>
              <a:t>polaires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079428" y="3794901"/>
            <a:ext cx="1058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Solvants apolaires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6193" y="2604215"/>
            <a:ext cx="989540" cy="6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Permittivités relatives de quelques solvants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13D8C368-8A95-4678-AE39-46FF67457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185969"/>
              </p:ext>
            </p:extLst>
          </p:nvPr>
        </p:nvGraphicFramePr>
        <p:xfrm>
          <a:off x="492372" y="1160161"/>
          <a:ext cx="4916211" cy="371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37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2027325449"/>
                    </a:ext>
                  </a:extLst>
                </a:gridCol>
                <a:gridCol w="1638737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2769981301"/>
                    </a:ext>
                  </a:extLst>
                </a:gridCol>
                <a:gridCol w="1638737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3237337062"/>
                    </a:ext>
                  </a:extLst>
                </a:gridCol>
              </a:tblGrid>
              <a:tr h="326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Solvant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Formule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Permittivité relative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1359071035"/>
                  </a:ext>
                </a:extLst>
              </a:tr>
              <a:tr h="45031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Eau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80,10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520851063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DMSO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47,24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2564791284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Acétone</a:t>
                      </a:r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20,7</a:t>
                      </a:r>
                      <a:endParaRPr lang="fr-FR" sz="1100" dirty="0"/>
                    </a:p>
                  </a:txBody>
                  <a:tcPr marL="68580" marR="68580" marT="34290" marB="34290" anchor="ctr"/>
                </a:tc>
              </a:tr>
              <a:tr h="9462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Toluène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2,379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590306838"/>
                  </a:ext>
                </a:extLst>
              </a:tr>
              <a:tr h="70174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Cyclohexane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2,024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1600770603"/>
                  </a:ext>
                </a:extLst>
              </a:tr>
            </a:tbl>
          </a:graphicData>
        </a:graphic>
      </p:graphicFrame>
      <p:pic>
        <p:nvPicPr>
          <p:cNvPr id="12" name="Graphique 11">
            <a:extLst>
              <a:ext uri="{FF2B5EF4-FFF2-40B4-BE49-F238E27FC236}">
                <a16:creationId xmlns:a16="http://schemas.microsoft.com/office/drawing/2014/main" xmlns="" id="{8DB81814-155C-432A-A34D-1D521AF4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33398" y="1520175"/>
            <a:ext cx="605929" cy="418642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xmlns="" id="{D90DE9C8-FCEA-4198-A254-AFAF73262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443443" y="1938816"/>
            <a:ext cx="985838" cy="585788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xmlns="" id="{826F821A-BC25-4608-A36D-C571A1DC5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669530" y="3209792"/>
            <a:ext cx="500063" cy="914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xmlns="" id="{7C25C8D3-807D-457B-B308-FA2E1A872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680318" y="4273445"/>
            <a:ext cx="500768" cy="5758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8746" y="2591698"/>
            <a:ext cx="866988" cy="541867"/>
          </a:xfrm>
          <a:prstGeom prst="rect">
            <a:avLst/>
          </a:prstGeom>
        </p:spPr>
      </p:pic>
      <p:sp>
        <p:nvSpPr>
          <p:cNvPr id="13" name="Accolade fermante 12"/>
          <p:cNvSpPr/>
          <p:nvPr/>
        </p:nvSpPr>
        <p:spPr>
          <a:xfrm>
            <a:off x="5459104" y="1526062"/>
            <a:ext cx="412218" cy="10582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038439" y="1826819"/>
            <a:ext cx="1058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Solvants </a:t>
            </a:r>
            <a:r>
              <a:rPr lang="fr-FR" i="1" dirty="0" err="1" smtClean="0"/>
              <a:t>dissociants</a:t>
            </a:r>
            <a:endParaRPr lang="fr-FR" i="1" dirty="0"/>
          </a:p>
        </p:txBody>
      </p:sp>
      <p:sp>
        <p:nvSpPr>
          <p:cNvPr id="16" name="Accolade fermante 15"/>
          <p:cNvSpPr/>
          <p:nvPr/>
        </p:nvSpPr>
        <p:spPr>
          <a:xfrm>
            <a:off x="5470245" y="2591873"/>
            <a:ext cx="397503" cy="59392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001441" y="2580735"/>
            <a:ext cx="1304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Solvants </a:t>
            </a:r>
            <a:r>
              <a:rPr lang="fr-FR" i="1" dirty="0" smtClean="0"/>
              <a:t>moyennement </a:t>
            </a:r>
            <a:r>
              <a:rPr lang="fr-FR" i="1" dirty="0" err="1" smtClean="0"/>
              <a:t>dissociants</a:t>
            </a:r>
            <a:endParaRPr lang="fr-FR" i="1" dirty="0"/>
          </a:p>
        </p:txBody>
      </p:sp>
      <p:sp>
        <p:nvSpPr>
          <p:cNvPr id="18" name="Accolade fermante 17"/>
          <p:cNvSpPr/>
          <p:nvPr/>
        </p:nvSpPr>
        <p:spPr>
          <a:xfrm>
            <a:off x="5466670" y="3204525"/>
            <a:ext cx="412218" cy="16298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01441" y="3806039"/>
            <a:ext cx="1058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Solvants non </a:t>
            </a:r>
            <a:r>
              <a:rPr lang="fr-FR" i="1" dirty="0" err="1" smtClean="0"/>
              <a:t>dissociants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579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35D3FC7-AC70-4D7B-86EA-E1DCF8A0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9077"/>
            <a:ext cx="8520600" cy="572700"/>
          </a:xfrm>
        </p:spPr>
        <p:txBody>
          <a:bodyPr/>
          <a:lstStyle/>
          <a:p>
            <a:r>
              <a:rPr lang="fr-FR" dirty="0" smtClean="0"/>
              <a:t>Classement de quelques solvants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167E085-BFC8-486A-B09F-7FB3C745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Espace réservé du contenu 7">
                <a:extLst>
                  <a:ext uri="{FF2B5EF4-FFF2-40B4-BE49-F238E27FC236}">
                    <a16:creationId xmlns:a16="http://schemas.microsoft.com/office/drawing/2014/main" xmlns="" id="{13D8C368-8A95-4678-AE39-46FF67457BC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8682180"/>
                  </p:ext>
                </p:extLst>
              </p:nvPr>
            </p:nvGraphicFramePr>
            <p:xfrm>
              <a:off x="189397" y="930542"/>
              <a:ext cx="8645439" cy="410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614">
                      <a:extLst>
                        <a:ext uri="{9D8B030D-6E8A-4147-A177-3AD203B41FA5}">
                          <a16:colId xmlns:a16="http://schemas.microsoft.com/office/drawing/2014/main" xmlns="" val="2027325449"/>
                        </a:ext>
                      </a:extLst>
                    </a:gridCol>
                    <a:gridCol w="1365614">
                      <a:extLst>
                        <a:ext uri="{9D8B030D-6E8A-4147-A177-3AD203B41FA5}">
                          <a16:colId xmlns:a16="http://schemas.microsoft.com/office/drawing/2014/main" xmlns="" val="2769981301"/>
                        </a:ext>
                      </a:extLst>
                    </a:gridCol>
                    <a:gridCol w="1365614">
                      <a:extLst>
                        <a:ext uri="{9D8B030D-6E8A-4147-A177-3AD203B41FA5}">
                          <a16:colId xmlns:a16="http://schemas.microsoft.com/office/drawing/2014/main" xmlns="" val="2544676401"/>
                        </a:ext>
                      </a:extLst>
                    </a:gridCol>
                    <a:gridCol w="1365614">
                      <a:extLst>
                        <a:ext uri="{9D8B030D-6E8A-4147-A177-3AD203B41FA5}">
                          <a16:colId xmlns:a16="http://schemas.microsoft.com/office/drawing/2014/main" xmlns="" val="3237337062"/>
                        </a:ext>
                      </a:extLst>
                    </a:gridCol>
                    <a:gridCol w="1365614">
                      <a:extLst>
                        <a:ext uri="{9D8B030D-6E8A-4147-A177-3AD203B41FA5}">
                          <a16:colId xmlns:a16="http://schemas.microsoft.com/office/drawing/2014/main" xmlns="" val="2336928122"/>
                        </a:ext>
                      </a:extLst>
                    </a:gridCol>
                    <a:gridCol w="1817369"/>
                  </a:tblGrid>
                  <a:tr h="326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Solvant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Formule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Moment dipolaire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Permittivité relative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Catégorie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Solubilité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1359071035"/>
                      </a:ext>
                    </a:extLst>
                  </a:tr>
                  <a:tr h="450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Eau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1,85 D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80,10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Polaire protique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Composés ionique</a:t>
                          </a:r>
                          <a:r>
                            <a:rPr lang="fr-FR" sz="1100" baseline="0" dirty="0" smtClean="0"/>
                            <a:t>s et partiellement ioniques (anions fortement </a:t>
                          </a:r>
                          <a:r>
                            <a:rPr lang="fr-FR" sz="1100" baseline="0" dirty="0" err="1" smtClean="0"/>
                            <a:t>solvatés</a:t>
                          </a:r>
                          <a:r>
                            <a:rPr lang="fr-FR" sz="1100" baseline="0" dirty="0" smtClean="0"/>
                            <a:t>)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520851063"/>
                      </a:ext>
                    </a:extLst>
                  </a:tr>
                  <a:tr h="644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DMSO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47,24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Polaire aprotique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Composés ionique</a:t>
                          </a:r>
                          <a:r>
                            <a:rPr lang="fr-FR" sz="1100" baseline="0" dirty="0" smtClean="0"/>
                            <a:t>s et partiellement ioniques (cations fortement </a:t>
                          </a:r>
                          <a:r>
                            <a:rPr lang="fr-FR" sz="1100" baseline="0" dirty="0" err="1" smtClean="0"/>
                            <a:t>solvatés</a:t>
                          </a:r>
                          <a:r>
                            <a:rPr lang="fr-FR" sz="1100" baseline="0" dirty="0" smtClean="0"/>
                            <a:t>)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2564791284"/>
                      </a:ext>
                    </a:extLst>
                  </a:tr>
                  <a:tr h="6448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Acétone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2,88 D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20,7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Polaire aprotique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Composés ionique</a:t>
                          </a:r>
                          <a:r>
                            <a:rPr lang="fr-FR" sz="1100" baseline="0" dirty="0" smtClean="0"/>
                            <a:t>s et partiellement ioniques (cations fortement </a:t>
                          </a:r>
                          <a:r>
                            <a:rPr lang="fr-FR" sz="1100" baseline="0" dirty="0" err="1" smtClean="0"/>
                            <a:t>solvatés</a:t>
                          </a:r>
                          <a:r>
                            <a:rPr lang="fr-FR" sz="1100" baseline="0" dirty="0" smtClean="0"/>
                            <a:t>)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68580" marR="68580" marT="34290" marB="34290" anchor="ctr"/>
                    </a:tc>
                  </a:tr>
                  <a:tr h="946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Toluène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0,37 D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2,379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Apolaire aprotique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Peu les composés ioniques, très bien les</a:t>
                          </a:r>
                          <a:r>
                            <a:rPr lang="fr-FR" sz="1100" baseline="0" dirty="0" smtClean="0"/>
                            <a:t> composés apolaires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590306838"/>
                      </a:ext>
                    </a:extLst>
                  </a:tr>
                  <a:tr h="701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Cyclohexane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0 D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2,024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Apolaire aprotique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Peu les composés ioniques, très bien les</a:t>
                          </a:r>
                          <a:r>
                            <a:rPr lang="fr-FR" sz="1100" baseline="0" dirty="0" smtClean="0"/>
                            <a:t> composés apolaires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="" val="16007706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Espace réservé du contenu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3D8C368-8A95-4678-AE39-46FF67457BC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8682180"/>
                  </p:ext>
                </p:extLst>
              </p:nvPr>
            </p:nvGraphicFramePr>
            <p:xfrm>
              <a:off x="189397" y="930542"/>
              <a:ext cx="8645439" cy="410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6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27325449"/>
                        </a:ext>
                      </a:extLst>
                    </a:gridCol>
                    <a:gridCol w="13656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69981301"/>
                        </a:ext>
                      </a:extLst>
                    </a:gridCol>
                    <a:gridCol w="13656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44676401"/>
                        </a:ext>
                      </a:extLst>
                    </a:gridCol>
                    <a:gridCol w="13656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37337062"/>
                        </a:ext>
                      </a:extLst>
                    </a:gridCol>
                    <a:gridCol w="13656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36928122"/>
                        </a:ext>
                      </a:extLst>
                    </a:gridCol>
                    <a:gridCol w="1817369"/>
                  </a:tblGrid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Solvant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Formule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Moment dipolaire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Permittivité relative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Catégorie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Solubilité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59071035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Eau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1,85 D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80,10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Polaire protique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Composés ionique</a:t>
                          </a:r>
                          <a:r>
                            <a:rPr lang="fr-FR" sz="1100" baseline="0" dirty="0" smtClean="0"/>
                            <a:t>s et partiellement ioniques (anions fortement </a:t>
                          </a:r>
                          <a:r>
                            <a:rPr lang="fr-FR" sz="1100" baseline="0" dirty="0" err="1" smtClean="0"/>
                            <a:t>solvatés</a:t>
                          </a:r>
                          <a:r>
                            <a:rPr lang="fr-FR" sz="1100" baseline="0" dirty="0" smtClean="0"/>
                            <a:t>)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20851063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DMSO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 anchor="ctr">
                        <a:blipFill rotWithShape="1">
                          <a:blip r:embed="rId2"/>
                          <a:stretch>
                            <a:fillRect l="-200000" t="-133058" r="-333482" b="-323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47,24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Polaire aprotique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Composés ionique</a:t>
                          </a:r>
                          <a:r>
                            <a:rPr lang="fr-FR" sz="1100" baseline="0" dirty="0" smtClean="0"/>
                            <a:t>s et partiellement ioniques (cations fortement </a:t>
                          </a:r>
                          <a:r>
                            <a:rPr lang="fr-FR" sz="1100" baseline="0" dirty="0" err="1" smtClean="0"/>
                            <a:t>solvatés</a:t>
                          </a:r>
                          <a:r>
                            <a:rPr lang="fr-FR" sz="1100" baseline="0" dirty="0" smtClean="0"/>
                            <a:t>)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6479128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Acétone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2,88 D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20,7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 smtClean="0"/>
                            <a:t>Polaire aprotique</a:t>
                          </a:r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Composés ionique</a:t>
                          </a:r>
                          <a:r>
                            <a:rPr lang="fr-FR" sz="1100" baseline="0" dirty="0" smtClean="0"/>
                            <a:t>s et partiellement ioniques (cations fortement </a:t>
                          </a:r>
                          <a:r>
                            <a:rPr lang="fr-FR" sz="1100" baseline="0" dirty="0" err="1" smtClean="0"/>
                            <a:t>solvatés</a:t>
                          </a:r>
                          <a:r>
                            <a:rPr lang="fr-FR" sz="1100" baseline="0" dirty="0" smtClean="0"/>
                            <a:t>)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68580" marR="68580" marT="34290" marB="34290" anchor="ctr"/>
                    </a:tc>
                  </a:tr>
                  <a:tr h="9462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Toluène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0,37 D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2,379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Apolaire aprotique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Peu les composés ioniques, très bien les</a:t>
                          </a:r>
                          <a:r>
                            <a:rPr lang="fr-FR" sz="1100" baseline="0" dirty="0" smtClean="0"/>
                            <a:t> composés apolaires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90306838"/>
                      </a:ext>
                    </a:extLst>
                  </a:tr>
                  <a:tr h="701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Cyclohexane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0 D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2,024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dirty="0"/>
                            <a:t>Apolaire aprotique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dirty="0" smtClean="0"/>
                            <a:t>Peu les composés ioniques, très bien les</a:t>
                          </a:r>
                          <a:r>
                            <a:rPr lang="fr-FR" sz="1100" baseline="0" dirty="0" smtClean="0"/>
                            <a:t> composés apolaires</a:t>
                          </a:r>
                          <a:endParaRPr lang="fr-FR" sz="11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007706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Graphique 11">
            <a:extLst>
              <a:ext uri="{FF2B5EF4-FFF2-40B4-BE49-F238E27FC236}">
                <a16:creationId xmlns:a16="http://schemas.microsoft.com/office/drawing/2014/main" xmlns="" id="{8DB81814-155C-432A-A34D-1D521AF4B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25439" y="1413087"/>
            <a:ext cx="605929" cy="418642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xmlns="" id="{D90DE9C8-FCEA-4198-A254-AFAF73262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735484" y="1920841"/>
            <a:ext cx="985838" cy="585788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xmlns="" id="{826F821A-BC25-4608-A36D-C571A1DC5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978372" y="3425736"/>
            <a:ext cx="500063" cy="914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xmlns="" id="{7C25C8D3-807D-457B-B308-FA2E1A872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978019" y="4400276"/>
            <a:ext cx="500768" cy="5758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4909" y="2736508"/>
            <a:ext cx="866988" cy="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9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60" y="3595712"/>
            <a:ext cx="1347609" cy="1547788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5144980" y="4355424"/>
            <a:ext cx="1049432" cy="713929"/>
          </a:xfrm>
          <a:prstGeom prst="rect">
            <a:avLst/>
          </a:prstGeom>
          <a:solidFill>
            <a:srgbClr val="FEFF9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3179">
            <a:off x="1807524" y="460887"/>
            <a:ext cx="1348690" cy="134869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650A-9155-421D-96DB-BF964770A418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7" y="1613376"/>
            <a:ext cx="1444306" cy="1824794"/>
          </a:xfrm>
          <a:prstGeom prst="rect">
            <a:avLst/>
          </a:prstGeom>
        </p:spPr>
      </p:pic>
      <p:sp>
        <p:nvSpPr>
          <p:cNvPr id="24" name="Accolade ouvrante 23"/>
          <p:cNvSpPr/>
          <p:nvPr/>
        </p:nvSpPr>
        <p:spPr>
          <a:xfrm rot="16200000">
            <a:off x="1095206" y="3088814"/>
            <a:ext cx="237310" cy="1092851"/>
          </a:xfrm>
          <a:prstGeom prst="leftBrace">
            <a:avLst/>
          </a:prstGeom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12487" y="3907098"/>
            <a:ext cx="148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Dissolution de 1g de I</a:t>
            </a:r>
            <a:r>
              <a:rPr lang="fr-FR" sz="1200" b="1" baseline="-25000" dirty="0" smtClean="0"/>
              <a:t>2 </a:t>
            </a:r>
            <a:r>
              <a:rPr lang="fr-FR" sz="1200" b="1" dirty="0" smtClean="0"/>
              <a:t>dans 100mL de cyclohexane</a:t>
            </a:r>
            <a:endParaRPr lang="fr-FR" sz="1200" b="1" baseline="-25000" dirty="0"/>
          </a:p>
        </p:txBody>
      </p:sp>
      <p:sp>
        <p:nvSpPr>
          <p:cNvPr id="21" name="Demi-tour 20"/>
          <p:cNvSpPr/>
          <p:nvPr/>
        </p:nvSpPr>
        <p:spPr>
          <a:xfrm>
            <a:off x="1162673" y="798262"/>
            <a:ext cx="2992931" cy="928307"/>
          </a:xfrm>
          <a:prstGeom prst="uturnArrow">
            <a:avLst>
              <a:gd name="adj1" fmla="val 238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6600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53179">
            <a:off x="6025763" y="2861262"/>
            <a:ext cx="1365403" cy="136540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6426266" y="3729418"/>
            <a:ext cx="77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Pipette (50mL)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460296" y="3748306"/>
            <a:ext cx="1466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Agitation dans un erlenmeyer pendant 30 minutes</a:t>
            </a:r>
          </a:p>
          <a:p>
            <a:pPr algn="ctr"/>
            <a:r>
              <a:rPr lang="fr-FR" sz="1200" b="1" dirty="0" smtClean="0"/>
              <a:t>(2)</a:t>
            </a:r>
            <a:endParaRPr lang="fr-FR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658717" y="2445939"/>
            <a:ext cx="1112707" cy="918084"/>
          </a:xfrm>
          <a:prstGeom prst="rect">
            <a:avLst/>
          </a:prstGeom>
          <a:solidFill>
            <a:srgbClr val="C503D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6119537" y="1285786"/>
            <a:ext cx="113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Décantation (15 minutes)</a:t>
            </a:r>
          </a:p>
          <a:p>
            <a:pPr algn="ctr"/>
            <a:r>
              <a:rPr lang="fr-FR" sz="1200" b="1" dirty="0" smtClean="0"/>
              <a:t>(3)</a:t>
            </a:r>
            <a:endParaRPr lang="fr-FR" sz="1200" b="1" dirty="0"/>
          </a:p>
        </p:txBody>
      </p:sp>
      <p:grpSp>
        <p:nvGrpSpPr>
          <p:cNvPr id="66" name="Grouper 65"/>
          <p:cNvGrpSpPr/>
          <p:nvPr/>
        </p:nvGrpSpPr>
        <p:grpSpPr>
          <a:xfrm>
            <a:off x="4948641" y="1364559"/>
            <a:ext cx="2519505" cy="2430644"/>
            <a:chOff x="4068500" y="1397976"/>
            <a:chExt cx="2519505" cy="2430644"/>
          </a:xfrm>
        </p:grpSpPr>
        <p:sp>
          <p:nvSpPr>
            <p:cNvPr id="41" name="ZoneTexte 40"/>
            <p:cNvSpPr txBox="1"/>
            <p:nvPr/>
          </p:nvSpPr>
          <p:spPr>
            <a:xfrm>
              <a:off x="5098640" y="2748798"/>
              <a:ext cx="1489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Phase aqueuse </a:t>
              </a:r>
              <a:endParaRPr lang="fr-FR" sz="12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093044" y="2058380"/>
              <a:ext cx="1489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Phase organique</a:t>
              </a:r>
              <a:endParaRPr lang="fr-FR" sz="1200" dirty="0"/>
            </a:p>
          </p:txBody>
        </p:sp>
        <p:pic>
          <p:nvPicPr>
            <p:cNvPr id="38" name="Image 37" descr="Capture d’écran 2020-04-06 à 21.38.2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500" y="1397976"/>
              <a:ext cx="1066800" cy="2321012"/>
            </a:xfrm>
            <a:prstGeom prst="rect">
              <a:avLst/>
            </a:prstGeom>
          </p:spPr>
        </p:pic>
        <p:cxnSp>
          <p:nvCxnSpPr>
            <p:cNvPr id="45" name="Connecteur droit avec flèche 44"/>
            <p:cNvCxnSpPr/>
            <p:nvPr/>
          </p:nvCxnSpPr>
          <p:spPr>
            <a:xfrm>
              <a:off x="4696573" y="3436074"/>
              <a:ext cx="0" cy="39254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ZoneTexte 46"/>
          <p:cNvSpPr txBox="1"/>
          <p:nvPr/>
        </p:nvSpPr>
        <p:spPr>
          <a:xfrm>
            <a:off x="1002693" y="4722998"/>
            <a:ext cx="404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(1)</a:t>
            </a:r>
            <a:endParaRPr lang="fr-FR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7592612" y="2740227"/>
            <a:ext cx="1551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Obtention de la phase aqueuse à titrer </a:t>
            </a:r>
          </a:p>
          <a:p>
            <a:pPr algn="ctr"/>
            <a:r>
              <a:rPr lang="fr-FR" sz="1200" b="1" dirty="0" smtClean="0"/>
              <a:t>(4)</a:t>
            </a:r>
            <a:endParaRPr lang="fr-FR" sz="1200" b="1" dirty="0"/>
          </a:p>
        </p:txBody>
      </p:sp>
      <p:sp>
        <p:nvSpPr>
          <p:cNvPr id="12" name="Titre 8"/>
          <p:cNvSpPr>
            <a:spLocks noGrp="1"/>
          </p:cNvSpPr>
          <p:nvPr>
            <p:ph type="title"/>
          </p:nvPr>
        </p:nvSpPr>
        <p:spPr>
          <a:xfrm>
            <a:off x="311700" y="33417"/>
            <a:ext cx="8520600" cy="572700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Coefficient </a:t>
            </a:r>
            <a:r>
              <a:rPr lang="fr-FR" sz="2000" dirty="0" smtClean="0">
                <a:solidFill>
                  <a:schemeClr val="tx1"/>
                </a:solidFill>
              </a:rPr>
              <a:t>de </a:t>
            </a:r>
            <a:r>
              <a:rPr lang="fr-FR" sz="2000" dirty="0" smtClean="0">
                <a:solidFill>
                  <a:schemeClr val="tx1"/>
                </a:solidFill>
              </a:rPr>
              <a:t>partage du </a:t>
            </a:r>
            <a:r>
              <a:rPr lang="fr-FR" sz="2000" dirty="0" err="1" smtClean="0">
                <a:solidFill>
                  <a:schemeClr val="tx1"/>
                </a:solidFill>
              </a:rPr>
              <a:t>diiode</a:t>
            </a:r>
            <a:r>
              <a:rPr lang="fr-FR" sz="2000" dirty="0" smtClean="0">
                <a:solidFill>
                  <a:schemeClr val="tx1"/>
                </a:solidFill>
              </a:rPr>
              <a:t> (Cyclohexane/Eau)</a:t>
            </a:r>
            <a:endParaRPr lang="fr-FR" sz="2000" dirty="0">
              <a:solidFill>
                <a:schemeClr val="tx1"/>
              </a:solidFill>
            </a:endParaRPr>
          </a:p>
        </p:txBody>
      </p:sp>
      <p:grpSp>
        <p:nvGrpSpPr>
          <p:cNvPr id="67" name="Grouper 66"/>
          <p:cNvGrpSpPr/>
          <p:nvPr/>
        </p:nvGrpSpPr>
        <p:grpSpPr>
          <a:xfrm>
            <a:off x="7564760" y="3858187"/>
            <a:ext cx="1002693" cy="1165566"/>
            <a:chOff x="4189027" y="3847049"/>
            <a:chExt cx="1002693" cy="1165566"/>
          </a:xfrm>
        </p:grpSpPr>
        <p:sp>
          <p:nvSpPr>
            <p:cNvPr id="54" name="Trapèze 53"/>
            <p:cNvSpPr/>
            <p:nvPr/>
          </p:nvSpPr>
          <p:spPr>
            <a:xfrm>
              <a:off x="4189027" y="4355406"/>
              <a:ext cx="1002693" cy="657209"/>
            </a:xfrm>
            <a:prstGeom prst="trapezoid">
              <a:avLst>
                <a:gd name="adj" fmla="val 43955"/>
              </a:avLst>
            </a:prstGeom>
            <a:solidFill>
              <a:srgbClr val="FFFF9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Trapèze 59"/>
            <p:cNvSpPr/>
            <p:nvPr/>
          </p:nvSpPr>
          <p:spPr>
            <a:xfrm>
              <a:off x="4341426" y="4362998"/>
              <a:ext cx="705459" cy="315443"/>
            </a:xfrm>
            <a:prstGeom prst="trapezoid">
              <a:avLst>
                <a:gd name="adj" fmla="val 43955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8694" y="4166038"/>
              <a:ext cx="432000" cy="323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/>
            <p:cNvCxnSpPr/>
            <p:nvPr/>
          </p:nvCxnSpPr>
          <p:spPr>
            <a:xfrm flipV="1">
              <a:off x="4909619" y="3850597"/>
              <a:ext cx="0" cy="540000"/>
            </a:xfrm>
            <a:prstGeom prst="line">
              <a:avLst/>
            </a:prstGeom>
            <a:ln w="952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4471544" y="3847049"/>
              <a:ext cx="0" cy="534678"/>
            </a:xfrm>
            <a:prstGeom prst="line">
              <a:avLst/>
            </a:prstGeom>
            <a:ln w="952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ZoneTexte 61"/>
          <p:cNvSpPr txBox="1"/>
          <p:nvPr/>
        </p:nvSpPr>
        <p:spPr>
          <a:xfrm>
            <a:off x="2161357" y="1715430"/>
            <a:ext cx="13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n</a:t>
            </a:r>
            <a:r>
              <a:rPr lang="fr-FR" b="1" baseline="-25000" dirty="0" err="1" smtClean="0"/>
              <a:t>tot</a:t>
            </a:r>
            <a:r>
              <a:rPr lang="fr-FR" b="1" dirty="0" smtClean="0"/>
              <a:t>(I</a:t>
            </a:r>
            <a:r>
              <a:rPr lang="fr-FR" b="1" baseline="-25000" dirty="0" smtClean="0"/>
              <a:t>2</a:t>
            </a:r>
            <a:r>
              <a:rPr lang="fr-FR" b="1" dirty="0" smtClean="0"/>
              <a:t>)=V</a:t>
            </a:r>
            <a:r>
              <a:rPr lang="fr-FR" b="1" baseline="-25000" dirty="0" smtClean="0"/>
              <a:t>0</a:t>
            </a:r>
            <a:r>
              <a:rPr lang="fr-FR" b="1" dirty="0" smtClean="0"/>
              <a:t>*C</a:t>
            </a:r>
            <a:r>
              <a:rPr lang="fr-FR" b="1" baseline="-25000" dirty="0" smtClean="0"/>
              <a:t>0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024973" y="2695674"/>
            <a:ext cx="668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r>
              <a:rPr lang="fr-FR" baseline="-25000" dirty="0" smtClean="0"/>
              <a:t>0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1648872" y="76860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V</a:t>
            </a:r>
            <a:r>
              <a:rPr lang="fr-FR" sz="1200" baseline="-25000" dirty="0" smtClean="0"/>
              <a:t>0</a:t>
            </a:r>
            <a:r>
              <a:rPr lang="fr-FR" sz="1200" dirty="0" smtClean="0"/>
              <a:t>=20mL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2378497" y="1230702"/>
            <a:ext cx="77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Pipette (20mL)</a:t>
            </a:r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6862874" y="337516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V</a:t>
            </a:r>
            <a:r>
              <a:rPr lang="fr-FR" sz="1200" baseline="-25000" dirty="0" err="1" smtClean="0"/>
              <a:t>titré</a:t>
            </a:r>
            <a:r>
              <a:rPr lang="fr-FR" sz="1200" dirty="0" smtClean="0"/>
              <a:t>= 50mL</a:t>
            </a:r>
            <a:endParaRPr lang="fr-FR" sz="1200" dirty="0"/>
          </a:p>
        </p:txBody>
      </p:sp>
      <p:sp>
        <p:nvSpPr>
          <p:cNvPr id="71" name="Demi-tour 70"/>
          <p:cNvSpPr/>
          <p:nvPr/>
        </p:nvSpPr>
        <p:spPr>
          <a:xfrm>
            <a:off x="4174313" y="664801"/>
            <a:ext cx="1630163" cy="931225"/>
          </a:xfrm>
          <a:prstGeom prst="uturnArrow">
            <a:avLst>
              <a:gd name="adj1" fmla="val 1901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6600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Demi-tour 27"/>
          <p:cNvSpPr/>
          <p:nvPr/>
        </p:nvSpPr>
        <p:spPr>
          <a:xfrm>
            <a:off x="5893605" y="3419717"/>
            <a:ext cx="2361897" cy="808693"/>
          </a:xfrm>
          <a:prstGeom prst="uturnArrow">
            <a:avLst>
              <a:gd name="adj1" fmla="val 26378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6600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5314271" y="4555910"/>
            <a:ext cx="832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,</a:t>
            </a:r>
            <a:r>
              <a:rPr lang="fr-FR" dirty="0" smtClean="0"/>
              <a:t>[I</a:t>
            </a:r>
            <a:r>
              <a:rPr lang="fr-FR" baseline="-25000" dirty="0" smtClean="0"/>
              <a:t>2</a:t>
            </a:r>
            <a:r>
              <a:rPr lang="fr-FR" dirty="0" smtClean="0"/>
              <a:t>]</a:t>
            </a:r>
            <a:r>
              <a:rPr lang="fr-FR" baseline="-25000" dirty="0" err="1" smtClean="0"/>
              <a:t>aq</a:t>
            </a:r>
            <a:endParaRPr lang="fr-FR" baseline="-25000" dirty="0"/>
          </a:p>
        </p:txBody>
      </p:sp>
      <p:pic>
        <p:nvPicPr>
          <p:cNvPr id="76" name="Image 75" descr="Capture d’écran 2020-04-07 à 11.18.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33" y="1659732"/>
            <a:ext cx="1114982" cy="1908892"/>
          </a:xfrm>
          <a:prstGeom prst="rect">
            <a:avLst/>
          </a:prstGeom>
        </p:spPr>
      </p:pic>
      <p:sp>
        <p:nvSpPr>
          <p:cNvPr id="78" name="Accolade ouvrante 77"/>
          <p:cNvSpPr/>
          <p:nvPr/>
        </p:nvSpPr>
        <p:spPr>
          <a:xfrm>
            <a:off x="3431437" y="1693151"/>
            <a:ext cx="200538" cy="19047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317334" y="2428335"/>
            <a:ext cx="118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Fiole jaugée de 200 </a:t>
            </a:r>
            <a:r>
              <a:rPr lang="fr-FR" sz="1200" dirty="0" err="1" smtClean="0"/>
              <a:t>mL</a:t>
            </a:r>
            <a:endParaRPr lang="fr-FR" sz="1200" dirty="0"/>
          </a:p>
        </p:txBody>
      </p:sp>
      <p:sp>
        <p:nvSpPr>
          <p:cNvPr id="69" name="ZoneTexte 68"/>
          <p:cNvSpPr txBox="1"/>
          <p:nvPr/>
        </p:nvSpPr>
        <p:spPr>
          <a:xfrm>
            <a:off x="3666553" y="3029847"/>
            <a:ext cx="9490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err="1" smtClean="0"/>
              <a:t>V</a:t>
            </a:r>
            <a:r>
              <a:rPr lang="fr-FR" sz="1100" baseline="-25000" dirty="0" err="1" smtClean="0"/>
              <a:t>aq</a:t>
            </a:r>
            <a:r>
              <a:rPr lang="fr-FR" sz="1100" dirty="0" smtClean="0"/>
              <a:t>=180 </a:t>
            </a:r>
            <a:r>
              <a:rPr lang="fr-FR" sz="1100" dirty="0" err="1" smtClean="0"/>
              <a:t>mL</a:t>
            </a:r>
            <a:endParaRPr lang="fr-FR" sz="1100" dirty="0" smtClean="0"/>
          </a:p>
          <a:p>
            <a:pPr algn="ctr"/>
            <a:r>
              <a:rPr lang="fr-FR" sz="1100" dirty="0" err="1" smtClean="0"/>
              <a:t>V</a:t>
            </a:r>
            <a:r>
              <a:rPr lang="fr-FR" sz="1100" baseline="-25000" dirty="0" err="1" smtClean="0"/>
              <a:t>cyclo</a:t>
            </a:r>
            <a:r>
              <a:rPr lang="fr-FR" sz="1100" dirty="0" smtClean="0"/>
              <a:t>=20mL </a:t>
            </a:r>
          </a:p>
          <a:p>
            <a:pPr algn="ctr"/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79359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83" y="1013663"/>
            <a:ext cx="3064836" cy="41298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1102"/>
            <a:ext cx="8520600" cy="572700"/>
          </a:xfrm>
        </p:spPr>
        <p:txBody>
          <a:bodyPr/>
          <a:lstStyle/>
          <a:p>
            <a:r>
              <a:rPr lang="fr-FR" dirty="0" smtClean="0"/>
              <a:t>Titrage colorimétrique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23982" y="2268108"/>
            <a:ext cx="160718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Solution de thiosulfate de sodium S</a:t>
            </a:r>
            <a:r>
              <a:rPr lang="fr-FR" sz="1200" baseline="-25000" dirty="0" smtClean="0"/>
              <a:t>2</a:t>
            </a:r>
            <a:r>
              <a:rPr lang="fr-FR" sz="1200" dirty="0" smtClean="0"/>
              <a:t>O</a:t>
            </a:r>
            <a:r>
              <a:rPr lang="fr-FR" sz="1200" baseline="-25000" dirty="0" smtClean="0"/>
              <a:t>3</a:t>
            </a:r>
            <a:r>
              <a:rPr lang="fr-FR" sz="1200" baseline="30000" dirty="0" smtClean="0"/>
              <a:t>2-</a:t>
            </a:r>
          </a:p>
          <a:p>
            <a:r>
              <a:rPr lang="fr-FR" sz="1200" dirty="0" smtClean="0"/>
              <a:t>C </a:t>
            </a:r>
            <a:r>
              <a:rPr lang="fr-FR" sz="1200" dirty="0" smtClean="0"/>
              <a:t>= </a:t>
            </a:r>
            <a:r>
              <a:rPr lang="fr-FR" sz="1200" dirty="0" smtClean="0"/>
              <a:t>1.10</a:t>
            </a:r>
            <a:r>
              <a:rPr lang="fr-FR" sz="1200" baseline="30000" dirty="0" smtClean="0"/>
              <a:t>-2</a:t>
            </a:r>
            <a:r>
              <a:rPr lang="fr-FR" sz="1200" dirty="0" smtClean="0"/>
              <a:t> mol/L</a:t>
            </a:r>
            <a:endParaRPr lang="fr-FR" sz="1200" baseline="30000" dirty="0" smtClean="0"/>
          </a:p>
          <a:p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1675844" y="1562794"/>
            <a:ext cx="50405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Burette </a:t>
            </a:r>
            <a:r>
              <a:rPr lang="fr-FR" sz="1200" dirty="0" smtClean="0"/>
              <a:t>graduée</a:t>
            </a:r>
          </a:p>
          <a:p>
            <a:endParaRPr lang="fr-FR" sz="12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2147343" y="3794176"/>
            <a:ext cx="5040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Solution </a:t>
            </a:r>
            <a:r>
              <a:rPr lang="fr-FR" sz="1200" dirty="0" smtClean="0"/>
              <a:t>de </a:t>
            </a:r>
            <a:r>
              <a:rPr lang="fr-FR" sz="1200" dirty="0" err="1" smtClean="0"/>
              <a:t>diiode</a:t>
            </a:r>
            <a:r>
              <a:rPr lang="fr-FR" sz="1200" dirty="0" smtClean="0"/>
              <a:t> (phase aqueuse)    </a:t>
            </a:r>
            <a:r>
              <a:rPr lang="fr-FR" sz="1200" dirty="0" err="1" smtClean="0"/>
              <a:t>V</a:t>
            </a:r>
            <a:r>
              <a:rPr lang="fr-FR" sz="1200" baseline="-25000" dirty="0" err="1" smtClean="0"/>
              <a:t>titré</a:t>
            </a:r>
            <a:r>
              <a:rPr lang="fr-FR" sz="1200" dirty="0" smtClean="0"/>
              <a:t>= 50mL</a:t>
            </a:r>
            <a:endParaRPr lang="fr-FR" sz="12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183643" y="3430856"/>
            <a:ext cx="971465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Erlenmeyer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139078" y="4288570"/>
            <a:ext cx="166001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/>
            </a:lvl1pPr>
          </a:lstStyle>
          <a:p>
            <a:r>
              <a:rPr lang="fr-FR" dirty="0" smtClean="0"/>
              <a:t>Barreau aimanté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473309" y="4600467"/>
            <a:ext cx="1281218" cy="54303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17601" y="4586863"/>
            <a:ext cx="178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Agitateur magnétique</a:t>
            </a:r>
            <a:endParaRPr lang="fr-FR" sz="1200" dirty="0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85586"/>
              </p:ext>
            </p:extLst>
          </p:nvPr>
        </p:nvGraphicFramePr>
        <p:xfrm>
          <a:off x="3052643" y="948271"/>
          <a:ext cx="5823975" cy="18652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0631"/>
                <a:gridCol w="1135836"/>
                <a:gridCol w="1374620"/>
                <a:gridCol w="897052"/>
                <a:gridCol w="1135836"/>
              </a:tblGrid>
              <a:tr h="38904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   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n(I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baseline="0" dirty="0" smtClean="0"/>
                        <a:t>)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n(</a:t>
                      </a:r>
                      <a:r>
                        <a:rPr lang="fr-FR" i="1" dirty="0" smtClean="0"/>
                        <a:t>S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dirty="0" smtClean="0"/>
                        <a:t>O</a:t>
                      </a:r>
                      <a:r>
                        <a:rPr lang="fr-FR" i="1" baseline="-25000" dirty="0" smtClean="0"/>
                        <a:t>3</a:t>
                      </a:r>
                      <a:r>
                        <a:rPr lang="fr-FR" i="1" baseline="30000" dirty="0" smtClean="0"/>
                        <a:t>2-</a:t>
                      </a:r>
                      <a:r>
                        <a:rPr lang="fr-FR" i="1" baseline="0" dirty="0" smtClean="0"/>
                        <a:t>)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9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Etat à </a:t>
                      </a:r>
                      <a:r>
                        <a:rPr lang="fr-FR" dirty="0" err="1" smtClean="0"/>
                        <a:t>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dirty="0" smtClean="0"/>
                        <a:t>n(I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baseline="0" dirty="0" smtClean="0"/>
                        <a:t>)-x</a:t>
                      </a:r>
                      <a:endParaRPr lang="fr-FR" i="1" dirty="0" smtClean="0"/>
                    </a:p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dirty="0" smtClean="0"/>
                        <a:t>n(S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dirty="0" smtClean="0"/>
                        <a:t>O</a:t>
                      </a:r>
                      <a:r>
                        <a:rPr lang="fr-FR" i="1" baseline="-25000" dirty="0" smtClean="0"/>
                        <a:t>3</a:t>
                      </a:r>
                      <a:r>
                        <a:rPr lang="fr-FR" i="1" baseline="30000" dirty="0" smtClean="0"/>
                        <a:t>2-</a:t>
                      </a:r>
                      <a:r>
                        <a:rPr lang="fr-FR" i="1" baseline="0" dirty="0" smtClean="0"/>
                        <a:t>)</a:t>
                      </a:r>
                      <a:r>
                        <a:rPr lang="fr-FR" i="1" dirty="0" smtClean="0"/>
                        <a:t>-2x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x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9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Equivalence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i="1" dirty="0" smtClean="0"/>
                        <a:t>n(I</a:t>
                      </a:r>
                      <a:r>
                        <a:rPr lang="fr-FR" i="1" baseline="-25000" dirty="0" smtClean="0"/>
                        <a:t>2</a:t>
                      </a:r>
                      <a:r>
                        <a:rPr lang="fr-FR" i="1" baseline="0" dirty="0" smtClean="0"/>
                        <a:t>)-</a:t>
                      </a:r>
                      <a:r>
                        <a:rPr lang="fr-FR" i="1" baseline="0" dirty="0" err="1" smtClean="0"/>
                        <a:t>x</a:t>
                      </a:r>
                      <a:r>
                        <a:rPr lang="fr-FR" i="1" baseline="-25000" dirty="0" err="1" smtClean="0"/>
                        <a:t>éq</a:t>
                      </a:r>
                      <a:r>
                        <a:rPr lang="fr-FR" i="1" baseline="0" dirty="0" smtClean="0"/>
                        <a:t>=0</a:t>
                      </a:r>
                      <a:endParaRPr lang="fr-FR" i="1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i="1" dirty="0" smtClean="0"/>
                        <a:t>n(S</a:t>
                      </a:r>
                      <a:r>
                        <a:rPr lang="fr-FR" sz="1200" i="1" baseline="-25000" dirty="0" smtClean="0"/>
                        <a:t>2</a:t>
                      </a:r>
                      <a:r>
                        <a:rPr lang="fr-FR" sz="1200" i="1" dirty="0" smtClean="0"/>
                        <a:t>O</a:t>
                      </a:r>
                      <a:r>
                        <a:rPr lang="fr-FR" sz="1200" i="1" baseline="-25000" dirty="0" smtClean="0"/>
                        <a:t>3</a:t>
                      </a:r>
                      <a:r>
                        <a:rPr lang="fr-FR" sz="1200" i="1" baseline="30000" dirty="0" smtClean="0"/>
                        <a:t>2-</a:t>
                      </a:r>
                      <a:r>
                        <a:rPr lang="fr-FR" sz="1200" i="1" baseline="0" dirty="0" smtClean="0"/>
                        <a:t>)</a:t>
                      </a:r>
                      <a:r>
                        <a:rPr lang="fr-FR" sz="1200" i="1" dirty="0" smtClean="0"/>
                        <a:t>-2x</a:t>
                      </a:r>
                      <a:r>
                        <a:rPr lang="fr-FR" sz="1200" i="1" baseline="-25000" dirty="0" smtClean="0"/>
                        <a:t>éq</a:t>
                      </a:r>
                      <a:r>
                        <a:rPr lang="fr-FR" sz="1200" i="1" dirty="0" smtClean="0"/>
                        <a:t>=0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x</a:t>
                      </a:r>
                      <a:r>
                        <a:rPr lang="fr-FR" baseline="-25000" dirty="0" err="1" smtClean="0"/>
                        <a:t>éq</a:t>
                      </a:r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2x</a:t>
                      </a:r>
                      <a:r>
                        <a:rPr lang="fr-FR" baseline="-25000" dirty="0" smtClean="0"/>
                        <a:t>éq</a:t>
                      </a:r>
                      <a:endParaRPr lang="fr-FR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4055219" y="973138"/>
            <a:ext cx="509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        I</a:t>
            </a:r>
            <a:r>
              <a:rPr lang="fr-FR" baseline="-25000" dirty="0" smtClean="0"/>
              <a:t>2(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      </a:t>
            </a:r>
            <a:r>
              <a:rPr lang="fr-FR" dirty="0" smtClean="0"/>
              <a:t> </a:t>
            </a:r>
            <a:r>
              <a:rPr lang="fr-FR" baseline="-25000" dirty="0" smtClean="0"/>
              <a:t> </a:t>
            </a:r>
            <a:r>
              <a:rPr lang="fr-FR" dirty="0" smtClean="0"/>
              <a:t>+      2S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= S</a:t>
            </a:r>
            <a:r>
              <a:rPr lang="fr-FR" baseline="-25000" dirty="0" smtClean="0"/>
              <a:t>4</a:t>
            </a:r>
            <a:r>
              <a:rPr lang="fr-FR" dirty="0" smtClean="0"/>
              <a:t>O</a:t>
            </a:r>
            <a:r>
              <a:rPr lang="fr-FR" baseline="-25000" dirty="0" smtClean="0"/>
              <a:t>6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+        2I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270992" y="2888457"/>
            <a:ext cx="397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Tableau d’avancement de la réaction de titrage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249889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extraction liquide liquide schéma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29612"/>
            <a:ext cx="8674846" cy="25922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55577" y="4245936"/>
            <a:ext cx="2460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http://4pharma.blogspot.com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39552" y="87474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sz="4800" dirty="0" smtClean="0"/>
              <a:t>Extraction liquide-liquide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59393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r 588">
            <a:extLst>
              <a:ext uri="{FF2B5EF4-FFF2-40B4-BE49-F238E27FC236}">
                <a16:creationId xmlns:a16="http://schemas.microsoft.com/office/drawing/2014/main" xmlns="" id="{5B1A90C0-A05B-46C4-93CC-5DA5316501E0}"/>
              </a:ext>
            </a:extLst>
          </p:cNvPr>
          <p:cNvGrpSpPr/>
          <p:nvPr/>
        </p:nvGrpSpPr>
        <p:grpSpPr>
          <a:xfrm>
            <a:off x="1146987" y="1970953"/>
            <a:ext cx="110014" cy="611981"/>
            <a:chOff x="0" y="0"/>
            <a:chExt cx="146685" cy="8159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CD305F53-FDCD-4DB8-8F97-85BD75F10687}"/>
                </a:ext>
              </a:extLst>
            </p:cNvPr>
            <p:cNvSpPr/>
            <p:nvPr/>
          </p:nvSpPr>
          <p:spPr>
            <a:xfrm rot="5400000">
              <a:off x="-284798" y="284798"/>
              <a:ext cx="715645" cy="14605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23" name="Grouper 584">
              <a:extLst>
                <a:ext uri="{FF2B5EF4-FFF2-40B4-BE49-F238E27FC236}">
                  <a16:creationId xmlns:a16="http://schemas.microsoft.com/office/drawing/2014/main" xmlns="" id="{F8C4F762-53A2-40BE-8622-EA7593B5B850}"/>
                </a:ext>
              </a:extLst>
            </p:cNvPr>
            <p:cNvGrpSpPr/>
            <p:nvPr/>
          </p:nvGrpSpPr>
          <p:grpSpPr>
            <a:xfrm>
              <a:off x="635" y="718185"/>
              <a:ext cx="55245" cy="97790"/>
              <a:chOff x="0" y="0"/>
              <a:chExt cx="55245" cy="9779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C1BB8818-DB41-44E9-979B-4F64AE81A067}"/>
                  </a:ext>
                </a:extLst>
              </p:cNvPr>
              <p:cNvSpPr/>
              <p:nvPr/>
            </p:nvSpPr>
            <p:spPr>
              <a:xfrm>
                <a:off x="0" y="0"/>
                <a:ext cx="45719" cy="97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xmlns="" id="{10D906D6-8FDB-4B96-B7FB-969F10E52177}"/>
                  </a:ext>
                </a:extLst>
              </p:cNvPr>
              <p:cNvCxnSpPr/>
              <p:nvPr/>
            </p:nvCxnSpPr>
            <p:spPr>
              <a:xfrm>
                <a:off x="55245" y="18415"/>
                <a:ext cx="0" cy="5397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r 585">
              <a:extLst>
                <a:ext uri="{FF2B5EF4-FFF2-40B4-BE49-F238E27FC236}">
                  <a16:creationId xmlns:a16="http://schemas.microsoft.com/office/drawing/2014/main" xmlns="" id="{3796BBE7-71B6-4E99-BCC6-DC81092DFA9E}"/>
                </a:ext>
              </a:extLst>
            </p:cNvPr>
            <p:cNvGrpSpPr/>
            <p:nvPr/>
          </p:nvGrpSpPr>
          <p:grpSpPr>
            <a:xfrm flipH="1">
              <a:off x="91440" y="718185"/>
              <a:ext cx="55245" cy="97790"/>
              <a:chOff x="0" y="0"/>
              <a:chExt cx="55245" cy="9779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9D2D2E9-C6C4-40DF-8801-9EF530799095}"/>
                  </a:ext>
                </a:extLst>
              </p:cNvPr>
              <p:cNvSpPr/>
              <p:nvPr/>
            </p:nvSpPr>
            <p:spPr>
              <a:xfrm>
                <a:off x="0" y="0"/>
                <a:ext cx="45719" cy="97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xmlns="" id="{D3403DB0-A3DA-448B-AA82-F0B036E944F5}"/>
                  </a:ext>
                </a:extLst>
              </p:cNvPr>
              <p:cNvCxnSpPr/>
              <p:nvPr/>
            </p:nvCxnSpPr>
            <p:spPr>
              <a:xfrm>
                <a:off x="55245" y="18415"/>
                <a:ext cx="0" cy="5397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772BBD8-9D0B-46C1-80F7-FB9853C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45" y="144843"/>
            <a:ext cx="8520600" cy="572700"/>
          </a:xfrm>
        </p:spPr>
        <p:txBody>
          <a:bodyPr/>
          <a:lstStyle/>
          <a:p>
            <a:r>
              <a:rPr lang="fr-FR" dirty="0"/>
              <a:t>Hydrolyse du bromure de </a:t>
            </a:r>
            <a:r>
              <a:rPr lang="fr-FR" dirty="0" err="1"/>
              <a:t>tertiobutyle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CB153A35-3556-469D-A464-33D8A1EA1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09673"/>
              </p:ext>
            </p:extLst>
          </p:nvPr>
        </p:nvGraphicFramePr>
        <p:xfrm>
          <a:off x="800100" y="3416042"/>
          <a:ext cx="7543800" cy="834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382015297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420857506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118643437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xmlns:a14="http://schemas.microsoft.com/office/drawing/2010/main" xmlns:mc="http://schemas.openxmlformats.org/markup-compatibility/2006" xmlns="" val="254863004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Eau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Acétone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/>
                        <a:t>Volume</a:t>
                      </a:r>
                      <a:r>
                        <a:rPr lang="fr-FR" sz="1100" b="1" baseline="0" dirty="0" smtClean="0"/>
                        <a:t> de </a:t>
                      </a:r>
                      <a:r>
                        <a:rPr lang="fr-FR" sz="1100" b="1" baseline="30000" dirty="0" err="1" smtClean="0"/>
                        <a:t>t</a:t>
                      </a:r>
                      <a:r>
                        <a:rPr lang="fr-FR" sz="1100" b="1" baseline="0" dirty="0" err="1" smtClean="0"/>
                        <a:t>Bu-Br</a:t>
                      </a:r>
                      <a:endParaRPr lang="fr-FR" sz="1100" i="0" baseline="30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1909578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i="0" dirty="0"/>
                        <a:t>Mélange 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30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20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1 </a:t>
                      </a:r>
                      <a:r>
                        <a:rPr lang="fr-FR" sz="1100" i="0" dirty="0" err="1"/>
                        <a:t>mL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368012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i="0" dirty="0"/>
                        <a:t>Mélange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25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25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1 </a:t>
                      </a:r>
                      <a:r>
                        <a:rPr lang="fr-FR" sz="1100" i="0" dirty="0" err="1"/>
                        <a:t>mL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:a14="http://schemas.microsoft.com/office/drawing/2010/main" xmlns:mc="http://schemas.openxmlformats.org/markup-compatibility/2006" xmlns="" val="3858362355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F6F8444-642E-4078-A46F-95E6EF80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8</a:t>
            </a:fld>
            <a:endParaRPr lang="fr-FR"/>
          </a:p>
        </p:txBody>
      </p:sp>
      <p:grpSp>
        <p:nvGrpSpPr>
          <p:cNvPr id="8" name="Grouper 48">
            <a:extLst>
              <a:ext uri="{FF2B5EF4-FFF2-40B4-BE49-F238E27FC236}">
                <a16:creationId xmlns:a16="http://schemas.microsoft.com/office/drawing/2014/main" xmlns="" id="{89799814-5638-465F-936C-8E853FD9CE7F}"/>
              </a:ext>
            </a:extLst>
          </p:cNvPr>
          <p:cNvGrpSpPr/>
          <p:nvPr/>
        </p:nvGrpSpPr>
        <p:grpSpPr>
          <a:xfrm>
            <a:off x="282527" y="1417557"/>
            <a:ext cx="1080866" cy="1558850"/>
            <a:chOff x="0" y="0"/>
            <a:chExt cx="571500" cy="824230"/>
          </a:xfrm>
        </p:grpSpPr>
        <p:grpSp>
          <p:nvGrpSpPr>
            <p:cNvPr id="9" name="Grouper 31">
              <a:extLst>
                <a:ext uri="{FF2B5EF4-FFF2-40B4-BE49-F238E27FC236}">
                  <a16:creationId xmlns:a16="http://schemas.microsoft.com/office/drawing/2014/main" xmlns="" id="{56CFF341-D77A-4C91-AFB6-D0FC7EEBD897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1" name="Arrondir un rectangle avec un coin du même côté 29">
                <a:extLst>
                  <a:ext uri="{FF2B5EF4-FFF2-40B4-BE49-F238E27FC236}">
                    <a16:creationId xmlns:a16="http://schemas.microsoft.com/office/drawing/2014/main" xmlns="" id="{B480D7A2-DA70-4641-8D11-4409366DC854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" name="Arrondir un rectangle avec un coin du même côté 30">
                <a:extLst>
                  <a:ext uri="{FF2B5EF4-FFF2-40B4-BE49-F238E27FC236}">
                    <a16:creationId xmlns:a16="http://schemas.microsoft.com/office/drawing/2014/main" xmlns="" id="{DB38E24D-3F91-4D70-89D9-922A10CABECB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32E1BD8-7036-4174-B26C-54FDACEC8F16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D096BECE-C985-4E03-8755-67D945B5F0EC}"/>
              </a:ext>
            </a:extLst>
          </p:cNvPr>
          <p:cNvCxnSpPr/>
          <p:nvPr/>
        </p:nvCxnSpPr>
        <p:spPr>
          <a:xfrm flipH="1" flipV="1">
            <a:off x="1131455" y="2759364"/>
            <a:ext cx="778057" cy="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A97371A-E238-454A-8EF4-613A5ED3374A}"/>
              </a:ext>
            </a:extLst>
          </p:cNvPr>
          <p:cNvSpPr/>
          <p:nvPr/>
        </p:nvSpPr>
        <p:spPr>
          <a:xfrm>
            <a:off x="1493875" y="1502826"/>
            <a:ext cx="1440711" cy="57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FR" dirty="0"/>
              <a:t>Conductimètre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xmlns="" id="{2DB7D487-44A6-497C-8257-DF3AD8BA7465}"/>
              </a:ext>
            </a:extLst>
          </p:cNvPr>
          <p:cNvSpPr/>
          <p:nvPr/>
        </p:nvSpPr>
        <p:spPr>
          <a:xfrm>
            <a:off x="1162078" y="1069338"/>
            <a:ext cx="1044178" cy="897686"/>
          </a:xfrm>
          <a:custGeom>
            <a:avLst/>
            <a:gdLst>
              <a:gd name="connsiteX0" fmla="*/ 1392237 w 1392237"/>
              <a:gd name="connsiteY0" fmla="*/ 573137 h 1196914"/>
              <a:gd name="connsiteX1" fmla="*/ 924405 w 1392237"/>
              <a:gd name="connsiteY1" fmla="*/ 119481 h 1196914"/>
              <a:gd name="connsiteX2" fmla="*/ 95065 w 1392237"/>
              <a:gd name="connsiteY2" fmla="*/ 91128 h 1196914"/>
              <a:gd name="connsiteX3" fmla="*/ 52535 w 1392237"/>
              <a:gd name="connsiteY3" fmla="*/ 1196914 h 119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237" h="1196914">
                <a:moveTo>
                  <a:pt x="1392237" y="573137"/>
                </a:moveTo>
                <a:cubicBezTo>
                  <a:pt x="1266418" y="386476"/>
                  <a:pt x="1140600" y="199816"/>
                  <a:pt x="924405" y="119481"/>
                </a:cubicBezTo>
                <a:cubicBezTo>
                  <a:pt x="708210" y="39146"/>
                  <a:pt x="240377" y="-88444"/>
                  <a:pt x="95065" y="91128"/>
                </a:cubicBezTo>
                <a:cubicBezTo>
                  <a:pt x="-50247" y="270700"/>
                  <a:pt x="1144" y="733807"/>
                  <a:pt x="52535" y="119691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501263" y="108918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Equation de réaction </a:t>
            </a:r>
            <a:r>
              <a:rPr lang="fr-FR" b="1" dirty="0" smtClean="0"/>
              <a:t>: </a:t>
            </a:r>
            <a:r>
              <a:rPr lang="fr-FR" b="1" baseline="30000" dirty="0" err="1" smtClean="0"/>
              <a:t>t</a:t>
            </a:r>
            <a:r>
              <a:rPr lang="fr-FR" b="1" dirty="0" err="1" smtClean="0"/>
              <a:t>Bu</a:t>
            </a:r>
            <a:r>
              <a:rPr lang="fr-FR" b="1" dirty="0" err="1" smtClean="0"/>
              <a:t>-Br</a:t>
            </a:r>
            <a:r>
              <a:rPr lang="fr-FR" b="1" dirty="0" smtClean="0"/>
              <a:t> +</a:t>
            </a:r>
            <a:r>
              <a:rPr lang="fr-FR" b="1" dirty="0" smtClean="0"/>
              <a:t>H</a:t>
            </a:r>
            <a:r>
              <a:rPr lang="fr-FR" b="1" baseline="-25000" dirty="0" smtClean="0"/>
              <a:t>2</a:t>
            </a:r>
            <a:r>
              <a:rPr lang="fr-FR" b="1" dirty="0" smtClean="0"/>
              <a:t>O =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baseline="30000" dirty="0" smtClean="0">
                <a:sym typeface="Wingdings" pitchFamily="2" charset="2"/>
              </a:rPr>
              <a:t>t</a:t>
            </a:r>
            <a:r>
              <a:rPr lang="fr-FR" b="1" dirty="0" smtClean="0">
                <a:sym typeface="Wingdings" pitchFamily="2" charset="2"/>
              </a:rPr>
              <a:t>Bu-OH + H</a:t>
            </a:r>
            <a:r>
              <a:rPr lang="fr-FR" b="1" baseline="30000" dirty="0" smtClean="0">
                <a:sym typeface="Wingdings" pitchFamily="2" charset="2"/>
              </a:rPr>
              <a:t>+</a:t>
            </a:r>
            <a:r>
              <a:rPr lang="fr-FR" b="1" dirty="0" smtClean="0">
                <a:sym typeface="Wingdings" pitchFamily="2" charset="2"/>
              </a:rPr>
              <a:t> +  </a:t>
            </a:r>
            <a:r>
              <a:rPr lang="fr-FR" b="1" dirty="0" err="1" smtClean="0">
                <a:sym typeface="Wingdings" pitchFamily="2" charset="2"/>
              </a:rPr>
              <a:t>Br</a:t>
            </a:r>
            <a:r>
              <a:rPr lang="fr-FR" b="1" baseline="30000" dirty="0" smtClean="0">
                <a:sym typeface="Wingdings" pitchFamily="2" charset="2"/>
              </a:rPr>
              <a:t>-</a:t>
            </a:r>
            <a:endParaRPr lang="fr-FR" b="1" baseline="30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378364" y="2643909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au + acétone + </a:t>
            </a:r>
            <a:r>
              <a:rPr lang="fr-FR" baseline="30000" dirty="0" err="1"/>
              <a:t>t</a:t>
            </a:r>
            <a:r>
              <a:rPr lang="fr-FR" dirty="0" err="1"/>
              <a:t>Bu-Br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94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6512FE4-2D82-4BF9-960D-768DDB20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Solvolyse</a:t>
            </a:r>
            <a:r>
              <a:rPr lang="fr-FR" dirty="0" smtClean="0"/>
              <a:t> du chlorure </a:t>
            </a:r>
            <a:r>
              <a:rPr lang="fr-FR" dirty="0"/>
              <a:t>de </a:t>
            </a:r>
            <a:r>
              <a:rPr lang="fr-FR" dirty="0" err="1"/>
              <a:t>tertiobutyle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Espace réservé du contenu 6">
                <a:extLst>
                  <a:ext uri="{FF2B5EF4-FFF2-40B4-BE49-F238E27FC236}">
                    <a16:creationId xmlns:a16="http://schemas.microsoft.com/office/drawing/2014/main" xmlns="" id="{7E858A25-E2FD-4BC0-9433-9D9EC7B6D9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8400395"/>
                  </p:ext>
                </p:extLst>
              </p:nvPr>
            </p:nvGraphicFramePr>
            <p:xfrm>
              <a:off x="896547" y="1186379"/>
              <a:ext cx="7543800" cy="1885949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xmlns="" val="3554826545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="" val="4099478478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="" val="46770687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="" val="3875914871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="" val="532503710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="" val="3259069877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fr-FR" sz="1100" i="0" dirty="0"/>
                        </a:p>
                      </a:txBody>
                      <a:tcPr marL="68580" marR="68580"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dirty="0" smtClean="0"/>
                            <a:t>Etat initial </a:t>
                          </a:r>
                          <a14:m/>
                          <a:endParaRPr lang="fr-FR" sz="14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endParaRPr lang="fr-FR" sz="1100" i="0" dirty="0"/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0" dirty="0"/>
                            <a:t>excès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1100" i="0" dirty="0"/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1100" i="0" dirty="0"/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1100" i="0" dirty="0"/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3029472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i="0" dirty="0" smtClean="0"/>
                            <a:t>Etat intermédiaire</a:t>
                          </a:r>
                          <a:r>
                            <a:rPr lang="fr-FR" sz="1400" i="0" baseline="0" dirty="0" smtClean="0"/>
                            <a:t> </a:t>
                          </a:r>
                          <a:r>
                            <a:rPr lang="fr-FR" sz="1400" i="0" baseline="0" dirty="0" err="1" smtClean="0"/>
                            <a:t>t</a:t>
                          </a:r>
                          <a:endParaRPr lang="fr-FR" sz="14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r>
                            <a:rPr lang="fr-FR" sz="1100" i="0" baseline="0" dirty="0" smtClean="0"/>
                            <a:t>-x</a:t>
                          </a:r>
                          <a:endParaRPr lang="fr-FR" sz="1100" i="0" dirty="0" smtClean="0"/>
                        </a:p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0" dirty="0"/>
                            <a:t>excès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3909438396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i="0" dirty="0" smtClean="0"/>
                            <a:t>Etat final </a:t>
                          </a:r>
                          <a:r>
                            <a:rPr lang="fr-FR" sz="1400" i="0" dirty="0" err="1" smtClean="0"/>
                            <a:t>t</a:t>
                          </a:r>
                          <a:r>
                            <a:rPr lang="fr-FR" sz="1400" i="0" baseline="-25000" dirty="0" smtClean="0"/>
                            <a:t>∞</a:t>
                          </a:r>
                          <a:endParaRPr lang="fr-FR" sz="1400" i="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0" dirty="0"/>
                            <a:t>excès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endParaRPr lang="fr-FR" sz="1100" i="0" dirty="0" smtClean="0"/>
                        </a:p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endParaRPr lang="fr-FR" sz="1100" i="0" dirty="0" smtClean="0"/>
                        </a:p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endParaRPr lang="fr-FR" sz="1100" i="0" dirty="0" smtClean="0"/>
                        </a:p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="" val="35382558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Espace réservé du contenu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858A25-E2FD-4BC0-9433-9D9EC7B6D9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78400395"/>
                  </p:ext>
                </p:extLst>
              </p:nvPr>
            </p:nvGraphicFramePr>
            <p:xfrm>
              <a:off x="896547" y="1186379"/>
              <a:ext cx="7543800" cy="1885949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54826545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99478478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6770687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75914871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32503710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59069877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endParaRPr lang="fr-FR" sz="1100" i="0" dirty="0"/>
                        </a:p>
                      </a:txBody>
                      <a:tcPr marL="68580" marR="68580" marT="34290" marB="3429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>
                        <a:blipFill rotWithShape="1">
                          <a:blip r:embed="rId3"/>
                          <a:stretch>
                            <a:fillRect t="-58025" r="-500971" b="-2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endParaRPr lang="fr-FR" sz="1100" i="0" dirty="0"/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0" dirty="0"/>
                            <a:t>excès</a:t>
                          </a:r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300485" t="-58025" r="-200485" b="-2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398551" t="-58025" r="-99517" b="-2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3"/>
                          <a:stretch>
                            <a:fillRect l="-500971" t="-58025" b="-224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30294720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i="0" dirty="0" smtClean="0"/>
                            <a:t>Etat intermédiaire</a:t>
                          </a:r>
                          <a:r>
                            <a:rPr lang="fr-FR" sz="1400" i="0" baseline="0" dirty="0" smtClean="0"/>
                            <a:t> </a:t>
                          </a:r>
                          <a:r>
                            <a:rPr lang="fr-FR" sz="1400" i="0" baseline="0" dirty="0" err="1" smtClean="0"/>
                            <a:t>t</a:t>
                          </a:r>
                          <a:endParaRPr lang="fr-FR" sz="14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r>
                            <a:rPr lang="fr-FR" sz="1100" i="0" baseline="0" dirty="0" smtClean="0"/>
                            <a:t>-x</a:t>
                          </a:r>
                          <a:endParaRPr lang="fr-FR" sz="1100" i="0" dirty="0" smtClean="0"/>
                        </a:p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0" dirty="0"/>
                            <a:t>excès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>
                        <a:blipFill rotWithShape="1">
                          <a:blip r:embed="rId3"/>
                          <a:stretch>
                            <a:fillRect l="-300485" t="-110345" r="-200485" b="-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>
                        <a:blipFill rotWithShape="1">
                          <a:blip r:embed="rId3"/>
                          <a:stretch>
                            <a:fillRect l="-398551" t="-110345" r="-99517" b="-5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>
                        <a:blipFill rotWithShape="1">
                          <a:blip r:embed="rId3"/>
                          <a:stretch>
                            <a:fillRect l="-500971" t="-110345" b="-5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9438396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400" i="0" dirty="0" smtClean="0"/>
                            <a:t>Etat final </a:t>
                          </a:r>
                          <a:r>
                            <a:rPr lang="fr-FR" sz="1400" i="0" dirty="0" err="1" smtClean="0"/>
                            <a:t>t</a:t>
                          </a:r>
                          <a:r>
                            <a:rPr lang="fr-FR" sz="1400" i="0" baseline="-25000" dirty="0" smtClean="0"/>
                            <a:t>∞</a:t>
                          </a:r>
                          <a:endParaRPr lang="fr-FR" sz="1400" i="0" baseline="-25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34290" marB="34290">
                        <a:blipFill rotWithShape="1">
                          <a:blip r:embed="rId3"/>
                          <a:stretch>
                            <a:fillRect l="-99517" t="-369697" r="-3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i="0" dirty="0"/>
                            <a:t>excès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endParaRPr lang="fr-FR" sz="1100" i="0" dirty="0" smtClean="0"/>
                        </a:p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endParaRPr lang="fr-FR" sz="1100" i="0" dirty="0" smtClean="0"/>
                        </a:p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fr-FR" sz="1100" i="0" dirty="0" smtClean="0"/>
                            <a:t>C</a:t>
                          </a:r>
                          <a:r>
                            <a:rPr lang="fr-FR" sz="1100" i="0" baseline="-25000" dirty="0" smtClean="0"/>
                            <a:t>0</a:t>
                          </a:r>
                          <a:endParaRPr lang="fr-FR" sz="1100" i="0" dirty="0" smtClean="0"/>
                        </a:p>
                        <a:p>
                          <a:pPr algn="ctr"/>
                          <a:endParaRPr lang="fr-FR" sz="1100" i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382558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1070E15-6348-4524-9691-DF5F86A6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346719" y="11700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baseline="30000" dirty="0" err="1" smtClean="0"/>
              <a:t>t</a:t>
            </a:r>
            <a:r>
              <a:rPr lang="fr-FR" b="1" dirty="0" err="1" smtClean="0"/>
              <a:t>Bu</a:t>
            </a:r>
            <a:r>
              <a:rPr lang="fr-FR" b="1" dirty="0" err="1" smtClean="0"/>
              <a:t>-</a:t>
            </a:r>
            <a:r>
              <a:rPr lang="fr-FR" b="1" dirty="0" err="1" smtClean="0"/>
              <a:t>Br</a:t>
            </a:r>
            <a:r>
              <a:rPr lang="fr-FR" b="1" dirty="0" smtClean="0"/>
              <a:t>        +        H</a:t>
            </a:r>
            <a:r>
              <a:rPr lang="fr-FR" b="1" baseline="-25000" dirty="0" smtClean="0"/>
              <a:t>2</a:t>
            </a:r>
            <a:r>
              <a:rPr lang="fr-FR" b="1" dirty="0" smtClean="0"/>
              <a:t>O        =     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baseline="30000" dirty="0" smtClean="0">
                <a:sym typeface="Wingdings" pitchFamily="2" charset="2"/>
              </a:rPr>
              <a:t>t</a:t>
            </a:r>
            <a:r>
              <a:rPr lang="fr-FR" b="1" dirty="0" smtClean="0">
                <a:sym typeface="Wingdings" pitchFamily="2" charset="2"/>
              </a:rPr>
              <a:t>Bu-</a:t>
            </a:r>
            <a:r>
              <a:rPr lang="fr-FR" b="1" dirty="0" smtClean="0">
                <a:sym typeface="Wingdings" pitchFamily="2" charset="2"/>
              </a:rPr>
              <a:t>OH     </a:t>
            </a:r>
            <a:r>
              <a:rPr lang="fr-FR" b="1" dirty="0" smtClean="0">
                <a:sym typeface="Wingdings" pitchFamily="2" charset="2"/>
              </a:rPr>
              <a:t>+ </a:t>
            </a:r>
            <a:r>
              <a:rPr lang="fr-FR" b="1" dirty="0" smtClean="0">
                <a:sym typeface="Wingdings" pitchFamily="2" charset="2"/>
              </a:rPr>
              <a:t>          H</a:t>
            </a:r>
            <a:r>
              <a:rPr lang="fr-FR" b="1" baseline="30000" dirty="0" smtClean="0">
                <a:sym typeface="Wingdings" pitchFamily="2" charset="2"/>
              </a:rPr>
              <a:t>+            </a:t>
            </a:r>
            <a:r>
              <a:rPr lang="fr-FR" b="1" dirty="0" smtClean="0">
                <a:sym typeface="Wingdings" pitchFamily="2" charset="2"/>
              </a:rPr>
              <a:t> </a:t>
            </a:r>
            <a:r>
              <a:rPr lang="fr-FR" b="1" dirty="0" smtClean="0">
                <a:sym typeface="Wingdings" pitchFamily="2" charset="2"/>
              </a:rPr>
              <a:t>+ </a:t>
            </a:r>
            <a:r>
              <a:rPr lang="fr-FR" b="1" dirty="0" smtClean="0">
                <a:sym typeface="Wingdings" pitchFamily="2" charset="2"/>
              </a:rPr>
              <a:t>        </a:t>
            </a:r>
            <a:r>
              <a:rPr lang="fr-FR" b="1" dirty="0" err="1" smtClean="0">
                <a:sym typeface="Wingdings" pitchFamily="2" charset="2"/>
              </a:rPr>
              <a:t>Br</a:t>
            </a:r>
            <a:r>
              <a:rPr lang="fr-FR" b="1" baseline="30000" dirty="0" smtClean="0">
                <a:sym typeface="Wingdings" pitchFamily="2" charset="2"/>
              </a:rPr>
              <a:t>-</a:t>
            </a:r>
            <a:endParaRPr lang="fr-FR" b="1" baseline="30000" dirty="0"/>
          </a:p>
        </p:txBody>
      </p:sp>
      <p:sp>
        <p:nvSpPr>
          <p:cNvPr id="6" name="ZoneTexte 5"/>
          <p:cNvSpPr txBox="1"/>
          <p:nvPr/>
        </p:nvSpPr>
        <p:spPr>
          <a:xfrm>
            <a:off x="1466273" y="414481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="" id="{FBADC8AA-5471-49F9-BFAA-01FDCC9E8476}"/>
                  </a:ext>
                </a:extLst>
              </p:cNvPr>
              <p:cNvSpPr txBox="1"/>
              <p:nvPr/>
            </p:nvSpPr>
            <p:spPr>
              <a:xfrm>
                <a:off x="262268" y="5302102"/>
                <a:ext cx="5613991" cy="542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Ordre 1 : </a:t>
                </a:r>
                <a14:m>
                  <m:oMath xmlns:m="http://schemas.openxmlformats.org/officeDocument/2006/math" xmlns="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donc </a:t>
                </a:r>
                <a14:m>
                  <m:oMath xmlns:m="http://schemas.openxmlformats.org/officeDocument/2006/math" xmlns="">
                    <m:func>
                      <m:func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</m:e>
                    </m:func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BADC8AA-5471-49F9-BFAA-01FDCC9E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8" y="5302102"/>
                <a:ext cx="5613991" cy="5429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295888" y="3203123"/>
            <a:ext cx="3110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t= 0         	</a:t>
            </a:r>
            <a:r>
              <a:rPr lang="el-GR" dirty="0" smtClean="0"/>
              <a:t>σ</a:t>
            </a:r>
            <a:r>
              <a:rPr lang="fr-FR" dirty="0" smtClean="0"/>
              <a:t> =</a:t>
            </a:r>
            <a:r>
              <a:rPr lang="el-GR" dirty="0" smtClean="0"/>
              <a:t>σ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A t       	</a:t>
            </a:r>
            <a:r>
              <a:rPr lang="el-GR" dirty="0" smtClean="0"/>
              <a:t>σ</a:t>
            </a:r>
            <a:r>
              <a:rPr lang="fr-FR" dirty="0" smtClean="0"/>
              <a:t> </a:t>
            </a:r>
            <a:r>
              <a:rPr lang="fr-FR" dirty="0" smtClean="0"/>
              <a:t>= (</a:t>
            </a:r>
            <a:r>
              <a:rPr lang="el-GR" dirty="0" smtClean="0"/>
              <a:t>λ</a:t>
            </a:r>
            <a:r>
              <a:rPr lang="fr-FR" baseline="-25000" dirty="0" smtClean="0"/>
              <a:t>H</a:t>
            </a:r>
            <a:r>
              <a:rPr lang="fr-FR" baseline="-25000" dirty="0" smtClean="0"/>
              <a:t>+</a:t>
            </a:r>
            <a:r>
              <a:rPr lang="fr-FR" dirty="0"/>
              <a:t>°</a:t>
            </a:r>
            <a:r>
              <a:rPr lang="fr-FR" baseline="-25000" dirty="0" smtClean="0"/>
              <a:t> </a:t>
            </a:r>
            <a:r>
              <a:rPr lang="fr-FR" dirty="0" smtClean="0"/>
              <a:t>+ </a:t>
            </a:r>
            <a:r>
              <a:rPr lang="el-GR" dirty="0" smtClean="0"/>
              <a:t>λ</a:t>
            </a:r>
            <a:r>
              <a:rPr lang="fr-FR" baseline="-25000" dirty="0" smtClean="0"/>
              <a:t>Cl</a:t>
            </a:r>
            <a:r>
              <a:rPr lang="fr-FR" baseline="-25000" dirty="0" smtClean="0"/>
              <a:t>-</a:t>
            </a:r>
            <a:r>
              <a:rPr lang="fr-FR" dirty="0" smtClean="0"/>
              <a:t>°)</a:t>
            </a:r>
            <a:r>
              <a:rPr lang="fr-FR" dirty="0" smtClean="0"/>
              <a:t>.x +</a:t>
            </a:r>
            <a:r>
              <a:rPr lang="el-GR" dirty="0" smtClean="0"/>
              <a:t>σ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A t =∞       	</a:t>
            </a:r>
            <a:r>
              <a:rPr lang="el-GR" dirty="0" smtClean="0"/>
              <a:t>σ</a:t>
            </a:r>
            <a:r>
              <a:rPr lang="fr-FR" baseline="-25000" dirty="0" smtClean="0"/>
              <a:t>∞</a:t>
            </a:r>
            <a:r>
              <a:rPr lang="fr-FR" dirty="0" smtClean="0"/>
              <a:t> = (</a:t>
            </a:r>
            <a:r>
              <a:rPr lang="el-GR" dirty="0" smtClean="0"/>
              <a:t>λ</a:t>
            </a:r>
            <a:r>
              <a:rPr lang="fr-FR" baseline="-25000" dirty="0" smtClean="0"/>
              <a:t>H</a:t>
            </a:r>
            <a:r>
              <a:rPr lang="fr-FR" baseline="-25000" dirty="0" smtClean="0"/>
              <a:t>+</a:t>
            </a:r>
            <a:r>
              <a:rPr lang="fr-FR" dirty="0" smtClean="0"/>
              <a:t>° </a:t>
            </a:r>
            <a:r>
              <a:rPr lang="fr-FR" dirty="0" smtClean="0"/>
              <a:t>+ </a:t>
            </a:r>
            <a:r>
              <a:rPr lang="el-GR" dirty="0" smtClean="0"/>
              <a:t>λ</a:t>
            </a:r>
            <a:r>
              <a:rPr lang="fr-FR" baseline="-25000" dirty="0" smtClean="0"/>
              <a:t>Cl</a:t>
            </a:r>
            <a:r>
              <a:rPr lang="fr-FR" baseline="-25000" dirty="0" smtClean="0"/>
              <a:t>-</a:t>
            </a:r>
            <a:r>
              <a:rPr lang="fr-FR" dirty="0" smtClean="0"/>
              <a:t>°).C</a:t>
            </a:r>
            <a:r>
              <a:rPr lang="fr-FR" baseline="-25000" dirty="0" smtClean="0"/>
              <a:t>0</a:t>
            </a:r>
            <a:r>
              <a:rPr lang="fr-FR" dirty="0" smtClean="0"/>
              <a:t> </a:t>
            </a:r>
            <a:r>
              <a:rPr lang="fr-FR" dirty="0" smtClean="0"/>
              <a:t>+</a:t>
            </a:r>
            <a:r>
              <a:rPr lang="el-GR" dirty="0" smtClean="0"/>
              <a:t>σ</a:t>
            </a:r>
            <a:r>
              <a:rPr lang="fr-FR" baseline="-25000" dirty="0" smtClean="0"/>
              <a:t>0</a:t>
            </a:r>
            <a:endParaRPr lang="fr-FR" baseline="-25000" dirty="0"/>
          </a:p>
        </p:txBody>
      </p:sp>
      <p:graphicFrame>
        <p:nvGraphicFramePr>
          <p:cNvPr id="25" name="Obje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05853"/>
              </p:ext>
            </p:extLst>
          </p:nvPr>
        </p:nvGraphicFramePr>
        <p:xfrm>
          <a:off x="4457125" y="3114364"/>
          <a:ext cx="4109605" cy="198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5" imgW="5969000" imgH="2882900" progId="Word.Document.12">
                  <p:embed/>
                </p:oleObj>
              </mc:Choice>
              <mc:Fallback>
                <p:oleObj name="Document" r:id="rId5" imgW="5969000" imgH="288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7125" y="3114364"/>
                        <a:ext cx="4109605" cy="1984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ccolade ouvrante 25"/>
          <p:cNvSpPr/>
          <p:nvPr/>
        </p:nvSpPr>
        <p:spPr>
          <a:xfrm>
            <a:off x="161636" y="3244273"/>
            <a:ext cx="173182" cy="6465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3821545" y="3186545"/>
            <a:ext cx="11546" cy="1812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7123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533</Words>
  <Application>Microsoft Macintosh PowerPoint</Application>
  <PresentationFormat>Présentation à l'écran (16:9)</PresentationFormat>
  <Paragraphs>164</Paragraphs>
  <Slides>10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Simple Light</vt:lpstr>
      <vt:lpstr>Document Microsoft Word</vt:lpstr>
      <vt:lpstr>Solvants</vt:lpstr>
      <vt:lpstr>Moments dipolaire de quelques solvants</vt:lpstr>
      <vt:lpstr>Permittivités relatives de quelques solvants</vt:lpstr>
      <vt:lpstr>Classement de quelques solvants</vt:lpstr>
      <vt:lpstr>Coefficient de partage du diiode (Cyclohexane/Eau)</vt:lpstr>
      <vt:lpstr>Titrage colorimétrique</vt:lpstr>
      <vt:lpstr>Extraction liquide-liquide</vt:lpstr>
      <vt:lpstr>Hydrolyse du bromure de tertiobutyle</vt:lpstr>
      <vt:lpstr>Solvolyse du chlorure de tertiobutyle</vt:lpstr>
      <vt:lpstr>Méthode de Guggenheim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69</cp:revision>
  <dcterms:modified xsi:type="dcterms:W3CDTF">2020-04-07T17:25:56Z</dcterms:modified>
</cp:coreProperties>
</file>