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0" r:id="rId3"/>
    <p:sldId id="258" r:id="rId4"/>
    <p:sldId id="264" r:id="rId5"/>
    <p:sldId id="261" r:id="rId6"/>
    <p:sldId id="285" r:id="rId7"/>
    <p:sldId id="265" r:id="rId8"/>
    <p:sldId id="290" r:id="rId9"/>
    <p:sldId id="266" r:id="rId10"/>
    <p:sldId id="268" r:id="rId11"/>
    <p:sldId id="274" r:id="rId12"/>
    <p:sldId id="288" r:id="rId13"/>
    <p:sldId id="289" r:id="rId14"/>
    <p:sldId id="286" r:id="rId15"/>
    <p:sldId id="267" r:id="rId16"/>
    <p:sldId id="276" r:id="rId17"/>
    <p:sldId id="287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E0FF"/>
    <a:srgbClr val="50CB88"/>
    <a:srgbClr val="FAAB40"/>
    <a:srgbClr val="C0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 horzBarState="maximized">
    <p:restoredLeft sz="15620"/>
    <p:restoredTop sz="90217" autoAdjust="0"/>
  </p:normalViewPr>
  <p:slideViewPr>
    <p:cSldViewPr snapToGrid="0">
      <p:cViewPr>
        <p:scale>
          <a:sx n="103" d="100"/>
          <a:sy n="103" d="100"/>
        </p:scale>
        <p:origin x="-1208" y="-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880B5-042D-DF41-A9E2-864A62967ACA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A253BDF-3D14-B948-978F-904AF6BF4F75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Environnement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F3EF8307-9636-2745-8219-0558A9875336}" type="parTrans" cxnId="{9477D9D3-005B-9F4B-B456-BABE8EDE450B}">
      <dgm:prSet/>
      <dgm:spPr/>
      <dgm:t>
        <a:bodyPr/>
        <a:lstStyle/>
        <a:p>
          <a:endParaRPr lang="fr-FR"/>
        </a:p>
      </dgm:t>
    </dgm:pt>
    <dgm:pt modelId="{C7BAF3F3-D4C9-9E44-AA62-E526F06CA4C5}" type="sibTrans" cxnId="{9477D9D3-005B-9F4B-B456-BABE8EDE450B}">
      <dgm:prSet/>
      <dgm:spPr/>
      <dgm:t>
        <a:bodyPr/>
        <a:lstStyle/>
        <a:p>
          <a:endParaRPr lang="fr-FR"/>
        </a:p>
      </dgm:t>
    </dgm:pt>
    <dgm:pt modelId="{6993555D-1CFF-214B-BF33-6C3D65ED8FF8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Santé Sécurité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8EC9EACF-9A6D-EC42-A7A4-689A15C5A11E}" type="parTrans" cxnId="{E3A450C8-1871-0244-BCE5-F1EAF469C2F0}">
      <dgm:prSet/>
      <dgm:spPr/>
      <dgm:t>
        <a:bodyPr/>
        <a:lstStyle/>
        <a:p>
          <a:endParaRPr lang="fr-FR"/>
        </a:p>
      </dgm:t>
    </dgm:pt>
    <dgm:pt modelId="{1CF3914A-34B9-974E-AAB4-73D4D4B311A2}" type="sibTrans" cxnId="{E3A450C8-1871-0244-BCE5-F1EAF469C2F0}">
      <dgm:prSet/>
      <dgm:spPr/>
      <dgm:t>
        <a:bodyPr/>
        <a:lstStyle/>
        <a:p>
          <a:endParaRPr lang="fr-FR"/>
        </a:p>
      </dgm:t>
    </dgm:pt>
    <dgm:pt modelId="{BD78E892-E961-0B4E-B1BC-76850CDF6F66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Qualité du produit</a:t>
          </a:r>
        </a:p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(Pureté)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413A2A51-6B3E-624E-AFBF-623BD3A6B2F1}" type="parTrans" cxnId="{837CE6FD-F7EF-3847-A667-7C805BA2661D}">
      <dgm:prSet/>
      <dgm:spPr/>
      <dgm:t>
        <a:bodyPr/>
        <a:lstStyle/>
        <a:p>
          <a:endParaRPr lang="fr-FR"/>
        </a:p>
      </dgm:t>
    </dgm:pt>
    <dgm:pt modelId="{9BC46447-571A-2D4C-B864-D6EEC37C3D1C}" type="sibTrans" cxnId="{837CE6FD-F7EF-3847-A667-7C805BA2661D}">
      <dgm:prSet/>
      <dgm:spPr/>
      <dgm:t>
        <a:bodyPr/>
        <a:lstStyle/>
        <a:p>
          <a:endParaRPr lang="fr-FR"/>
        </a:p>
      </dgm:t>
    </dgm:pt>
    <dgm:pt modelId="{4478E758-303E-0141-88DB-B316586BCB54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Quantité de produit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E1360B13-8B52-8D43-BF0E-A4F7732596B6}" type="parTrans" cxnId="{3339892E-D57F-DE4E-929A-1602DEC11199}">
      <dgm:prSet/>
      <dgm:spPr/>
      <dgm:t>
        <a:bodyPr/>
        <a:lstStyle/>
        <a:p>
          <a:endParaRPr lang="fr-FR"/>
        </a:p>
      </dgm:t>
    </dgm:pt>
    <dgm:pt modelId="{55BAB2EF-A927-194E-A648-828765CA07E4}" type="sibTrans" cxnId="{3339892E-D57F-DE4E-929A-1602DEC11199}">
      <dgm:prSet/>
      <dgm:spPr/>
      <dgm:t>
        <a:bodyPr/>
        <a:lstStyle/>
        <a:p>
          <a:endParaRPr lang="fr-FR"/>
        </a:p>
      </dgm:t>
    </dgm:pt>
    <dgm:pt modelId="{1A4BE920-98EC-E24E-A7D9-B8AF4F9862E3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Coût financier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2C19F9C0-9187-A74B-86BD-06461E4A18B4}" type="parTrans" cxnId="{44784934-2728-224A-94E1-4AC74D658476}">
      <dgm:prSet/>
      <dgm:spPr/>
      <dgm:t>
        <a:bodyPr/>
        <a:lstStyle/>
        <a:p>
          <a:endParaRPr lang="fr-FR"/>
        </a:p>
      </dgm:t>
    </dgm:pt>
    <dgm:pt modelId="{63DFC4B7-0142-2047-89EA-37C0FCAB16E4}" type="sibTrans" cxnId="{44784934-2728-224A-94E1-4AC74D658476}">
      <dgm:prSet/>
      <dgm:spPr/>
      <dgm:t>
        <a:bodyPr/>
        <a:lstStyle/>
        <a:p>
          <a:endParaRPr lang="fr-FR"/>
        </a:p>
      </dgm:t>
    </dgm:pt>
    <dgm:pt modelId="{D71964BC-1F66-8B48-A499-BAEC8CFBDF44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Réaction</a:t>
          </a:r>
          <a:r>
            <a:rPr lang="fr-FR" sz="1200" b="0" dirty="0" smtClean="0">
              <a:solidFill>
                <a:srgbClr val="000000"/>
              </a:solidFill>
              <a:latin typeface="Phosphate Inline"/>
              <a:cs typeface="Phosphate Inline"/>
            </a:rPr>
            <a:t> </a:t>
          </a:r>
          <a:r>
            <a:rPr lang="fr-FR" sz="1400" b="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sél</a:t>
          </a:r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ective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6226869D-9F77-2740-A494-640AFAFA40E0}" type="parTrans" cxnId="{B5466170-275D-CF48-A9A2-2A66A8229DB0}">
      <dgm:prSet/>
      <dgm:spPr/>
      <dgm:t>
        <a:bodyPr/>
        <a:lstStyle/>
        <a:p>
          <a:endParaRPr lang="fr-FR"/>
        </a:p>
      </dgm:t>
    </dgm:pt>
    <dgm:pt modelId="{B9BCEC48-7EAA-8B45-89DE-D2D33F8DEE63}" type="sibTrans" cxnId="{B5466170-275D-CF48-A9A2-2A66A8229DB0}">
      <dgm:prSet/>
      <dgm:spPr/>
      <dgm:t>
        <a:bodyPr/>
        <a:lstStyle/>
        <a:p>
          <a:endParaRPr lang="fr-FR"/>
        </a:p>
      </dgm:t>
    </dgm:pt>
    <dgm:pt modelId="{E90D8C15-AC6C-D344-BE56-4E940130CD3C}">
      <dgm:prSet phldrT="[Texte]" custT="1"/>
      <dgm:spPr/>
      <dgm:t>
        <a:bodyPr/>
        <a:lstStyle/>
        <a:p>
          <a:endParaRPr lang="fr-FR" sz="1200" dirty="0">
            <a:solidFill>
              <a:srgbClr val="000000"/>
            </a:solidFill>
            <a:latin typeface="Phosphate Inline"/>
            <a:cs typeface="Phosphate Inline"/>
          </a:endParaRPr>
        </a:p>
      </dgm:t>
    </dgm:pt>
    <dgm:pt modelId="{44226477-76C5-7749-A0D6-9B27DE43713D}" type="parTrans" cxnId="{D27B7F7B-A656-E34C-8A4B-97560E7C13A0}">
      <dgm:prSet/>
      <dgm:spPr/>
      <dgm:t>
        <a:bodyPr/>
        <a:lstStyle/>
        <a:p>
          <a:endParaRPr lang="fr-FR"/>
        </a:p>
      </dgm:t>
    </dgm:pt>
    <dgm:pt modelId="{FF3B55A8-6961-1E4A-8A56-B947A48CBF5B}" type="sibTrans" cxnId="{D27B7F7B-A656-E34C-8A4B-97560E7C13A0}">
      <dgm:prSet/>
      <dgm:spPr/>
      <dgm:t>
        <a:bodyPr/>
        <a:lstStyle/>
        <a:p>
          <a:endParaRPr lang="fr-FR"/>
        </a:p>
      </dgm:t>
    </dgm:pt>
    <dgm:pt modelId="{CD9756E5-D86D-ED45-98CF-DB4B9AE5A564}" type="pres">
      <dgm:prSet presAssocID="{79F880B5-042D-DF41-A9E2-864A62967ACA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7141CB63-16B2-2746-8A22-B48669652455}" type="pres">
      <dgm:prSet presAssocID="{6A253BDF-3D14-B948-978F-904AF6BF4F75}" presName="Parent" presStyleLbl="node0" presStyleIdx="0" presStyleCnt="1" custFlipHor="1" custScaleX="77578" custScaleY="77565" custLinFactNeighborX="4654" custLinFactNeighborY="19133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BE328F74-5C9B-FD49-AE9B-31D0860F9B97}" type="pres">
      <dgm:prSet presAssocID="{6A253BDF-3D14-B948-978F-904AF6BF4F75}" presName="Accent2" presStyleLbl="node1" presStyleIdx="0" presStyleCnt="19" custLinFactX="-100000" custLinFactY="-698721" custLinFactNeighborX="-111692" custLinFactNeighborY="-700000"/>
      <dgm:spPr/>
    </dgm:pt>
    <dgm:pt modelId="{83C14A69-44A0-0B49-9C80-6E837D0BC829}" type="pres">
      <dgm:prSet presAssocID="{6A253BDF-3D14-B948-978F-904AF6BF4F75}" presName="Accent3" presStyleLbl="node1" presStyleIdx="1" presStyleCnt="19"/>
      <dgm:spPr/>
    </dgm:pt>
    <dgm:pt modelId="{800B68ED-AFF8-944B-97F9-575CDC222977}" type="pres">
      <dgm:prSet presAssocID="{6A253BDF-3D14-B948-978F-904AF6BF4F75}" presName="Accent4" presStyleLbl="node1" presStyleIdx="2" presStyleCnt="19" custLinFactNeighborX="-13954" custLinFactNeighborY="74316"/>
      <dgm:spPr/>
    </dgm:pt>
    <dgm:pt modelId="{EA6B6617-82BA-FD44-B35A-ECB2AD0751AB}" type="pres">
      <dgm:prSet presAssocID="{6A253BDF-3D14-B948-978F-904AF6BF4F75}" presName="Accent5" presStyleLbl="node1" presStyleIdx="3" presStyleCnt="19" custLinFactX="-100000" custLinFactY="120807" custLinFactNeighborX="-118108" custLinFactNeighborY="200000"/>
      <dgm:spPr/>
    </dgm:pt>
    <dgm:pt modelId="{6956E8DC-505F-9D43-8E6A-F8DC59733191}" type="pres">
      <dgm:prSet presAssocID="{6A253BDF-3D14-B948-978F-904AF6BF4F75}" presName="Accent6" presStyleLbl="node1" presStyleIdx="4" presStyleCnt="19" custLinFactX="-400000" custLinFactY="-60404" custLinFactNeighborX="-401865" custLinFactNeighborY="-100000"/>
      <dgm:spPr/>
    </dgm:pt>
    <dgm:pt modelId="{CA1DD56B-F049-304E-930E-A2B9F2755F19}" type="pres">
      <dgm:prSet presAssocID="{D71964BC-1F66-8B48-A499-BAEC8CFBDF44}" presName="Child1" presStyleLbl="node1" presStyleIdx="5" presStyleCnt="19" custFlipHor="1" custScaleX="122341" custScaleY="110333" custLinFactX="100000" custLinFactNeighborX="138310" custLinFactNeighborY="-8469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5480402-6318-304A-8C5B-595BCD0168FA}" type="pres">
      <dgm:prSet presAssocID="{D71964BC-1F66-8B48-A499-BAEC8CFBDF44}" presName="Accent7" presStyleCnt="0"/>
      <dgm:spPr/>
    </dgm:pt>
    <dgm:pt modelId="{B016C969-5C5F-5949-83F3-0F4B7CEDFAE8}" type="pres">
      <dgm:prSet presAssocID="{D71964BC-1F66-8B48-A499-BAEC8CFBDF44}" presName="AccentHold1" presStyleLbl="node1" presStyleIdx="6" presStyleCnt="19" custLinFactY="-100000" custLinFactNeighborX="-41863" custLinFactNeighborY="-122949"/>
      <dgm:spPr/>
    </dgm:pt>
    <dgm:pt modelId="{F0110868-D553-EC48-BB4A-193F5F39EEB5}" type="pres">
      <dgm:prSet presAssocID="{D71964BC-1F66-8B48-A499-BAEC8CFBDF44}" presName="Accent8" presStyleCnt="0"/>
      <dgm:spPr/>
    </dgm:pt>
    <dgm:pt modelId="{416D2BAF-695A-4F47-9BDA-30EC1AC178B0}" type="pres">
      <dgm:prSet presAssocID="{D71964BC-1F66-8B48-A499-BAEC8CFBDF44}" presName="AccentHold2" presStyleLbl="node1" presStyleIdx="7" presStyleCnt="19" custScaleX="38611" custScaleY="36137" custLinFactX="100000" custLinFactY="-100000" custLinFactNeighborX="128954" custLinFactNeighborY="-195799"/>
      <dgm:spPr/>
    </dgm:pt>
    <dgm:pt modelId="{3CA3079B-FE10-AF48-87DA-7272A84ADC37}" type="pres">
      <dgm:prSet presAssocID="{6993555D-1CFF-214B-BF33-6C3D65ED8FF8}" presName="Child2" presStyleLbl="node1" presStyleIdx="8" presStyleCnt="19" custFlipHor="1" custScaleX="136297" custScaleY="136281" custLinFactNeighborX="80134" custLinFactNeighborY="-6487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729C958-0D7F-384F-897C-42772B8A3FB9}" type="pres">
      <dgm:prSet presAssocID="{6993555D-1CFF-214B-BF33-6C3D65ED8FF8}" presName="Accent9" presStyleCnt="0"/>
      <dgm:spPr/>
    </dgm:pt>
    <dgm:pt modelId="{5C4FCC4A-543E-0F45-B64A-A57B27E36246}" type="pres">
      <dgm:prSet presAssocID="{6993555D-1CFF-214B-BF33-6C3D65ED8FF8}" presName="AccentHold1" presStyleLbl="node1" presStyleIdx="9" presStyleCnt="19" custLinFactX="100000" custLinFactY="-229502" custLinFactNeighborX="155828" custLinFactNeighborY="-300000"/>
      <dgm:spPr/>
    </dgm:pt>
    <dgm:pt modelId="{24459EBB-D8D5-FA43-A774-5246E8C203E7}" type="pres">
      <dgm:prSet presAssocID="{6993555D-1CFF-214B-BF33-6C3D65ED8FF8}" presName="Accent10" presStyleCnt="0"/>
      <dgm:spPr/>
    </dgm:pt>
    <dgm:pt modelId="{ADD08F73-62F6-5B40-B462-46765C6C9CD2}" type="pres">
      <dgm:prSet presAssocID="{6993555D-1CFF-214B-BF33-6C3D65ED8FF8}" presName="AccentHold2" presStyleLbl="node1" presStyleIdx="10" presStyleCnt="19" custLinFactX="337716" custLinFactNeighborX="400000" custLinFactNeighborY="76994"/>
      <dgm:spPr/>
    </dgm:pt>
    <dgm:pt modelId="{2C43E6D1-C576-2642-8CBF-90D627D4BC2F}" type="pres">
      <dgm:prSet presAssocID="{6993555D-1CFF-214B-BF33-6C3D65ED8FF8}" presName="Accent11" presStyleCnt="0"/>
      <dgm:spPr/>
    </dgm:pt>
    <dgm:pt modelId="{364794B0-330C-C14B-BF2E-571C16F063FD}" type="pres">
      <dgm:prSet presAssocID="{6993555D-1CFF-214B-BF33-6C3D65ED8FF8}" presName="AccentHold3" presStyleLbl="node1" presStyleIdx="11" presStyleCnt="19" custLinFactX="258098" custLinFactY="200000" custLinFactNeighborX="300000" custLinFactNeighborY="255547"/>
      <dgm:spPr/>
    </dgm:pt>
    <dgm:pt modelId="{69B2B9AB-D63B-2C41-932F-539679EB6E8E}" type="pres">
      <dgm:prSet presAssocID="{BD78E892-E961-0B4E-B1BC-76850CDF6F66}" presName="Child3" presStyleLbl="node1" presStyleIdx="12" presStyleCnt="19" custFlipHor="1" custScaleX="194709" custScaleY="194687" custLinFactNeighborX="25439" custLinFactNeighborY="2043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F35D585-1D8C-344E-ABA3-23CA7F8146F2}" type="pres">
      <dgm:prSet presAssocID="{BD78E892-E961-0B4E-B1BC-76850CDF6F66}" presName="Accent12" presStyleCnt="0"/>
      <dgm:spPr/>
    </dgm:pt>
    <dgm:pt modelId="{CB7A073F-9700-EE46-A4B4-E466656B5D57}" type="pres">
      <dgm:prSet presAssocID="{BD78E892-E961-0B4E-B1BC-76850CDF6F66}" presName="AccentHold1" presStyleLbl="node1" presStyleIdx="13" presStyleCnt="19"/>
      <dgm:spPr/>
    </dgm:pt>
    <dgm:pt modelId="{485D4017-C826-C049-A9FE-375C310F851B}" type="pres">
      <dgm:prSet presAssocID="{4478E758-303E-0141-88DB-B316586BCB54}" presName="Child4" presStyleLbl="node1" presStyleIdx="14" presStyleCnt="19" custFlipHor="1" custScaleX="155767" custScaleY="155750" custLinFactX="-56891" custLinFactNeighborX="-100000" custLinFactNeighborY="-4324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B3FDFBB-9BAB-134D-BB48-B39A9C9B347E}" type="pres">
      <dgm:prSet presAssocID="{4478E758-303E-0141-88DB-B316586BCB54}" presName="Accent13" presStyleCnt="0"/>
      <dgm:spPr/>
    </dgm:pt>
    <dgm:pt modelId="{F2FC7269-580D-2B4D-90E2-27940F342912}" type="pres">
      <dgm:prSet presAssocID="{4478E758-303E-0141-88DB-B316586BCB54}" presName="AccentHold1" presStyleLbl="node1" presStyleIdx="15" presStyleCnt="19" custLinFactX="200000" custLinFactNeighborX="261874" custLinFactNeighborY="70578"/>
      <dgm:spPr/>
    </dgm:pt>
    <dgm:pt modelId="{576ABE70-0013-D449-8DB1-F38CF09CAB6B}" type="pres">
      <dgm:prSet presAssocID="{1A4BE920-98EC-E24E-A7D9-B8AF4F9862E3}" presName="Child5" presStyleLbl="node1" presStyleIdx="16" presStyleCnt="19" custFlipHor="1" custScaleX="155767" custScaleY="155750" custLinFactX="-100000" custLinFactNeighborX="-163299" custLinFactNeighborY="5087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31AD27E-6B81-974A-A3BC-517D104721B9}" type="pres">
      <dgm:prSet presAssocID="{1A4BE920-98EC-E24E-A7D9-B8AF4F9862E3}" presName="Accent15" presStyleCnt="0"/>
      <dgm:spPr/>
    </dgm:pt>
    <dgm:pt modelId="{FBAFC3FD-3D99-C945-8759-0D4F583235C5}" type="pres">
      <dgm:prSet presAssocID="{1A4BE920-98EC-E24E-A7D9-B8AF4F9862E3}" presName="AccentHold2" presStyleLbl="node1" presStyleIdx="17" presStyleCnt="19" custLinFactX="100000" custLinFactY="-92485" custLinFactNeighborX="195087" custLinFactNeighborY="-100000"/>
      <dgm:spPr/>
    </dgm:pt>
    <dgm:pt modelId="{1E018121-7264-434E-ABC4-2332657C19F5}" type="pres">
      <dgm:prSet presAssocID="{1A4BE920-98EC-E24E-A7D9-B8AF4F9862E3}" presName="Accent16" presStyleCnt="0"/>
      <dgm:spPr/>
    </dgm:pt>
    <dgm:pt modelId="{AF0CE3F4-D4BE-B848-9030-D21782A70024}" type="pres">
      <dgm:prSet presAssocID="{1A4BE920-98EC-E24E-A7D9-B8AF4F9862E3}" presName="AccentHold3" presStyleLbl="node1" presStyleIdx="18" presStyleCnt="19" custFlipVert="0" custFlipHor="1" custScaleX="196393" custScaleY="183153" custLinFactX="548271" custLinFactY="456006" custLinFactNeighborX="600000" custLinFactNeighborY="500000"/>
      <dgm:spPr/>
    </dgm:pt>
  </dgm:ptLst>
  <dgm:cxnLst>
    <dgm:cxn modelId="{CFD16746-6D33-314D-955B-C707004340A4}" type="presOf" srcId="{D71964BC-1F66-8B48-A499-BAEC8CFBDF44}" destId="{CA1DD56B-F049-304E-930E-A2B9F2755F19}" srcOrd="0" destOrd="0" presId="urn:microsoft.com/office/officeart/2009/3/layout/CircleRelationship"/>
    <dgm:cxn modelId="{C541378F-4AC1-5344-AF75-2FCC15696CB9}" type="presOf" srcId="{BD78E892-E961-0B4E-B1BC-76850CDF6F66}" destId="{69B2B9AB-D63B-2C41-932F-539679EB6E8E}" srcOrd="0" destOrd="0" presId="urn:microsoft.com/office/officeart/2009/3/layout/CircleRelationship"/>
    <dgm:cxn modelId="{1DA1909E-4F7C-E240-90A9-6E07091E0E61}" type="presOf" srcId="{79F880B5-042D-DF41-A9E2-864A62967ACA}" destId="{CD9756E5-D86D-ED45-98CF-DB4B9AE5A564}" srcOrd="0" destOrd="0" presId="urn:microsoft.com/office/officeart/2009/3/layout/CircleRelationship"/>
    <dgm:cxn modelId="{E03F9747-F49B-4646-B903-9E03CE880E72}" type="presOf" srcId="{1A4BE920-98EC-E24E-A7D9-B8AF4F9862E3}" destId="{576ABE70-0013-D449-8DB1-F38CF09CAB6B}" srcOrd="0" destOrd="0" presId="urn:microsoft.com/office/officeart/2009/3/layout/CircleRelationship"/>
    <dgm:cxn modelId="{97EE459F-08C7-0B4A-BEDA-BCC0F3EE8E5B}" type="presOf" srcId="{4478E758-303E-0141-88DB-B316586BCB54}" destId="{485D4017-C826-C049-A9FE-375C310F851B}" srcOrd="0" destOrd="0" presId="urn:microsoft.com/office/officeart/2009/3/layout/CircleRelationship"/>
    <dgm:cxn modelId="{9477D9D3-005B-9F4B-B456-BABE8EDE450B}" srcId="{79F880B5-042D-DF41-A9E2-864A62967ACA}" destId="{6A253BDF-3D14-B948-978F-904AF6BF4F75}" srcOrd="0" destOrd="0" parTransId="{F3EF8307-9636-2745-8219-0558A9875336}" sibTransId="{C7BAF3F3-D4C9-9E44-AA62-E526F06CA4C5}"/>
    <dgm:cxn modelId="{18052010-416D-814E-A3C3-E2A172358D85}" type="presOf" srcId="{6993555D-1CFF-214B-BF33-6C3D65ED8FF8}" destId="{3CA3079B-FE10-AF48-87DA-7272A84ADC37}" srcOrd="0" destOrd="0" presId="urn:microsoft.com/office/officeart/2009/3/layout/CircleRelationship"/>
    <dgm:cxn modelId="{44784934-2728-224A-94E1-4AC74D658476}" srcId="{6A253BDF-3D14-B948-978F-904AF6BF4F75}" destId="{1A4BE920-98EC-E24E-A7D9-B8AF4F9862E3}" srcOrd="4" destOrd="0" parTransId="{2C19F9C0-9187-A74B-86BD-06461E4A18B4}" sibTransId="{63DFC4B7-0142-2047-89EA-37C0FCAB16E4}"/>
    <dgm:cxn modelId="{B5466170-275D-CF48-A9A2-2A66A8229DB0}" srcId="{6A253BDF-3D14-B948-978F-904AF6BF4F75}" destId="{D71964BC-1F66-8B48-A499-BAEC8CFBDF44}" srcOrd="0" destOrd="0" parTransId="{6226869D-9F77-2740-A494-640AFAFA40E0}" sibTransId="{B9BCEC48-7EAA-8B45-89DE-D2D33F8DEE63}"/>
    <dgm:cxn modelId="{07E8D3EC-341B-EB44-9D91-C11EDF2AF3CB}" type="presOf" srcId="{6A253BDF-3D14-B948-978F-904AF6BF4F75}" destId="{7141CB63-16B2-2746-8A22-B48669652455}" srcOrd="0" destOrd="0" presId="urn:microsoft.com/office/officeart/2009/3/layout/CircleRelationship"/>
    <dgm:cxn modelId="{837CE6FD-F7EF-3847-A667-7C805BA2661D}" srcId="{6A253BDF-3D14-B948-978F-904AF6BF4F75}" destId="{BD78E892-E961-0B4E-B1BC-76850CDF6F66}" srcOrd="2" destOrd="0" parTransId="{413A2A51-6B3E-624E-AFBF-623BD3A6B2F1}" sibTransId="{9BC46447-571A-2D4C-B864-D6EEC37C3D1C}"/>
    <dgm:cxn modelId="{D27B7F7B-A656-E34C-8A4B-97560E7C13A0}" srcId="{6A253BDF-3D14-B948-978F-904AF6BF4F75}" destId="{E90D8C15-AC6C-D344-BE56-4E940130CD3C}" srcOrd="5" destOrd="0" parTransId="{44226477-76C5-7749-A0D6-9B27DE43713D}" sibTransId="{FF3B55A8-6961-1E4A-8A56-B947A48CBF5B}"/>
    <dgm:cxn modelId="{3339892E-D57F-DE4E-929A-1602DEC11199}" srcId="{6A253BDF-3D14-B948-978F-904AF6BF4F75}" destId="{4478E758-303E-0141-88DB-B316586BCB54}" srcOrd="3" destOrd="0" parTransId="{E1360B13-8B52-8D43-BF0E-A4F7732596B6}" sibTransId="{55BAB2EF-A927-194E-A648-828765CA07E4}"/>
    <dgm:cxn modelId="{E3A450C8-1871-0244-BCE5-F1EAF469C2F0}" srcId="{6A253BDF-3D14-B948-978F-904AF6BF4F75}" destId="{6993555D-1CFF-214B-BF33-6C3D65ED8FF8}" srcOrd="1" destOrd="0" parTransId="{8EC9EACF-9A6D-EC42-A7A4-689A15C5A11E}" sibTransId="{1CF3914A-34B9-974E-AAB4-73D4D4B311A2}"/>
    <dgm:cxn modelId="{E059C759-4D7B-7D4D-A36D-8289F93263EE}" type="presParOf" srcId="{CD9756E5-D86D-ED45-98CF-DB4B9AE5A564}" destId="{7141CB63-16B2-2746-8A22-B48669652455}" srcOrd="0" destOrd="0" presId="urn:microsoft.com/office/officeart/2009/3/layout/CircleRelationship"/>
    <dgm:cxn modelId="{C51DD3D0-0A6E-6342-A6C3-CB870DE81632}" type="presParOf" srcId="{CD9756E5-D86D-ED45-98CF-DB4B9AE5A564}" destId="{BE328F74-5C9B-FD49-AE9B-31D0860F9B97}" srcOrd="1" destOrd="0" presId="urn:microsoft.com/office/officeart/2009/3/layout/CircleRelationship"/>
    <dgm:cxn modelId="{DB6DAC9B-7F3F-224B-A442-E2773C59E17D}" type="presParOf" srcId="{CD9756E5-D86D-ED45-98CF-DB4B9AE5A564}" destId="{83C14A69-44A0-0B49-9C80-6E837D0BC829}" srcOrd="2" destOrd="0" presId="urn:microsoft.com/office/officeart/2009/3/layout/CircleRelationship"/>
    <dgm:cxn modelId="{96CA6698-B426-0D4E-A57A-73A22FE616C4}" type="presParOf" srcId="{CD9756E5-D86D-ED45-98CF-DB4B9AE5A564}" destId="{800B68ED-AFF8-944B-97F9-575CDC222977}" srcOrd="3" destOrd="0" presId="urn:microsoft.com/office/officeart/2009/3/layout/CircleRelationship"/>
    <dgm:cxn modelId="{6F2EBE92-FAE6-1D40-A659-7047000FCBC9}" type="presParOf" srcId="{CD9756E5-D86D-ED45-98CF-DB4B9AE5A564}" destId="{EA6B6617-82BA-FD44-B35A-ECB2AD0751AB}" srcOrd="4" destOrd="0" presId="urn:microsoft.com/office/officeart/2009/3/layout/CircleRelationship"/>
    <dgm:cxn modelId="{888C8DFE-08EF-8844-A7F0-BF7C1F97BBAB}" type="presParOf" srcId="{CD9756E5-D86D-ED45-98CF-DB4B9AE5A564}" destId="{6956E8DC-505F-9D43-8E6A-F8DC59733191}" srcOrd="5" destOrd="0" presId="urn:microsoft.com/office/officeart/2009/3/layout/CircleRelationship"/>
    <dgm:cxn modelId="{BA0CF689-9155-D343-AE24-4AEF3ECAC008}" type="presParOf" srcId="{CD9756E5-D86D-ED45-98CF-DB4B9AE5A564}" destId="{CA1DD56B-F049-304E-930E-A2B9F2755F19}" srcOrd="6" destOrd="0" presId="urn:microsoft.com/office/officeart/2009/3/layout/CircleRelationship"/>
    <dgm:cxn modelId="{0D90E22C-CB81-8A4B-B3F3-F0ABA08828FF}" type="presParOf" srcId="{CD9756E5-D86D-ED45-98CF-DB4B9AE5A564}" destId="{65480402-6318-304A-8C5B-595BCD0168FA}" srcOrd="7" destOrd="0" presId="urn:microsoft.com/office/officeart/2009/3/layout/CircleRelationship"/>
    <dgm:cxn modelId="{9E8F59AB-D2D6-DE41-9152-8C5A71D4308B}" type="presParOf" srcId="{65480402-6318-304A-8C5B-595BCD0168FA}" destId="{B016C969-5C5F-5949-83F3-0F4B7CEDFAE8}" srcOrd="0" destOrd="0" presId="urn:microsoft.com/office/officeart/2009/3/layout/CircleRelationship"/>
    <dgm:cxn modelId="{EA7794C5-3148-2046-AB81-12069BC8FFA8}" type="presParOf" srcId="{CD9756E5-D86D-ED45-98CF-DB4B9AE5A564}" destId="{F0110868-D553-EC48-BB4A-193F5F39EEB5}" srcOrd="8" destOrd="0" presId="urn:microsoft.com/office/officeart/2009/3/layout/CircleRelationship"/>
    <dgm:cxn modelId="{CD768D67-C71B-7A41-AA0B-ADE703181612}" type="presParOf" srcId="{F0110868-D553-EC48-BB4A-193F5F39EEB5}" destId="{416D2BAF-695A-4F47-9BDA-30EC1AC178B0}" srcOrd="0" destOrd="0" presId="urn:microsoft.com/office/officeart/2009/3/layout/CircleRelationship"/>
    <dgm:cxn modelId="{923F3597-EF8E-E348-8252-7E9B9C777AE6}" type="presParOf" srcId="{CD9756E5-D86D-ED45-98CF-DB4B9AE5A564}" destId="{3CA3079B-FE10-AF48-87DA-7272A84ADC37}" srcOrd="9" destOrd="0" presId="urn:microsoft.com/office/officeart/2009/3/layout/CircleRelationship"/>
    <dgm:cxn modelId="{7DAEFD68-CDA4-9D43-B5C9-75EC77E12CA4}" type="presParOf" srcId="{CD9756E5-D86D-ED45-98CF-DB4B9AE5A564}" destId="{5729C958-0D7F-384F-897C-42772B8A3FB9}" srcOrd="10" destOrd="0" presId="urn:microsoft.com/office/officeart/2009/3/layout/CircleRelationship"/>
    <dgm:cxn modelId="{C2F8C943-EFCF-A447-8AE4-5BB02A972AFB}" type="presParOf" srcId="{5729C958-0D7F-384F-897C-42772B8A3FB9}" destId="{5C4FCC4A-543E-0F45-B64A-A57B27E36246}" srcOrd="0" destOrd="0" presId="urn:microsoft.com/office/officeart/2009/3/layout/CircleRelationship"/>
    <dgm:cxn modelId="{83063C91-0E99-DA4B-A81C-143B33A4D3F6}" type="presParOf" srcId="{CD9756E5-D86D-ED45-98CF-DB4B9AE5A564}" destId="{24459EBB-D8D5-FA43-A774-5246E8C203E7}" srcOrd="11" destOrd="0" presId="urn:microsoft.com/office/officeart/2009/3/layout/CircleRelationship"/>
    <dgm:cxn modelId="{F15D3E59-EDCA-294D-A59C-5BDD80AC44A1}" type="presParOf" srcId="{24459EBB-D8D5-FA43-A774-5246E8C203E7}" destId="{ADD08F73-62F6-5B40-B462-46765C6C9CD2}" srcOrd="0" destOrd="0" presId="urn:microsoft.com/office/officeart/2009/3/layout/CircleRelationship"/>
    <dgm:cxn modelId="{5CEB9835-AF83-E643-927F-A9E0F04537F5}" type="presParOf" srcId="{CD9756E5-D86D-ED45-98CF-DB4B9AE5A564}" destId="{2C43E6D1-C576-2642-8CBF-90D627D4BC2F}" srcOrd="12" destOrd="0" presId="urn:microsoft.com/office/officeart/2009/3/layout/CircleRelationship"/>
    <dgm:cxn modelId="{29FC51C3-DBD8-0D4E-8544-F6B3F78903F6}" type="presParOf" srcId="{2C43E6D1-C576-2642-8CBF-90D627D4BC2F}" destId="{364794B0-330C-C14B-BF2E-571C16F063FD}" srcOrd="0" destOrd="0" presId="urn:microsoft.com/office/officeart/2009/3/layout/CircleRelationship"/>
    <dgm:cxn modelId="{0954935F-51CB-8248-97B9-8A5F4898B169}" type="presParOf" srcId="{CD9756E5-D86D-ED45-98CF-DB4B9AE5A564}" destId="{69B2B9AB-D63B-2C41-932F-539679EB6E8E}" srcOrd="13" destOrd="0" presId="urn:microsoft.com/office/officeart/2009/3/layout/CircleRelationship"/>
    <dgm:cxn modelId="{CF8BCA25-750B-4044-980A-99B389846128}" type="presParOf" srcId="{CD9756E5-D86D-ED45-98CF-DB4B9AE5A564}" destId="{CF35D585-1D8C-344E-ABA3-23CA7F8146F2}" srcOrd="14" destOrd="0" presId="urn:microsoft.com/office/officeart/2009/3/layout/CircleRelationship"/>
    <dgm:cxn modelId="{2CE5C006-ABAC-EF48-AAEC-9F5FECC8BC38}" type="presParOf" srcId="{CF35D585-1D8C-344E-ABA3-23CA7F8146F2}" destId="{CB7A073F-9700-EE46-A4B4-E466656B5D57}" srcOrd="0" destOrd="0" presId="urn:microsoft.com/office/officeart/2009/3/layout/CircleRelationship"/>
    <dgm:cxn modelId="{9AA8A290-4C35-4C42-BCA0-A8A71FE9C40C}" type="presParOf" srcId="{CD9756E5-D86D-ED45-98CF-DB4B9AE5A564}" destId="{485D4017-C826-C049-A9FE-375C310F851B}" srcOrd="15" destOrd="0" presId="urn:microsoft.com/office/officeart/2009/3/layout/CircleRelationship"/>
    <dgm:cxn modelId="{E5CEEC98-2519-614B-9155-52B699144215}" type="presParOf" srcId="{CD9756E5-D86D-ED45-98CF-DB4B9AE5A564}" destId="{AB3FDFBB-9BAB-134D-BB48-B39A9C9B347E}" srcOrd="16" destOrd="0" presId="urn:microsoft.com/office/officeart/2009/3/layout/CircleRelationship"/>
    <dgm:cxn modelId="{05F947F3-93FA-D64E-B3CC-26E9EA41E508}" type="presParOf" srcId="{AB3FDFBB-9BAB-134D-BB48-B39A9C9B347E}" destId="{F2FC7269-580D-2B4D-90E2-27940F342912}" srcOrd="0" destOrd="0" presId="urn:microsoft.com/office/officeart/2009/3/layout/CircleRelationship"/>
    <dgm:cxn modelId="{E1781B3A-6BF4-7548-9C0D-D74001B84588}" type="presParOf" srcId="{CD9756E5-D86D-ED45-98CF-DB4B9AE5A564}" destId="{576ABE70-0013-D449-8DB1-F38CF09CAB6B}" srcOrd="17" destOrd="0" presId="urn:microsoft.com/office/officeart/2009/3/layout/CircleRelationship"/>
    <dgm:cxn modelId="{74EDED09-414F-4D42-9AC2-76C5A2EBEA06}" type="presParOf" srcId="{CD9756E5-D86D-ED45-98CF-DB4B9AE5A564}" destId="{F31AD27E-6B81-974A-A3BC-517D104721B9}" srcOrd="18" destOrd="0" presId="urn:microsoft.com/office/officeart/2009/3/layout/CircleRelationship"/>
    <dgm:cxn modelId="{D6A55DC6-4010-DB42-B4B4-8295B05DCBED}" type="presParOf" srcId="{F31AD27E-6B81-974A-A3BC-517D104721B9}" destId="{FBAFC3FD-3D99-C945-8759-0D4F583235C5}" srcOrd="0" destOrd="0" presId="urn:microsoft.com/office/officeart/2009/3/layout/CircleRelationship"/>
    <dgm:cxn modelId="{DD8428D2-F005-EA43-94A6-71A2B9ACA195}" type="presParOf" srcId="{CD9756E5-D86D-ED45-98CF-DB4B9AE5A564}" destId="{1E018121-7264-434E-ABC4-2332657C19F5}" srcOrd="19" destOrd="0" presId="urn:microsoft.com/office/officeart/2009/3/layout/CircleRelationship"/>
    <dgm:cxn modelId="{3A1C92DA-4E5B-6049-93F1-E6EBAD7F8889}" type="presParOf" srcId="{1E018121-7264-434E-ABC4-2332657C19F5}" destId="{AF0CE3F4-D4BE-B848-9030-D21782A7002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AAA436-4F59-D14E-A10B-15323EDC5DF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8205326-D657-C44F-99D9-55E16922340C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Choix d’une voie réactionnel et d’un protocole</a:t>
          </a:r>
          <a:endParaRPr lang="fr-FR" sz="1200" dirty="0">
            <a:solidFill>
              <a:schemeClr val="tx1"/>
            </a:solidFill>
          </a:endParaRPr>
        </a:p>
      </dgm:t>
    </dgm:pt>
    <dgm:pt modelId="{5212ABAE-5963-1E48-B1AD-F611BDE56926}" type="parTrans" cxnId="{49080E83-8D39-5940-B154-D4AAE66704A7}">
      <dgm:prSet/>
      <dgm:spPr/>
      <dgm:t>
        <a:bodyPr/>
        <a:lstStyle/>
        <a:p>
          <a:endParaRPr lang="fr-FR"/>
        </a:p>
      </dgm:t>
    </dgm:pt>
    <dgm:pt modelId="{05D231F7-9B49-2745-9283-AA30961F111D}" type="sibTrans" cxnId="{49080E83-8D39-5940-B154-D4AAE66704A7}">
      <dgm:prSet custT="1"/>
      <dgm:spPr/>
      <dgm:t>
        <a:bodyPr/>
        <a:lstStyle/>
        <a:p>
          <a:endParaRPr lang="fr-FR" sz="1200">
            <a:solidFill>
              <a:schemeClr val="tx1"/>
            </a:solidFill>
          </a:endParaRPr>
        </a:p>
      </dgm:t>
    </dgm:pt>
    <dgm:pt modelId="{FB087F6F-FC51-7E43-A224-02A78176F40B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La réaction</a:t>
          </a:r>
          <a:endParaRPr lang="fr-FR" sz="1200" b="1" dirty="0">
            <a:solidFill>
              <a:schemeClr val="tx1"/>
            </a:solidFill>
          </a:endParaRPr>
        </a:p>
      </dgm:t>
    </dgm:pt>
    <dgm:pt modelId="{97D261BB-EE35-AD4F-8D6F-FF3D1F4EECE6}" type="parTrans" cxnId="{E7524A64-03A7-1B40-9608-E3BC1A4D5CBF}">
      <dgm:prSet/>
      <dgm:spPr/>
      <dgm:t>
        <a:bodyPr/>
        <a:lstStyle/>
        <a:p>
          <a:endParaRPr lang="fr-FR"/>
        </a:p>
      </dgm:t>
    </dgm:pt>
    <dgm:pt modelId="{0A5B366B-0E51-BC44-A1E6-0A65C8017258}" type="sibTrans" cxnId="{E7524A64-03A7-1B40-9608-E3BC1A4D5CBF}">
      <dgm:prSet custT="1"/>
      <dgm:spPr/>
      <dgm:t>
        <a:bodyPr/>
        <a:lstStyle/>
        <a:p>
          <a:endParaRPr lang="fr-FR" sz="1200">
            <a:solidFill>
              <a:schemeClr val="tx1"/>
            </a:solidFill>
          </a:endParaRPr>
        </a:p>
      </dgm:t>
    </dgm:pt>
    <dgm:pt modelId="{E35BD2A4-6D55-F941-9DEB-C042C5455B1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L’extraction</a:t>
          </a:r>
          <a:endParaRPr lang="fr-FR" sz="1200" b="1" dirty="0">
            <a:solidFill>
              <a:schemeClr val="tx1"/>
            </a:solidFill>
          </a:endParaRPr>
        </a:p>
      </dgm:t>
    </dgm:pt>
    <dgm:pt modelId="{B0FE4BF2-BEDB-394E-A600-CA33867EA785}" type="parTrans" cxnId="{EB99AFE5-4EBA-8748-A841-0906DF47CE61}">
      <dgm:prSet/>
      <dgm:spPr/>
      <dgm:t>
        <a:bodyPr/>
        <a:lstStyle/>
        <a:p>
          <a:endParaRPr lang="fr-FR"/>
        </a:p>
      </dgm:t>
    </dgm:pt>
    <dgm:pt modelId="{09DBAD08-2D4B-D74E-B8C3-D633ED7EFA78}" type="sibTrans" cxnId="{EB99AFE5-4EBA-8748-A841-0906DF47CE61}">
      <dgm:prSet custT="1"/>
      <dgm:spPr/>
      <dgm:t>
        <a:bodyPr/>
        <a:lstStyle/>
        <a:p>
          <a:endParaRPr lang="fr-FR" sz="1200">
            <a:solidFill>
              <a:schemeClr val="tx1"/>
            </a:solidFill>
          </a:endParaRPr>
        </a:p>
      </dgm:t>
    </dgm:pt>
    <dgm:pt modelId="{38C70F78-006C-1640-825C-BADCE6BB014D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La purification</a:t>
          </a:r>
          <a:endParaRPr lang="fr-FR" sz="1200" b="1" dirty="0">
            <a:solidFill>
              <a:schemeClr val="tx1"/>
            </a:solidFill>
          </a:endParaRPr>
        </a:p>
      </dgm:t>
    </dgm:pt>
    <dgm:pt modelId="{35DAFC1B-44BB-4347-9360-932CA9A13E38}" type="parTrans" cxnId="{621F3E5F-FF74-774B-904A-50170B50E741}">
      <dgm:prSet/>
      <dgm:spPr/>
      <dgm:t>
        <a:bodyPr/>
        <a:lstStyle/>
        <a:p>
          <a:endParaRPr lang="fr-FR"/>
        </a:p>
      </dgm:t>
    </dgm:pt>
    <dgm:pt modelId="{F3A08EF7-2D39-5C4A-A3B5-A7B21FA26263}" type="sibTrans" cxnId="{621F3E5F-FF74-774B-904A-50170B50E741}">
      <dgm:prSet custT="1"/>
      <dgm:spPr/>
      <dgm:t>
        <a:bodyPr/>
        <a:lstStyle/>
        <a:p>
          <a:endParaRPr lang="fr-FR" sz="1200">
            <a:solidFill>
              <a:schemeClr val="tx1"/>
            </a:solidFill>
          </a:endParaRPr>
        </a:p>
      </dgm:t>
    </dgm:pt>
    <dgm:pt modelId="{B8751F8F-CC1D-4148-9CE8-C84D9A2DA468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Caractérisation</a:t>
          </a:r>
          <a:endParaRPr lang="fr-FR" sz="1200" b="1" dirty="0">
            <a:solidFill>
              <a:schemeClr val="tx1"/>
            </a:solidFill>
          </a:endParaRPr>
        </a:p>
      </dgm:t>
    </dgm:pt>
    <dgm:pt modelId="{87AF2284-516F-A64E-BDB5-9689880250AF}" type="parTrans" cxnId="{BF9ABEB2-7933-4946-8647-04A95C1BBA2F}">
      <dgm:prSet/>
      <dgm:spPr/>
      <dgm:t>
        <a:bodyPr/>
        <a:lstStyle/>
        <a:p>
          <a:endParaRPr lang="fr-FR"/>
        </a:p>
      </dgm:t>
    </dgm:pt>
    <dgm:pt modelId="{1F7A2CAC-63B8-E74D-8515-BDF474FD1BE2}" type="sibTrans" cxnId="{BF9ABEB2-7933-4946-8647-04A95C1BBA2F}">
      <dgm:prSet/>
      <dgm:spPr/>
      <dgm:t>
        <a:bodyPr/>
        <a:lstStyle/>
        <a:p>
          <a:endParaRPr lang="fr-FR"/>
        </a:p>
      </dgm:t>
    </dgm:pt>
    <dgm:pt modelId="{D79DCFF7-4924-0E40-8DDC-5D9636AD45E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Montage à reflux</a:t>
          </a:r>
          <a:endParaRPr lang="fr-FR" sz="1200" dirty="0">
            <a:solidFill>
              <a:schemeClr val="tx1"/>
            </a:solidFill>
          </a:endParaRPr>
        </a:p>
      </dgm:t>
    </dgm:pt>
    <dgm:pt modelId="{CD1BB076-1E35-2E4A-AB8C-43909808F26A}" type="parTrans" cxnId="{E124571B-F853-0847-89C0-966B984D71AA}">
      <dgm:prSet/>
      <dgm:spPr/>
      <dgm:t>
        <a:bodyPr/>
        <a:lstStyle/>
        <a:p>
          <a:endParaRPr lang="fr-FR"/>
        </a:p>
      </dgm:t>
    </dgm:pt>
    <dgm:pt modelId="{A297662B-95B3-114E-991A-8A3051978D3E}" type="sibTrans" cxnId="{E124571B-F853-0847-89C0-966B984D71AA}">
      <dgm:prSet/>
      <dgm:spPr/>
      <dgm:t>
        <a:bodyPr/>
        <a:lstStyle/>
        <a:p>
          <a:endParaRPr lang="fr-FR"/>
        </a:p>
      </dgm:t>
    </dgm:pt>
    <dgm:pt modelId="{EF37619C-094B-2644-B03C-0F1CDB0EF855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Solide: cristallisation puis essorage sous pression réduite</a:t>
          </a:r>
          <a:endParaRPr lang="fr-FR" sz="1200" dirty="0">
            <a:solidFill>
              <a:schemeClr val="tx1"/>
            </a:solidFill>
          </a:endParaRPr>
        </a:p>
      </dgm:t>
    </dgm:pt>
    <dgm:pt modelId="{DB57F39C-2FDF-5F4E-AEA2-99ACD8B4FF52}" type="parTrans" cxnId="{6B37BDB0-BE2D-7F44-8567-B35E24617430}">
      <dgm:prSet/>
      <dgm:spPr/>
      <dgm:t>
        <a:bodyPr/>
        <a:lstStyle/>
        <a:p>
          <a:endParaRPr lang="fr-FR"/>
        </a:p>
      </dgm:t>
    </dgm:pt>
    <dgm:pt modelId="{8FB78E42-085D-634E-BF5D-D37B2650A617}" type="sibTrans" cxnId="{6B37BDB0-BE2D-7F44-8567-B35E24617430}">
      <dgm:prSet/>
      <dgm:spPr/>
      <dgm:t>
        <a:bodyPr/>
        <a:lstStyle/>
        <a:p>
          <a:endParaRPr lang="fr-FR"/>
        </a:p>
      </dgm:t>
    </dgm:pt>
    <dgm:pt modelId="{85E21379-0253-BF4B-910F-3A69E92E2BC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Liquide Extraction liquide liquide</a:t>
          </a:r>
          <a:endParaRPr lang="fr-FR" sz="1200" dirty="0">
            <a:solidFill>
              <a:schemeClr val="tx1"/>
            </a:solidFill>
          </a:endParaRPr>
        </a:p>
      </dgm:t>
    </dgm:pt>
    <dgm:pt modelId="{41C372D7-F720-1044-A395-07D85575A730}" type="parTrans" cxnId="{E19251B1-7564-8344-8EC9-01C5BB32EDEB}">
      <dgm:prSet/>
      <dgm:spPr/>
      <dgm:t>
        <a:bodyPr/>
        <a:lstStyle/>
        <a:p>
          <a:endParaRPr lang="fr-FR"/>
        </a:p>
      </dgm:t>
    </dgm:pt>
    <dgm:pt modelId="{E4D266BC-4608-704E-B1FC-AA984DC992EB}" type="sibTrans" cxnId="{E19251B1-7564-8344-8EC9-01C5BB32EDEB}">
      <dgm:prSet/>
      <dgm:spPr/>
      <dgm:t>
        <a:bodyPr/>
        <a:lstStyle/>
        <a:p>
          <a:endParaRPr lang="fr-FR"/>
        </a:p>
      </dgm:t>
    </dgm:pt>
    <dgm:pt modelId="{0589A48F-48C3-F344-8B72-8599EA835837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Solide: Recristallisation</a:t>
          </a:r>
          <a:endParaRPr lang="fr-FR" sz="1200" dirty="0">
            <a:solidFill>
              <a:schemeClr val="tx1"/>
            </a:solidFill>
          </a:endParaRPr>
        </a:p>
      </dgm:t>
    </dgm:pt>
    <dgm:pt modelId="{0B48F769-B972-014D-931D-1DFDF5A97C72}" type="parTrans" cxnId="{A1ADE9F4-90B9-2146-81CE-C0F59C8AB539}">
      <dgm:prSet/>
      <dgm:spPr/>
      <dgm:t>
        <a:bodyPr/>
        <a:lstStyle/>
        <a:p>
          <a:endParaRPr lang="fr-FR"/>
        </a:p>
      </dgm:t>
    </dgm:pt>
    <dgm:pt modelId="{F31A8222-24DA-ED47-94B6-20B942D7D41B}" type="sibTrans" cxnId="{A1ADE9F4-90B9-2146-81CE-C0F59C8AB539}">
      <dgm:prSet/>
      <dgm:spPr/>
      <dgm:t>
        <a:bodyPr/>
        <a:lstStyle/>
        <a:p>
          <a:endParaRPr lang="fr-FR"/>
        </a:p>
      </dgm:t>
    </dgm:pt>
    <dgm:pt modelId="{495B65AD-3D22-7844-8DBF-DE2190C1FF08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Liquide: Distillation</a:t>
          </a:r>
        </a:p>
      </dgm:t>
    </dgm:pt>
    <dgm:pt modelId="{82CCF03A-BD55-CF47-BCFA-E1D01D42F5BC}" type="parTrans" cxnId="{E05E65E6-1902-E24D-BBF6-5C64A0A27131}">
      <dgm:prSet/>
      <dgm:spPr/>
      <dgm:t>
        <a:bodyPr/>
        <a:lstStyle/>
        <a:p>
          <a:endParaRPr lang="fr-FR"/>
        </a:p>
      </dgm:t>
    </dgm:pt>
    <dgm:pt modelId="{354197FF-AF5A-5649-8183-B5B29B348D3F}" type="sibTrans" cxnId="{E05E65E6-1902-E24D-BBF6-5C64A0A27131}">
      <dgm:prSet/>
      <dgm:spPr/>
      <dgm:t>
        <a:bodyPr/>
        <a:lstStyle/>
        <a:p>
          <a:endParaRPr lang="fr-FR"/>
        </a:p>
      </dgm:t>
    </dgm:pt>
    <dgm:pt modelId="{32EF24E3-15E0-0543-B641-E194E3123FB6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Solide: Température de fusion</a:t>
          </a:r>
          <a:endParaRPr lang="fr-FR" sz="1200" dirty="0">
            <a:solidFill>
              <a:schemeClr val="tx1"/>
            </a:solidFill>
          </a:endParaRPr>
        </a:p>
      </dgm:t>
    </dgm:pt>
    <dgm:pt modelId="{14B41F6C-66DF-8341-B46B-186A895CDB25}" type="parTrans" cxnId="{841F5915-508B-2740-A905-10E37BAC0DCB}">
      <dgm:prSet/>
      <dgm:spPr/>
      <dgm:t>
        <a:bodyPr/>
        <a:lstStyle/>
        <a:p>
          <a:endParaRPr lang="fr-FR"/>
        </a:p>
      </dgm:t>
    </dgm:pt>
    <dgm:pt modelId="{0A9C86E8-33CE-A441-8CF3-15FE312764AC}" type="sibTrans" cxnId="{841F5915-508B-2740-A905-10E37BAC0DCB}">
      <dgm:prSet/>
      <dgm:spPr/>
      <dgm:t>
        <a:bodyPr/>
        <a:lstStyle/>
        <a:p>
          <a:endParaRPr lang="fr-FR"/>
        </a:p>
      </dgm:t>
    </dgm:pt>
    <dgm:pt modelId="{531143A0-637E-4048-96D1-80B7B34EA24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Liquide: Indice de réfraction (réfractomètre)</a:t>
          </a:r>
          <a:endParaRPr lang="fr-FR" sz="1200" dirty="0">
            <a:solidFill>
              <a:schemeClr val="tx1"/>
            </a:solidFill>
          </a:endParaRPr>
        </a:p>
      </dgm:t>
    </dgm:pt>
    <dgm:pt modelId="{51C3A08F-FC9F-A541-B55C-50433B2AE58B}" type="parTrans" cxnId="{FD915FB5-8BC8-DC40-864B-174A698DC54A}">
      <dgm:prSet/>
      <dgm:spPr/>
      <dgm:t>
        <a:bodyPr/>
        <a:lstStyle/>
        <a:p>
          <a:endParaRPr lang="fr-FR"/>
        </a:p>
      </dgm:t>
    </dgm:pt>
    <dgm:pt modelId="{578E6BF1-E6BF-D74C-98E9-F6433F23B3C2}" type="sibTrans" cxnId="{FD915FB5-8BC8-DC40-864B-174A698DC54A}">
      <dgm:prSet/>
      <dgm:spPr/>
      <dgm:t>
        <a:bodyPr/>
        <a:lstStyle/>
        <a:p>
          <a:endParaRPr lang="fr-FR"/>
        </a:p>
      </dgm:t>
    </dgm:pt>
    <dgm:pt modelId="{DC491088-2006-F649-87EA-149827860AB1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Solide et </a:t>
          </a:r>
          <a:r>
            <a:rPr lang="fr-FR" sz="1200" dirty="0" err="1" smtClean="0">
              <a:solidFill>
                <a:schemeClr val="tx1"/>
              </a:solidFill>
            </a:rPr>
            <a:t>Liqudie</a:t>
          </a:r>
          <a:r>
            <a:rPr lang="fr-FR" sz="1200" dirty="0" smtClean="0">
              <a:solidFill>
                <a:schemeClr val="tx1"/>
              </a:solidFill>
            </a:rPr>
            <a:t>: </a:t>
          </a:r>
          <a:br>
            <a:rPr lang="fr-FR" sz="1200" dirty="0" smtClean="0">
              <a:solidFill>
                <a:schemeClr val="tx1"/>
              </a:solidFill>
            </a:rPr>
          </a:br>
          <a:r>
            <a:rPr lang="fr-FR" sz="1200" dirty="0" smtClean="0">
              <a:solidFill>
                <a:schemeClr val="tx1"/>
              </a:solidFill>
            </a:rPr>
            <a:t>CCM, Spectres IR et RMN</a:t>
          </a:r>
          <a:endParaRPr lang="fr-FR" sz="1200" dirty="0">
            <a:solidFill>
              <a:schemeClr val="tx1"/>
            </a:solidFill>
          </a:endParaRPr>
        </a:p>
      </dgm:t>
    </dgm:pt>
    <dgm:pt modelId="{EFC3B622-2F7A-3E47-A7B2-D648DE94E123}" type="parTrans" cxnId="{F1C99A73-A56B-E84F-86A6-DFBC579CEBCE}">
      <dgm:prSet/>
      <dgm:spPr/>
      <dgm:t>
        <a:bodyPr/>
        <a:lstStyle/>
        <a:p>
          <a:endParaRPr lang="fr-FR"/>
        </a:p>
      </dgm:t>
    </dgm:pt>
    <dgm:pt modelId="{431A707D-DCCF-D143-8BE6-920CE3E227B3}" type="sibTrans" cxnId="{F1C99A73-A56B-E84F-86A6-DFBC579CEBCE}">
      <dgm:prSet/>
      <dgm:spPr/>
      <dgm:t>
        <a:bodyPr/>
        <a:lstStyle/>
        <a:p>
          <a:endParaRPr lang="fr-FR"/>
        </a:p>
      </dgm:t>
    </dgm:pt>
    <dgm:pt modelId="{12D35348-71B3-154C-B683-D9108D73548C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Chauffage</a:t>
          </a:r>
          <a:endParaRPr lang="fr-FR" sz="1200" dirty="0">
            <a:solidFill>
              <a:schemeClr val="tx1"/>
            </a:solidFill>
          </a:endParaRPr>
        </a:p>
      </dgm:t>
    </dgm:pt>
    <dgm:pt modelId="{2966E221-7E80-7B4A-B04D-0136B3535590}" type="parTrans" cxnId="{05E613B1-2334-224F-B915-FAB82E2BD017}">
      <dgm:prSet/>
      <dgm:spPr/>
      <dgm:t>
        <a:bodyPr/>
        <a:lstStyle/>
        <a:p>
          <a:endParaRPr lang="fr-FR"/>
        </a:p>
      </dgm:t>
    </dgm:pt>
    <dgm:pt modelId="{66B098C2-BCD2-574B-AC6C-085BB08C773F}" type="sibTrans" cxnId="{05E613B1-2334-224F-B915-FAB82E2BD017}">
      <dgm:prSet/>
      <dgm:spPr/>
      <dgm:t>
        <a:bodyPr/>
        <a:lstStyle/>
        <a:p>
          <a:endParaRPr lang="fr-FR"/>
        </a:p>
      </dgm:t>
    </dgm:pt>
    <dgm:pt modelId="{4E402675-F692-374F-8A17-A5133C93439D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Cahier des charges</a:t>
          </a:r>
          <a:endParaRPr lang="fr-FR" sz="1200" dirty="0">
            <a:solidFill>
              <a:schemeClr val="tx1"/>
            </a:solidFill>
          </a:endParaRPr>
        </a:p>
      </dgm:t>
    </dgm:pt>
    <dgm:pt modelId="{0389D240-CE42-C442-8C97-958682B28883}" type="parTrans" cxnId="{B3F1C935-D227-CD43-92E8-2C94E8DE04B0}">
      <dgm:prSet/>
      <dgm:spPr/>
      <dgm:t>
        <a:bodyPr/>
        <a:lstStyle/>
        <a:p>
          <a:endParaRPr lang="fr-FR"/>
        </a:p>
      </dgm:t>
    </dgm:pt>
    <dgm:pt modelId="{44EACAE5-FF31-3F4D-BB78-37F28AE2BC2E}" type="sibTrans" cxnId="{B3F1C935-D227-CD43-92E8-2C94E8DE04B0}">
      <dgm:prSet custT="1"/>
      <dgm:spPr/>
      <dgm:t>
        <a:bodyPr/>
        <a:lstStyle/>
        <a:p>
          <a:endParaRPr lang="fr-FR" sz="1200"/>
        </a:p>
      </dgm:t>
    </dgm:pt>
    <dgm:pt modelId="{28591860-CB32-9B40-BE4B-B156B74E000C}" type="pres">
      <dgm:prSet presAssocID="{F5AAA436-4F59-D14E-A10B-15323EDC5DFD}" presName="Name0" presStyleCnt="0">
        <dgm:presLayoutVars>
          <dgm:dir/>
          <dgm:resizeHandles val="exact"/>
        </dgm:presLayoutVars>
      </dgm:prSet>
      <dgm:spPr/>
    </dgm:pt>
    <dgm:pt modelId="{502BF0D8-9C8E-B74C-B5B6-21E645CB7972}" type="pres">
      <dgm:prSet presAssocID="{4E402675-F692-374F-8A17-A5133C93439D}" presName="node" presStyleLbl="node1" presStyleIdx="0" presStyleCnt="6" custScaleX="834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231F00-DF1F-0A48-9003-99A6B28C75C5}" type="pres">
      <dgm:prSet presAssocID="{44EACAE5-FF31-3F4D-BB78-37F28AE2BC2E}" presName="sibTrans" presStyleLbl="sibTrans2D1" presStyleIdx="0" presStyleCnt="5"/>
      <dgm:spPr/>
      <dgm:t>
        <a:bodyPr/>
        <a:lstStyle/>
        <a:p>
          <a:endParaRPr lang="fr-FR"/>
        </a:p>
      </dgm:t>
    </dgm:pt>
    <dgm:pt modelId="{569E1AB0-5A6B-C640-919A-513426F32701}" type="pres">
      <dgm:prSet presAssocID="{44EACAE5-FF31-3F4D-BB78-37F28AE2BC2E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856B51CA-789E-8946-9E14-45DA5D56867A}" type="pres">
      <dgm:prSet presAssocID="{D8205326-D657-C44F-99D9-55E16922340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13F53D-682B-F440-A7C7-CFA17313B482}" type="pres">
      <dgm:prSet presAssocID="{05D231F7-9B49-2745-9283-AA30961F111D}" presName="sibTrans" presStyleLbl="sibTrans2D1" presStyleIdx="1" presStyleCnt="5"/>
      <dgm:spPr/>
      <dgm:t>
        <a:bodyPr/>
        <a:lstStyle/>
        <a:p>
          <a:endParaRPr lang="fr-FR"/>
        </a:p>
      </dgm:t>
    </dgm:pt>
    <dgm:pt modelId="{1342FEAE-AEFF-2B45-B36B-CAE28A593946}" type="pres">
      <dgm:prSet presAssocID="{05D231F7-9B49-2745-9283-AA30961F111D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DF3B56E6-D745-DE44-A7EB-31AF5BD3244F}" type="pres">
      <dgm:prSet presAssocID="{FB087F6F-FC51-7E43-A224-02A78176F40B}" presName="node" presStyleLbl="node1" presStyleIdx="2" presStyleCnt="6" custScaleX="11189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022B2D-2789-244A-88C8-A50007FFB93B}" type="pres">
      <dgm:prSet presAssocID="{0A5B366B-0E51-BC44-A1E6-0A65C8017258}" presName="sibTrans" presStyleLbl="sibTrans2D1" presStyleIdx="2" presStyleCnt="5"/>
      <dgm:spPr/>
      <dgm:t>
        <a:bodyPr/>
        <a:lstStyle/>
        <a:p>
          <a:endParaRPr lang="fr-FR"/>
        </a:p>
      </dgm:t>
    </dgm:pt>
    <dgm:pt modelId="{D83176DB-F5FF-2C4F-8A36-62652ABF5671}" type="pres">
      <dgm:prSet presAssocID="{0A5B366B-0E51-BC44-A1E6-0A65C8017258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A5C55B32-839B-2948-9618-28ABCBDD7242}" type="pres">
      <dgm:prSet presAssocID="{E35BD2A4-6D55-F941-9DEB-C042C5455B14}" presName="node" presStyleLbl="node1" presStyleIdx="3" presStyleCnt="6" custScaleX="16808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689EB8-758D-7244-A1FF-637EE9D3D448}" type="pres">
      <dgm:prSet presAssocID="{09DBAD08-2D4B-D74E-B8C3-D633ED7EFA78}" presName="sibTrans" presStyleLbl="sibTrans2D1" presStyleIdx="3" presStyleCnt="5"/>
      <dgm:spPr/>
      <dgm:t>
        <a:bodyPr/>
        <a:lstStyle/>
        <a:p>
          <a:endParaRPr lang="fr-FR"/>
        </a:p>
      </dgm:t>
    </dgm:pt>
    <dgm:pt modelId="{5252520A-2CCD-0842-A48E-C552B30CDF4B}" type="pres">
      <dgm:prSet presAssocID="{09DBAD08-2D4B-D74E-B8C3-D633ED7EFA78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96606982-F3A4-024C-AC83-CE77591E02F9}" type="pres">
      <dgm:prSet presAssocID="{38C70F78-006C-1640-825C-BADCE6BB014D}" presName="node" presStyleLbl="node1" presStyleIdx="4" presStyleCnt="6" custScaleX="15076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F8B5F0-5484-1D4F-940C-A79F02191822}" type="pres">
      <dgm:prSet presAssocID="{F3A08EF7-2D39-5C4A-A3B5-A7B21FA26263}" presName="sibTrans" presStyleLbl="sibTrans2D1" presStyleIdx="4" presStyleCnt="5"/>
      <dgm:spPr/>
      <dgm:t>
        <a:bodyPr/>
        <a:lstStyle/>
        <a:p>
          <a:endParaRPr lang="fr-FR"/>
        </a:p>
      </dgm:t>
    </dgm:pt>
    <dgm:pt modelId="{689F657A-2AD2-F549-AFF4-9C64C5E5614E}" type="pres">
      <dgm:prSet presAssocID="{F3A08EF7-2D39-5C4A-A3B5-A7B21FA26263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816FCC64-4145-294F-9876-21B54D10F82A}" type="pres">
      <dgm:prSet presAssocID="{B8751F8F-CC1D-4148-9CE8-C84D9A2DA468}" presName="node" presStyleLbl="node1" presStyleIdx="5" presStyleCnt="6" custScaleX="1466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F466CB-2906-C744-B8B5-FC04E4360D9D}" type="presOf" srcId="{44EACAE5-FF31-3F4D-BB78-37F28AE2BC2E}" destId="{569E1AB0-5A6B-C640-919A-513426F32701}" srcOrd="1" destOrd="0" presId="urn:microsoft.com/office/officeart/2005/8/layout/process1"/>
    <dgm:cxn modelId="{BF9ABEB2-7933-4946-8647-04A95C1BBA2F}" srcId="{F5AAA436-4F59-D14E-A10B-15323EDC5DFD}" destId="{B8751F8F-CC1D-4148-9CE8-C84D9A2DA468}" srcOrd="5" destOrd="0" parTransId="{87AF2284-516F-A64E-BDB5-9689880250AF}" sibTransId="{1F7A2CAC-63B8-E74D-8515-BDF474FD1BE2}"/>
    <dgm:cxn modelId="{EEF06E48-2C4E-C74A-AC07-54EF94F9164A}" type="presOf" srcId="{D8205326-D657-C44F-99D9-55E16922340C}" destId="{856B51CA-789E-8946-9E14-45DA5D56867A}" srcOrd="0" destOrd="0" presId="urn:microsoft.com/office/officeart/2005/8/layout/process1"/>
    <dgm:cxn modelId="{ED4C2F42-6A9E-8640-BC8A-C84049EBB612}" type="presOf" srcId="{B8751F8F-CC1D-4148-9CE8-C84D9A2DA468}" destId="{816FCC64-4145-294F-9876-21B54D10F82A}" srcOrd="0" destOrd="0" presId="urn:microsoft.com/office/officeart/2005/8/layout/process1"/>
    <dgm:cxn modelId="{F1C99A73-A56B-E84F-86A6-DFBC579CEBCE}" srcId="{B8751F8F-CC1D-4148-9CE8-C84D9A2DA468}" destId="{DC491088-2006-F649-87EA-149827860AB1}" srcOrd="2" destOrd="0" parTransId="{EFC3B622-2F7A-3E47-A7B2-D648DE94E123}" sibTransId="{431A707D-DCCF-D143-8BE6-920CE3E227B3}"/>
    <dgm:cxn modelId="{621F3E5F-FF74-774B-904A-50170B50E741}" srcId="{F5AAA436-4F59-D14E-A10B-15323EDC5DFD}" destId="{38C70F78-006C-1640-825C-BADCE6BB014D}" srcOrd="4" destOrd="0" parTransId="{35DAFC1B-44BB-4347-9360-932CA9A13E38}" sibTransId="{F3A08EF7-2D39-5C4A-A3B5-A7B21FA26263}"/>
    <dgm:cxn modelId="{49080E83-8D39-5940-B154-D4AAE66704A7}" srcId="{F5AAA436-4F59-D14E-A10B-15323EDC5DFD}" destId="{D8205326-D657-C44F-99D9-55E16922340C}" srcOrd="1" destOrd="0" parTransId="{5212ABAE-5963-1E48-B1AD-F611BDE56926}" sibTransId="{05D231F7-9B49-2745-9283-AA30961F111D}"/>
    <dgm:cxn modelId="{841F5915-508B-2740-A905-10E37BAC0DCB}" srcId="{B8751F8F-CC1D-4148-9CE8-C84D9A2DA468}" destId="{32EF24E3-15E0-0543-B641-E194E3123FB6}" srcOrd="0" destOrd="0" parTransId="{14B41F6C-66DF-8341-B46B-186A895CDB25}" sibTransId="{0A9C86E8-33CE-A441-8CF3-15FE312764AC}"/>
    <dgm:cxn modelId="{E05E65E6-1902-E24D-BBF6-5C64A0A27131}" srcId="{38C70F78-006C-1640-825C-BADCE6BB014D}" destId="{495B65AD-3D22-7844-8DBF-DE2190C1FF08}" srcOrd="1" destOrd="0" parTransId="{82CCF03A-BD55-CF47-BCFA-E1D01D42F5BC}" sibTransId="{354197FF-AF5A-5649-8183-B5B29B348D3F}"/>
    <dgm:cxn modelId="{FC1B2A89-E498-604E-8D34-916BD2676B45}" type="presOf" srcId="{D79DCFF7-4924-0E40-8DDC-5D9636AD45E4}" destId="{DF3B56E6-D745-DE44-A7EB-31AF5BD3244F}" srcOrd="0" destOrd="1" presId="urn:microsoft.com/office/officeart/2005/8/layout/process1"/>
    <dgm:cxn modelId="{A1ADE9F4-90B9-2146-81CE-C0F59C8AB539}" srcId="{38C70F78-006C-1640-825C-BADCE6BB014D}" destId="{0589A48F-48C3-F344-8B72-8599EA835837}" srcOrd="0" destOrd="0" parTransId="{0B48F769-B972-014D-931D-1DFDF5A97C72}" sibTransId="{F31A8222-24DA-ED47-94B6-20B942D7D41B}"/>
    <dgm:cxn modelId="{E124571B-F853-0847-89C0-966B984D71AA}" srcId="{FB087F6F-FC51-7E43-A224-02A78176F40B}" destId="{D79DCFF7-4924-0E40-8DDC-5D9636AD45E4}" srcOrd="0" destOrd="0" parTransId="{CD1BB076-1E35-2E4A-AB8C-43909808F26A}" sibTransId="{A297662B-95B3-114E-991A-8A3051978D3E}"/>
    <dgm:cxn modelId="{81C171AC-E719-FC40-B9F2-DD16E4CDD75A}" type="presOf" srcId="{F3A08EF7-2D39-5C4A-A3B5-A7B21FA26263}" destId="{689F657A-2AD2-F549-AFF4-9C64C5E5614E}" srcOrd="1" destOrd="0" presId="urn:microsoft.com/office/officeart/2005/8/layout/process1"/>
    <dgm:cxn modelId="{E7524A64-03A7-1B40-9608-E3BC1A4D5CBF}" srcId="{F5AAA436-4F59-D14E-A10B-15323EDC5DFD}" destId="{FB087F6F-FC51-7E43-A224-02A78176F40B}" srcOrd="2" destOrd="0" parTransId="{97D261BB-EE35-AD4F-8D6F-FF3D1F4EECE6}" sibTransId="{0A5B366B-0E51-BC44-A1E6-0A65C8017258}"/>
    <dgm:cxn modelId="{30996B43-0CBC-0C4D-BE6A-83C107B0C8DC}" type="presOf" srcId="{0589A48F-48C3-F344-8B72-8599EA835837}" destId="{96606982-F3A4-024C-AC83-CE77591E02F9}" srcOrd="0" destOrd="1" presId="urn:microsoft.com/office/officeart/2005/8/layout/process1"/>
    <dgm:cxn modelId="{186FBBD0-9900-7E43-9151-1AFC9FDCBDF1}" type="presOf" srcId="{FB087F6F-FC51-7E43-A224-02A78176F40B}" destId="{DF3B56E6-D745-DE44-A7EB-31AF5BD3244F}" srcOrd="0" destOrd="0" presId="urn:microsoft.com/office/officeart/2005/8/layout/process1"/>
    <dgm:cxn modelId="{12990630-8D66-C744-85F5-E299C9C7A68A}" type="presOf" srcId="{09DBAD08-2D4B-D74E-B8C3-D633ED7EFA78}" destId="{5D689EB8-758D-7244-A1FF-637EE9D3D448}" srcOrd="0" destOrd="0" presId="urn:microsoft.com/office/officeart/2005/8/layout/process1"/>
    <dgm:cxn modelId="{E19251B1-7564-8344-8EC9-01C5BB32EDEB}" srcId="{E35BD2A4-6D55-F941-9DEB-C042C5455B14}" destId="{85E21379-0253-BF4B-910F-3A69E92E2BC4}" srcOrd="1" destOrd="0" parTransId="{41C372D7-F720-1044-A395-07D85575A730}" sibTransId="{E4D266BC-4608-704E-B1FC-AA984DC992EB}"/>
    <dgm:cxn modelId="{D971C6B7-22D0-9D4B-91FA-6ACBD72634E3}" type="presOf" srcId="{85E21379-0253-BF4B-910F-3A69E92E2BC4}" destId="{A5C55B32-839B-2948-9618-28ABCBDD7242}" srcOrd="0" destOrd="2" presId="urn:microsoft.com/office/officeart/2005/8/layout/process1"/>
    <dgm:cxn modelId="{8EBC375C-FD74-4A42-93B1-C0375B66EDFF}" type="presOf" srcId="{38C70F78-006C-1640-825C-BADCE6BB014D}" destId="{96606982-F3A4-024C-AC83-CE77591E02F9}" srcOrd="0" destOrd="0" presId="urn:microsoft.com/office/officeart/2005/8/layout/process1"/>
    <dgm:cxn modelId="{2717A3D8-47EE-4542-B652-57D030BB06A0}" type="presOf" srcId="{0A5B366B-0E51-BC44-A1E6-0A65C8017258}" destId="{D83176DB-F5FF-2C4F-8A36-62652ABF5671}" srcOrd="1" destOrd="0" presId="urn:microsoft.com/office/officeart/2005/8/layout/process1"/>
    <dgm:cxn modelId="{63D07977-105C-C747-86CD-3C95DEB049EA}" type="presOf" srcId="{4E402675-F692-374F-8A17-A5133C93439D}" destId="{502BF0D8-9C8E-B74C-B5B6-21E645CB7972}" srcOrd="0" destOrd="0" presId="urn:microsoft.com/office/officeart/2005/8/layout/process1"/>
    <dgm:cxn modelId="{4D111630-9B32-374A-AF7B-F752814A0711}" type="presOf" srcId="{12D35348-71B3-154C-B683-D9108D73548C}" destId="{DF3B56E6-D745-DE44-A7EB-31AF5BD3244F}" srcOrd="0" destOrd="2" presId="urn:microsoft.com/office/officeart/2005/8/layout/process1"/>
    <dgm:cxn modelId="{D8A411D3-95E4-3D48-A824-4ACE331811B9}" type="presOf" srcId="{495B65AD-3D22-7844-8DBF-DE2190C1FF08}" destId="{96606982-F3A4-024C-AC83-CE77591E02F9}" srcOrd="0" destOrd="2" presId="urn:microsoft.com/office/officeart/2005/8/layout/process1"/>
    <dgm:cxn modelId="{EB99AFE5-4EBA-8748-A841-0906DF47CE61}" srcId="{F5AAA436-4F59-D14E-A10B-15323EDC5DFD}" destId="{E35BD2A4-6D55-F941-9DEB-C042C5455B14}" srcOrd="3" destOrd="0" parTransId="{B0FE4BF2-BEDB-394E-A600-CA33867EA785}" sibTransId="{09DBAD08-2D4B-D74E-B8C3-D633ED7EFA78}"/>
    <dgm:cxn modelId="{6B37BDB0-BE2D-7F44-8567-B35E24617430}" srcId="{E35BD2A4-6D55-F941-9DEB-C042C5455B14}" destId="{EF37619C-094B-2644-B03C-0F1CDB0EF855}" srcOrd="0" destOrd="0" parTransId="{DB57F39C-2FDF-5F4E-AEA2-99ACD8B4FF52}" sibTransId="{8FB78E42-085D-634E-BF5D-D37B2650A617}"/>
    <dgm:cxn modelId="{BF63655D-7E00-7148-BFB6-C8574CC10AD4}" type="presOf" srcId="{44EACAE5-FF31-3F4D-BB78-37F28AE2BC2E}" destId="{D4231F00-DF1F-0A48-9003-99A6B28C75C5}" srcOrd="0" destOrd="0" presId="urn:microsoft.com/office/officeart/2005/8/layout/process1"/>
    <dgm:cxn modelId="{6534C9EB-B940-8543-8838-1CFF3D3305EE}" type="presOf" srcId="{05D231F7-9B49-2745-9283-AA30961F111D}" destId="{9513F53D-682B-F440-A7C7-CFA17313B482}" srcOrd="0" destOrd="0" presId="urn:microsoft.com/office/officeart/2005/8/layout/process1"/>
    <dgm:cxn modelId="{0E59DEDD-6DB7-DE40-86B9-E7093127B454}" type="presOf" srcId="{F3A08EF7-2D39-5C4A-A3B5-A7B21FA26263}" destId="{9DF8B5F0-5484-1D4F-940C-A79F02191822}" srcOrd="0" destOrd="0" presId="urn:microsoft.com/office/officeart/2005/8/layout/process1"/>
    <dgm:cxn modelId="{A731ECA7-60FA-E94D-8E0A-806D41AF8453}" type="presOf" srcId="{531143A0-637E-4048-96D1-80B7B34EA244}" destId="{816FCC64-4145-294F-9876-21B54D10F82A}" srcOrd="0" destOrd="2" presId="urn:microsoft.com/office/officeart/2005/8/layout/process1"/>
    <dgm:cxn modelId="{9FD228C6-947C-1B4E-ABDF-3B2199A988E7}" type="presOf" srcId="{05D231F7-9B49-2745-9283-AA30961F111D}" destId="{1342FEAE-AEFF-2B45-B36B-CAE28A593946}" srcOrd="1" destOrd="0" presId="urn:microsoft.com/office/officeart/2005/8/layout/process1"/>
    <dgm:cxn modelId="{1F5136A7-C80B-5D46-9C25-1614966768BB}" type="presOf" srcId="{EF37619C-094B-2644-B03C-0F1CDB0EF855}" destId="{A5C55B32-839B-2948-9618-28ABCBDD7242}" srcOrd="0" destOrd="1" presId="urn:microsoft.com/office/officeart/2005/8/layout/process1"/>
    <dgm:cxn modelId="{05E613B1-2334-224F-B915-FAB82E2BD017}" srcId="{FB087F6F-FC51-7E43-A224-02A78176F40B}" destId="{12D35348-71B3-154C-B683-D9108D73548C}" srcOrd="1" destOrd="0" parTransId="{2966E221-7E80-7B4A-B04D-0136B3535590}" sibTransId="{66B098C2-BCD2-574B-AC6C-085BB08C773F}"/>
    <dgm:cxn modelId="{A7D2993F-A690-704D-AF9D-05996003B388}" type="presOf" srcId="{E35BD2A4-6D55-F941-9DEB-C042C5455B14}" destId="{A5C55B32-839B-2948-9618-28ABCBDD7242}" srcOrd="0" destOrd="0" presId="urn:microsoft.com/office/officeart/2005/8/layout/process1"/>
    <dgm:cxn modelId="{62EE9E4B-FA52-FE46-8576-485A0DAAFE51}" type="presOf" srcId="{0A5B366B-0E51-BC44-A1E6-0A65C8017258}" destId="{4D022B2D-2789-244A-88C8-A50007FFB93B}" srcOrd="0" destOrd="0" presId="urn:microsoft.com/office/officeart/2005/8/layout/process1"/>
    <dgm:cxn modelId="{B3F1C935-D227-CD43-92E8-2C94E8DE04B0}" srcId="{F5AAA436-4F59-D14E-A10B-15323EDC5DFD}" destId="{4E402675-F692-374F-8A17-A5133C93439D}" srcOrd="0" destOrd="0" parTransId="{0389D240-CE42-C442-8C97-958682B28883}" sibTransId="{44EACAE5-FF31-3F4D-BB78-37F28AE2BC2E}"/>
    <dgm:cxn modelId="{FD915FB5-8BC8-DC40-864B-174A698DC54A}" srcId="{B8751F8F-CC1D-4148-9CE8-C84D9A2DA468}" destId="{531143A0-637E-4048-96D1-80B7B34EA244}" srcOrd="1" destOrd="0" parTransId="{51C3A08F-FC9F-A541-B55C-50433B2AE58B}" sibTransId="{578E6BF1-E6BF-D74C-98E9-F6433F23B3C2}"/>
    <dgm:cxn modelId="{3200B374-8C8D-2248-9059-793E0A04B9DF}" type="presOf" srcId="{F5AAA436-4F59-D14E-A10B-15323EDC5DFD}" destId="{28591860-CB32-9B40-BE4B-B156B74E000C}" srcOrd="0" destOrd="0" presId="urn:microsoft.com/office/officeart/2005/8/layout/process1"/>
    <dgm:cxn modelId="{50CA3E68-F636-E646-AD37-2DC280A6AB22}" type="presOf" srcId="{DC491088-2006-F649-87EA-149827860AB1}" destId="{816FCC64-4145-294F-9876-21B54D10F82A}" srcOrd="0" destOrd="3" presId="urn:microsoft.com/office/officeart/2005/8/layout/process1"/>
    <dgm:cxn modelId="{0BBC186B-22F2-184D-BE0B-55BB0A08F489}" type="presOf" srcId="{32EF24E3-15E0-0543-B641-E194E3123FB6}" destId="{816FCC64-4145-294F-9876-21B54D10F82A}" srcOrd="0" destOrd="1" presId="urn:microsoft.com/office/officeart/2005/8/layout/process1"/>
    <dgm:cxn modelId="{7420E4C6-9886-FE42-B3E1-A1E90B5D5D85}" type="presOf" srcId="{09DBAD08-2D4B-D74E-B8C3-D633ED7EFA78}" destId="{5252520A-2CCD-0842-A48E-C552B30CDF4B}" srcOrd="1" destOrd="0" presId="urn:microsoft.com/office/officeart/2005/8/layout/process1"/>
    <dgm:cxn modelId="{D3216787-A0C8-BA47-8176-4AF7304DCB51}" type="presParOf" srcId="{28591860-CB32-9B40-BE4B-B156B74E000C}" destId="{502BF0D8-9C8E-B74C-B5B6-21E645CB7972}" srcOrd="0" destOrd="0" presId="urn:microsoft.com/office/officeart/2005/8/layout/process1"/>
    <dgm:cxn modelId="{36A7084A-8286-3F43-825A-DE3A0A7F6C17}" type="presParOf" srcId="{28591860-CB32-9B40-BE4B-B156B74E000C}" destId="{D4231F00-DF1F-0A48-9003-99A6B28C75C5}" srcOrd="1" destOrd="0" presId="urn:microsoft.com/office/officeart/2005/8/layout/process1"/>
    <dgm:cxn modelId="{71A7EFC5-EE71-CA44-AB07-27EBC53FF68D}" type="presParOf" srcId="{D4231F00-DF1F-0A48-9003-99A6B28C75C5}" destId="{569E1AB0-5A6B-C640-919A-513426F32701}" srcOrd="0" destOrd="0" presId="urn:microsoft.com/office/officeart/2005/8/layout/process1"/>
    <dgm:cxn modelId="{203743AA-703F-4D40-B8B0-D78757460CF8}" type="presParOf" srcId="{28591860-CB32-9B40-BE4B-B156B74E000C}" destId="{856B51CA-789E-8946-9E14-45DA5D56867A}" srcOrd="2" destOrd="0" presId="urn:microsoft.com/office/officeart/2005/8/layout/process1"/>
    <dgm:cxn modelId="{C2EE3B87-091A-8748-AF98-2E3631F2509C}" type="presParOf" srcId="{28591860-CB32-9B40-BE4B-B156B74E000C}" destId="{9513F53D-682B-F440-A7C7-CFA17313B482}" srcOrd="3" destOrd="0" presId="urn:microsoft.com/office/officeart/2005/8/layout/process1"/>
    <dgm:cxn modelId="{A3E0B2E5-D8B1-A747-AF62-4F346280778E}" type="presParOf" srcId="{9513F53D-682B-F440-A7C7-CFA17313B482}" destId="{1342FEAE-AEFF-2B45-B36B-CAE28A593946}" srcOrd="0" destOrd="0" presId="urn:microsoft.com/office/officeart/2005/8/layout/process1"/>
    <dgm:cxn modelId="{29F308D1-325C-1148-B20E-FC7F996398FF}" type="presParOf" srcId="{28591860-CB32-9B40-BE4B-B156B74E000C}" destId="{DF3B56E6-D745-DE44-A7EB-31AF5BD3244F}" srcOrd="4" destOrd="0" presId="urn:microsoft.com/office/officeart/2005/8/layout/process1"/>
    <dgm:cxn modelId="{753D9019-5C21-6E4C-AAB1-24B45BBBBC42}" type="presParOf" srcId="{28591860-CB32-9B40-BE4B-B156B74E000C}" destId="{4D022B2D-2789-244A-88C8-A50007FFB93B}" srcOrd="5" destOrd="0" presId="urn:microsoft.com/office/officeart/2005/8/layout/process1"/>
    <dgm:cxn modelId="{D5C881C7-D731-1E4E-87C0-21C10C5B07D9}" type="presParOf" srcId="{4D022B2D-2789-244A-88C8-A50007FFB93B}" destId="{D83176DB-F5FF-2C4F-8A36-62652ABF5671}" srcOrd="0" destOrd="0" presId="urn:microsoft.com/office/officeart/2005/8/layout/process1"/>
    <dgm:cxn modelId="{E8BF1220-71E5-2143-A0D2-486882748F77}" type="presParOf" srcId="{28591860-CB32-9B40-BE4B-B156B74E000C}" destId="{A5C55B32-839B-2948-9618-28ABCBDD7242}" srcOrd="6" destOrd="0" presId="urn:microsoft.com/office/officeart/2005/8/layout/process1"/>
    <dgm:cxn modelId="{26F853BD-6BE5-9646-A4BE-0C26D9F80C8A}" type="presParOf" srcId="{28591860-CB32-9B40-BE4B-B156B74E000C}" destId="{5D689EB8-758D-7244-A1FF-637EE9D3D448}" srcOrd="7" destOrd="0" presId="urn:microsoft.com/office/officeart/2005/8/layout/process1"/>
    <dgm:cxn modelId="{603ED20A-95C5-6043-ADD3-04DBB50BE3F9}" type="presParOf" srcId="{5D689EB8-758D-7244-A1FF-637EE9D3D448}" destId="{5252520A-2CCD-0842-A48E-C552B30CDF4B}" srcOrd="0" destOrd="0" presId="urn:microsoft.com/office/officeart/2005/8/layout/process1"/>
    <dgm:cxn modelId="{FCD4BFF0-0C20-C644-B7D3-A8F94C768F12}" type="presParOf" srcId="{28591860-CB32-9B40-BE4B-B156B74E000C}" destId="{96606982-F3A4-024C-AC83-CE77591E02F9}" srcOrd="8" destOrd="0" presId="urn:microsoft.com/office/officeart/2005/8/layout/process1"/>
    <dgm:cxn modelId="{42C0350D-9B43-3B4F-9990-B351DD28C908}" type="presParOf" srcId="{28591860-CB32-9B40-BE4B-B156B74E000C}" destId="{9DF8B5F0-5484-1D4F-940C-A79F02191822}" srcOrd="9" destOrd="0" presId="urn:microsoft.com/office/officeart/2005/8/layout/process1"/>
    <dgm:cxn modelId="{AADC2C15-0D36-6644-AB21-ADE5B6A6D328}" type="presParOf" srcId="{9DF8B5F0-5484-1D4F-940C-A79F02191822}" destId="{689F657A-2AD2-F549-AFF4-9C64C5E5614E}" srcOrd="0" destOrd="0" presId="urn:microsoft.com/office/officeart/2005/8/layout/process1"/>
    <dgm:cxn modelId="{800BA0FB-46CD-E74B-AACE-FF0A7241F471}" type="presParOf" srcId="{28591860-CB32-9B40-BE4B-B156B74E000C}" destId="{816FCC64-4145-294F-9876-21B54D10F82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1CB63-16B2-2746-8A22-B48669652455}">
      <dsp:nvSpPr>
        <dsp:cNvPr id="0" name=""/>
        <dsp:cNvSpPr/>
      </dsp:nvSpPr>
      <dsp:spPr>
        <a:xfrm flipH="1">
          <a:off x="2154996" y="1465240"/>
          <a:ext cx="1763986" cy="17639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Environnement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2413326" y="1723571"/>
        <a:ext cx="1247326" cy="1247332"/>
      </dsp:txXfrm>
    </dsp:sp>
    <dsp:sp modelId="{BE328F74-5C9B-FD49-AE9B-31D0860F9B97}">
      <dsp:nvSpPr>
        <dsp:cNvPr id="0" name=""/>
        <dsp:cNvSpPr/>
      </dsp:nvSpPr>
      <dsp:spPr>
        <a:xfrm>
          <a:off x="2105383" y="316491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14A69-44A0-0B49-9C80-6E837D0BC829}">
      <dsp:nvSpPr>
        <dsp:cNvPr id="0" name=""/>
        <dsp:cNvSpPr/>
      </dsp:nvSpPr>
      <dsp:spPr>
        <a:xfrm>
          <a:off x="4214535" y="1697939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0B68ED-AFF8-944B-97F9-575CDC222977}">
      <dsp:nvSpPr>
        <dsp:cNvPr id="0" name=""/>
        <dsp:cNvSpPr/>
      </dsp:nvSpPr>
      <dsp:spPr>
        <a:xfrm>
          <a:off x="3303312" y="3263387"/>
          <a:ext cx="252802" cy="253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6B6617-82BA-FD44-B35A-ECB2AD0751AB}">
      <dsp:nvSpPr>
        <dsp:cNvPr id="0" name=""/>
        <dsp:cNvSpPr/>
      </dsp:nvSpPr>
      <dsp:spPr>
        <a:xfrm>
          <a:off x="2144929" y="1618626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6E8DC-505F-9D43-8E6A-F8DC59733191}">
      <dsp:nvSpPr>
        <dsp:cNvPr id="0" name=""/>
        <dsp:cNvSpPr/>
      </dsp:nvSpPr>
      <dsp:spPr>
        <a:xfrm>
          <a:off x="497904" y="1785550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DD56B-F049-304E-930E-A2B9F2755F19}">
      <dsp:nvSpPr>
        <dsp:cNvPr id="0" name=""/>
        <dsp:cNvSpPr/>
      </dsp:nvSpPr>
      <dsp:spPr>
        <a:xfrm flipH="1">
          <a:off x="3183224" y="354682"/>
          <a:ext cx="1130987" cy="10200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Réaction</a:t>
          </a:r>
          <a:r>
            <a:rPr lang="fr-FR" sz="1200" b="0" kern="1200" dirty="0" smtClean="0">
              <a:solidFill>
                <a:srgbClr val="000000"/>
              </a:solidFill>
              <a:latin typeface="Phosphate Inline"/>
              <a:cs typeface="Phosphate Inline"/>
            </a:rPr>
            <a:t> </a:t>
          </a:r>
          <a:r>
            <a:rPr lang="fr-FR" sz="1400" b="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sél</a:t>
          </a: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ective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3348853" y="504071"/>
        <a:ext cx="799729" cy="721316"/>
      </dsp:txXfrm>
    </dsp:sp>
    <dsp:sp modelId="{B016C969-5C5F-5949-83F3-0F4B7CEDFAE8}">
      <dsp:nvSpPr>
        <dsp:cNvPr id="0" name=""/>
        <dsp:cNvSpPr/>
      </dsp:nvSpPr>
      <dsp:spPr>
        <a:xfrm>
          <a:off x="2730417" y="474280"/>
          <a:ext cx="252802" cy="253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D2BAF-695A-4F47-9BDA-30EC1AC178B0}">
      <dsp:nvSpPr>
        <dsp:cNvPr id="0" name=""/>
        <dsp:cNvSpPr/>
      </dsp:nvSpPr>
      <dsp:spPr>
        <a:xfrm>
          <a:off x="2357488" y="1174288"/>
          <a:ext cx="176489" cy="165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A3079B-FE10-AF48-87DA-7272A84ADC37}">
      <dsp:nvSpPr>
        <dsp:cNvPr id="0" name=""/>
        <dsp:cNvSpPr/>
      </dsp:nvSpPr>
      <dsp:spPr>
        <a:xfrm flipH="1">
          <a:off x="4874784" y="0"/>
          <a:ext cx="1260004" cy="12599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Santé Sécurité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5059307" y="184523"/>
        <a:ext cx="890958" cy="890953"/>
      </dsp:txXfrm>
    </dsp:sp>
    <dsp:sp modelId="{5C4FCC4A-543E-0F45-B64A-A57B27E36246}">
      <dsp:nvSpPr>
        <dsp:cNvPr id="0" name=""/>
        <dsp:cNvSpPr/>
      </dsp:nvSpPr>
      <dsp:spPr>
        <a:xfrm>
          <a:off x="4535709" y="48037"/>
          <a:ext cx="252802" cy="253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D08F73-62F6-5B40-B462-46765C6C9CD2}">
      <dsp:nvSpPr>
        <dsp:cNvPr id="0" name=""/>
        <dsp:cNvSpPr/>
      </dsp:nvSpPr>
      <dsp:spPr>
        <a:xfrm>
          <a:off x="2348938" y="3065980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4794B0-330C-C14B-BF2E-571C16F063FD}">
      <dsp:nvSpPr>
        <dsp:cNvPr id="0" name=""/>
        <dsp:cNvSpPr/>
      </dsp:nvSpPr>
      <dsp:spPr>
        <a:xfrm>
          <a:off x="3846210" y="3498907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B2B9AB-D63B-2C41-932F-539679EB6E8E}">
      <dsp:nvSpPr>
        <dsp:cNvPr id="0" name=""/>
        <dsp:cNvSpPr/>
      </dsp:nvSpPr>
      <dsp:spPr>
        <a:xfrm flipH="1">
          <a:off x="4533866" y="2099366"/>
          <a:ext cx="1799996" cy="1799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Qualité du produit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(Pureté)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4797469" y="2362970"/>
        <a:ext cx="1272790" cy="1272790"/>
      </dsp:txXfrm>
    </dsp:sp>
    <dsp:sp modelId="{CB7A073F-9700-EE46-A4B4-E466656B5D57}">
      <dsp:nvSpPr>
        <dsp:cNvPr id="0" name=""/>
        <dsp:cNvSpPr/>
      </dsp:nvSpPr>
      <dsp:spPr>
        <a:xfrm>
          <a:off x="4475733" y="2316073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5D4017-C826-C049-A9FE-375C310F851B}">
      <dsp:nvSpPr>
        <dsp:cNvPr id="0" name=""/>
        <dsp:cNvSpPr/>
      </dsp:nvSpPr>
      <dsp:spPr>
        <a:xfrm flipH="1">
          <a:off x="374814" y="2481874"/>
          <a:ext cx="1439995" cy="14400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Quantité de produit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585696" y="2692757"/>
        <a:ext cx="1018231" cy="1018236"/>
      </dsp:txXfrm>
    </dsp:sp>
    <dsp:sp modelId="{F2FC7269-580D-2B4D-90E2-27940F342912}">
      <dsp:nvSpPr>
        <dsp:cNvPr id="0" name=""/>
        <dsp:cNvSpPr/>
      </dsp:nvSpPr>
      <dsp:spPr>
        <a:xfrm>
          <a:off x="3755183" y="3237507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6ABE70-0013-D449-8DB1-F38CF09CAB6B}">
      <dsp:nvSpPr>
        <dsp:cNvPr id="0" name=""/>
        <dsp:cNvSpPr/>
      </dsp:nvSpPr>
      <dsp:spPr>
        <a:xfrm flipH="1">
          <a:off x="272664" y="212685"/>
          <a:ext cx="1439995" cy="14400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Coût financier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483546" y="423568"/>
        <a:ext cx="1018231" cy="1018236"/>
      </dsp:txXfrm>
    </dsp:sp>
    <dsp:sp modelId="{FBAFC3FD-3D99-C945-8759-0D4F583235C5}">
      <dsp:nvSpPr>
        <dsp:cNvPr id="0" name=""/>
        <dsp:cNvSpPr/>
      </dsp:nvSpPr>
      <dsp:spPr>
        <a:xfrm>
          <a:off x="2365481" y="649383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CE3F4-D4BE-B848-9030-D21782A70024}">
      <dsp:nvSpPr>
        <dsp:cNvPr id="0" name=""/>
        <dsp:cNvSpPr/>
      </dsp:nvSpPr>
      <dsp:spPr>
        <a:xfrm flipH="1">
          <a:off x="5975427" y="1903608"/>
          <a:ext cx="359998" cy="3356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BF0D8-9C8E-B74C-B5B6-21E645CB7972}">
      <dsp:nvSpPr>
        <dsp:cNvPr id="0" name=""/>
        <dsp:cNvSpPr/>
      </dsp:nvSpPr>
      <dsp:spPr>
        <a:xfrm>
          <a:off x="7522" y="1322242"/>
          <a:ext cx="766735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Cahier des charges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9979" y="1344699"/>
        <a:ext cx="721821" cy="2069953"/>
      </dsp:txXfrm>
    </dsp:sp>
    <dsp:sp modelId="{D4231F00-DF1F-0A48-9003-99A6B28C75C5}">
      <dsp:nvSpPr>
        <dsp:cNvPr id="0" name=""/>
        <dsp:cNvSpPr/>
      </dsp:nvSpPr>
      <dsp:spPr>
        <a:xfrm>
          <a:off x="866146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866146" y="2311310"/>
        <a:ext cx="136364" cy="136731"/>
      </dsp:txXfrm>
    </dsp:sp>
    <dsp:sp modelId="{856B51CA-789E-8946-9E14-45DA5D56867A}">
      <dsp:nvSpPr>
        <dsp:cNvPr id="0" name=""/>
        <dsp:cNvSpPr/>
      </dsp:nvSpPr>
      <dsp:spPr>
        <a:xfrm>
          <a:off x="1141815" y="1322242"/>
          <a:ext cx="918894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Choix d’une voie réactionnel et d’un protocole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1168728" y="1349155"/>
        <a:ext cx="865068" cy="2061041"/>
      </dsp:txXfrm>
    </dsp:sp>
    <dsp:sp modelId="{9513F53D-682B-F440-A7C7-CFA17313B482}">
      <dsp:nvSpPr>
        <dsp:cNvPr id="0" name=""/>
        <dsp:cNvSpPr/>
      </dsp:nvSpPr>
      <dsp:spPr>
        <a:xfrm>
          <a:off x="2152599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>
            <a:solidFill>
              <a:schemeClr val="tx1"/>
            </a:solidFill>
          </a:endParaRPr>
        </a:p>
      </dsp:txBody>
      <dsp:txXfrm>
        <a:off x="2152599" y="2311310"/>
        <a:ext cx="136364" cy="136731"/>
      </dsp:txXfrm>
    </dsp:sp>
    <dsp:sp modelId="{DF3B56E6-D745-DE44-A7EB-31AF5BD3244F}">
      <dsp:nvSpPr>
        <dsp:cNvPr id="0" name=""/>
        <dsp:cNvSpPr/>
      </dsp:nvSpPr>
      <dsp:spPr>
        <a:xfrm>
          <a:off x="2428267" y="1322242"/>
          <a:ext cx="1028197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La réaction</a:t>
          </a:r>
          <a:endParaRPr lang="fr-FR" sz="12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Montage à reflux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Chauffage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458382" y="1352357"/>
        <a:ext cx="967967" cy="2054637"/>
      </dsp:txXfrm>
    </dsp:sp>
    <dsp:sp modelId="{4D022B2D-2789-244A-88C8-A50007FFB93B}">
      <dsp:nvSpPr>
        <dsp:cNvPr id="0" name=""/>
        <dsp:cNvSpPr/>
      </dsp:nvSpPr>
      <dsp:spPr>
        <a:xfrm>
          <a:off x="3548354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>
            <a:solidFill>
              <a:schemeClr val="tx1"/>
            </a:solidFill>
          </a:endParaRPr>
        </a:p>
      </dsp:txBody>
      <dsp:txXfrm>
        <a:off x="3548354" y="2311310"/>
        <a:ext cx="136364" cy="136731"/>
      </dsp:txXfrm>
    </dsp:sp>
    <dsp:sp modelId="{A5C55B32-839B-2948-9618-28ABCBDD7242}">
      <dsp:nvSpPr>
        <dsp:cNvPr id="0" name=""/>
        <dsp:cNvSpPr/>
      </dsp:nvSpPr>
      <dsp:spPr>
        <a:xfrm>
          <a:off x="3824023" y="1322242"/>
          <a:ext cx="1544478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L’extraction</a:t>
          </a:r>
          <a:endParaRPr lang="fr-FR" sz="12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Solide: cristallisation puis essorage sous pression réduite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Liquide Extraction liquide liquide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3869259" y="1367478"/>
        <a:ext cx="1454006" cy="2024395"/>
      </dsp:txXfrm>
    </dsp:sp>
    <dsp:sp modelId="{5D689EB8-758D-7244-A1FF-637EE9D3D448}">
      <dsp:nvSpPr>
        <dsp:cNvPr id="0" name=""/>
        <dsp:cNvSpPr/>
      </dsp:nvSpPr>
      <dsp:spPr>
        <a:xfrm>
          <a:off x="5460391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>
            <a:solidFill>
              <a:schemeClr val="tx1"/>
            </a:solidFill>
          </a:endParaRPr>
        </a:p>
      </dsp:txBody>
      <dsp:txXfrm>
        <a:off x="5460391" y="2311310"/>
        <a:ext cx="136364" cy="136731"/>
      </dsp:txXfrm>
    </dsp:sp>
    <dsp:sp modelId="{96606982-F3A4-024C-AC83-CE77591E02F9}">
      <dsp:nvSpPr>
        <dsp:cNvPr id="0" name=""/>
        <dsp:cNvSpPr/>
      </dsp:nvSpPr>
      <dsp:spPr>
        <a:xfrm>
          <a:off x="5736059" y="1322242"/>
          <a:ext cx="1385344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La purification</a:t>
          </a:r>
          <a:endParaRPr lang="fr-FR" sz="12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Solide: Recristallisation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Liquide: Distillation</a:t>
          </a:r>
        </a:p>
      </dsp:txBody>
      <dsp:txXfrm>
        <a:off x="5776634" y="1362817"/>
        <a:ext cx="1304194" cy="2033717"/>
      </dsp:txXfrm>
    </dsp:sp>
    <dsp:sp modelId="{9DF8B5F0-5484-1D4F-940C-A79F02191822}">
      <dsp:nvSpPr>
        <dsp:cNvPr id="0" name=""/>
        <dsp:cNvSpPr/>
      </dsp:nvSpPr>
      <dsp:spPr>
        <a:xfrm>
          <a:off x="7213293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>
            <a:solidFill>
              <a:schemeClr val="tx1"/>
            </a:solidFill>
          </a:endParaRPr>
        </a:p>
      </dsp:txBody>
      <dsp:txXfrm>
        <a:off x="7213293" y="2311310"/>
        <a:ext cx="136364" cy="136731"/>
      </dsp:txXfrm>
    </dsp:sp>
    <dsp:sp modelId="{816FCC64-4145-294F-9876-21B54D10F82A}">
      <dsp:nvSpPr>
        <dsp:cNvPr id="0" name=""/>
        <dsp:cNvSpPr/>
      </dsp:nvSpPr>
      <dsp:spPr>
        <a:xfrm>
          <a:off x="7488961" y="1322242"/>
          <a:ext cx="1347347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Caractérisation</a:t>
          </a:r>
          <a:endParaRPr lang="fr-FR" sz="12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Solide: Température de fusion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Liquide: Indice de réfraction (réfractomètre)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Solide et </a:t>
          </a:r>
          <a:r>
            <a:rPr lang="fr-FR" sz="1200" kern="1200" dirty="0" err="1" smtClean="0">
              <a:solidFill>
                <a:schemeClr val="tx1"/>
              </a:solidFill>
            </a:rPr>
            <a:t>Liqudie</a:t>
          </a:r>
          <a:r>
            <a:rPr lang="fr-FR" sz="1200" kern="1200" dirty="0" smtClean="0">
              <a:solidFill>
                <a:schemeClr val="tx1"/>
              </a:solidFill>
            </a:rPr>
            <a:t>: </a:t>
          </a:r>
          <a:br>
            <a:rPr lang="fr-FR" sz="1200" kern="1200" dirty="0" smtClean="0">
              <a:solidFill>
                <a:schemeClr val="tx1"/>
              </a:solidFill>
            </a:rPr>
          </a:br>
          <a:r>
            <a:rPr lang="fr-FR" sz="1200" kern="1200" dirty="0" smtClean="0">
              <a:solidFill>
                <a:schemeClr val="tx1"/>
              </a:solidFill>
            </a:rPr>
            <a:t>CCM, Spectres IR et RMN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7528423" y="1361704"/>
        <a:ext cx="1268423" cy="2035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48" y="80404"/>
            <a:ext cx="7543800" cy="1088068"/>
          </a:xfrm>
        </p:spPr>
        <p:txBody>
          <a:bodyPr/>
          <a:lstStyle>
            <a:lvl1pPr marL="0">
              <a:defRPr lang="fr-FR" sz="2800" kern="1200" spc="-2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827" y="1259610"/>
            <a:ext cx="7543800" cy="3017520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1.png"/><Relationship Id="rId9" Type="http://schemas.openxmlformats.org/officeDocument/2006/relationships/image" Target="../media/image2.jpe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Stratégie et Sélectivité en synthèse organique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Agrégation 2020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F284A6F-2156-4A72-BFA8-279770C0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Techniques de caractérisations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6899F0A-B108-4D7F-B10E-0FE4964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10</a:t>
            </a:fld>
            <a:endParaRPr lang="fr-FR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xmlns="" id="{1B95E68B-CA76-4137-A1D4-C62C60CE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9" y="1249239"/>
            <a:ext cx="7586403" cy="3197914"/>
          </a:xfrm>
          <a:prstGeom prst="rect">
            <a:avLst/>
          </a:prstGeom>
        </p:spPr>
      </p:pic>
      <p:pic>
        <p:nvPicPr>
          <p:cNvPr id="6" name="Picture 2" descr="Lot de 8 substances pour Banc Kofler - Jeulin">
            <a:extLst>
              <a:ext uri="{FF2B5EF4-FFF2-40B4-BE49-F238E27FC236}">
                <a16:creationId xmlns:a16="http://schemas.microsoft.com/office/drawing/2014/main" xmlns="" id="{90CABF52-028B-4B1D-9980-5EAC2DE09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2" b="27708"/>
          <a:stretch/>
        </p:blipFill>
        <p:spPr bwMode="auto">
          <a:xfrm>
            <a:off x="973357" y="2848195"/>
            <a:ext cx="3143250" cy="12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Ã©fractomÃ¨tre d'AbbÃ© NOVEX - Jeulin">
            <a:extLst>
              <a:ext uri="{FF2B5EF4-FFF2-40B4-BE49-F238E27FC236}">
                <a16:creationId xmlns:a16="http://schemas.microsoft.com/office/drawing/2014/main" xmlns="" id="{F1499DEB-7025-4DC9-B824-088160F2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6" y="2453113"/>
            <a:ext cx="1919495" cy="19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85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7127" y="15057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Sélectivité</a:t>
            </a:r>
            <a:r>
              <a:rPr lang="fr-FR" dirty="0" smtClean="0"/>
              <a:t> </a:t>
            </a:r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de la réaction étudiée </a:t>
            </a:r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: </a:t>
            </a:r>
            <a:r>
              <a:rPr lang="fr-FR" dirty="0" err="1" smtClean="0">
                <a:solidFill>
                  <a:srgbClr val="FF6600"/>
                </a:solidFill>
                <a:latin typeface="Times"/>
                <a:cs typeface="Times"/>
              </a:rPr>
              <a:t>Chimiosélectivité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  <p:pic>
        <p:nvPicPr>
          <p:cNvPr id="8" name="Image 7" descr="Capture d’écran 2020-04-03 à 19.17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7" y="652860"/>
            <a:ext cx="6679295" cy="4136215"/>
          </a:xfrm>
          <a:prstGeom prst="rect">
            <a:avLst/>
          </a:prstGeom>
        </p:spPr>
      </p:pic>
      <p:sp>
        <p:nvSpPr>
          <p:cNvPr id="5" name="Accolade ouvrante 4"/>
          <p:cNvSpPr/>
          <p:nvPr/>
        </p:nvSpPr>
        <p:spPr>
          <a:xfrm rot="16200000">
            <a:off x="2581827" y="3513708"/>
            <a:ext cx="452022" cy="85515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991308" y="4261097"/>
            <a:ext cx="163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Composé polyfonctionnel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7887849" y="824297"/>
            <a:ext cx="679603" cy="41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15274" y="2536177"/>
            <a:ext cx="679603" cy="41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33983" y="4326032"/>
            <a:ext cx="679603" cy="41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078545" y="794923"/>
            <a:ext cx="679603" cy="41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74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456B7B-6855-4B62-AC25-7C4060AA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48" y="0"/>
            <a:ext cx="7543800" cy="45433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Chromatographie sur Couche Mince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B79911D-B615-45F4-8733-40E6FF71FA56}"/>
              </a:ext>
            </a:extLst>
          </p:cNvPr>
          <p:cNvSpPr txBox="1"/>
          <p:nvPr/>
        </p:nvSpPr>
        <p:spPr>
          <a:xfrm>
            <a:off x="3380724" y="3025260"/>
            <a:ext cx="3853971" cy="8076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200" b="1" u="sng" dirty="0" smtClean="0"/>
              <a:t>Éluant :</a:t>
            </a:r>
            <a:r>
              <a:rPr lang="fr-FR" sz="1200" b="1" dirty="0" smtClean="0"/>
              <a:t> </a:t>
            </a:r>
            <a:r>
              <a:rPr lang="fr-FR" sz="1200" dirty="0" smtClean="0"/>
              <a:t>Acétate </a:t>
            </a:r>
            <a:r>
              <a:rPr lang="fr-FR" sz="1200" dirty="0"/>
              <a:t>de butyle (3 </a:t>
            </a:r>
            <a:r>
              <a:rPr lang="fr-FR" sz="1200" dirty="0" err="1"/>
              <a:t>mL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  Cyclohexane </a:t>
            </a:r>
            <a:r>
              <a:rPr lang="fr-FR" sz="1200" dirty="0"/>
              <a:t>(2 </a:t>
            </a:r>
            <a:r>
              <a:rPr lang="fr-FR" sz="1200" dirty="0" err="1"/>
              <a:t>mL</a:t>
            </a:r>
            <a:r>
              <a:rPr lang="fr-FR" sz="1200" dirty="0"/>
              <a:t>)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          Acide </a:t>
            </a:r>
            <a:r>
              <a:rPr lang="fr-FR" sz="1200" dirty="0"/>
              <a:t>méthanoïque (0,5 </a:t>
            </a:r>
            <a:r>
              <a:rPr lang="fr-FR" sz="1200" dirty="0" err="1"/>
              <a:t>mL</a:t>
            </a:r>
            <a:r>
              <a:rPr lang="fr-FR" sz="1200" dirty="0" smtClean="0"/>
              <a:t>)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          Acétone </a:t>
            </a:r>
            <a:r>
              <a:rPr lang="fr-FR" sz="1200" dirty="0"/>
              <a:t>(10 gouttes)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41271" t="23922" r="40955" b="19668"/>
          <a:stretch/>
        </p:blipFill>
        <p:spPr>
          <a:xfrm>
            <a:off x="476264" y="1847693"/>
            <a:ext cx="476266" cy="171166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" y="2890562"/>
            <a:ext cx="791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tube </a:t>
            </a:r>
          </a:p>
          <a:p>
            <a:r>
              <a:rPr lang="fr-FR" sz="1200" dirty="0"/>
              <a:t>capillaire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06171" y="3854082"/>
            <a:ext cx="213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 smtClean="0"/>
              <a:t>Dépôts : </a:t>
            </a:r>
          </a:p>
          <a:p>
            <a:r>
              <a:rPr lang="fr-FR" sz="1200" dirty="0" smtClean="0"/>
              <a:t>1 – 4-aminophénol</a:t>
            </a:r>
          </a:p>
          <a:p>
            <a:r>
              <a:rPr lang="fr-FR" sz="1200" dirty="0" smtClean="0"/>
              <a:t>2 – Produit brut</a:t>
            </a:r>
          </a:p>
          <a:p>
            <a:r>
              <a:rPr lang="fr-FR" sz="1200" dirty="0"/>
              <a:t>3</a:t>
            </a:r>
            <a:r>
              <a:rPr lang="fr-FR" sz="1200" dirty="0" smtClean="0"/>
              <a:t> – Produit recristallisé</a:t>
            </a:r>
          </a:p>
          <a:p>
            <a:r>
              <a:rPr lang="fr-FR" sz="1200" dirty="0"/>
              <a:t>4</a:t>
            </a:r>
            <a:r>
              <a:rPr lang="fr-FR" sz="1200" dirty="0" smtClean="0"/>
              <a:t> – Paracétamol commercial </a:t>
            </a:r>
          </a:p>
          <a:p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32964" y="759481"/>
            <a:ext cx="2834909" cy="27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1-/ dépôts sur la plaque </a:t>
            </a:r>
            <a:r>
              <a:rPr lang="fr-FR" sz="1200" b="1" u="sng" dirty="0" smtClean="0"/>
              <a:t>de </a:t>
            </a:r>
            <a:r>
              <a:rPr lang="fr-FR" sz="1200" b="1" u="sng" dirty="0"/>
              <a:t>Silice </a:t>
            </a:r>
          </a:p>
        </p:txBody>
      </p:sp>
      <p:sp>
        <p:nvSpPr>
          <p:cNvPr id="10" name="Arrondir un rectangle avec un coin du même côté 734">
            <a:extLst>
              <a:ext uri="{FF2B5EF4-FFF2-40B4-BE49-F238E27FC236}">
                <a16:creationId xmlns:a16="http://schemas.microsoft.com/office/drawing/2014/main" xmlns="" id="{BBD06ECA-D199-4FD9-81FD-761CB81F8BFB}"/>
              </a:ext>
            </a:extLst>
          </p:cNvPr>
          <p:cNvSpPr/>
          <p:nvPr/>
        </p:nvSpPr>
        <p:spPr>
          <a:xfrm rot="10800000" flipH="1">
            <a:off x="6080945" y="1527873"/>
            <a:ext cx="1611104" cy="2045172"/>
          </a:xfrm>
          <a:custGeom>
            <a:avLst/>
            <a:gdLst>
              <a:gd name="connsiteX0" fmla="*/ 358030 w 2148139"/>
              <a:gd name="connsiteY0" fmla="*/ 0 h 2726896"/>
              <a:gd name="connsiteX1" fmla="*/ 1790109 w 2148139"/>
              <a:gd name="connsiteY1" fmla="*/ 0 h 2726896"/>
              <a:gd name="connsiteX2" fmla="*/ 2148139 w 2148139"/>
              <a:gd name="connsiteY2" fmla="*/ 358030 h 2726896"/>
              <a:gd name="connsiteX3" fmla="*/ 2148139 w 2148139"/>
              <a:gd name="connsiteY3" fmla="*/ 2726896 h 2726896"/>
              <a:gd name="connsiteX4" fmla="*/ 2148139 w 2148139"/>
              <a:gd name="connsiteY4" fmla="*/ 2726896 h 2726896"/>
              <a:gd name="connsiteX5" fmla="*/ 0 w 2148139"/>
              <a:gd name="connsiteY5" fmla="*/ 2726896 h 2726896"/>
              <a:gd name="connsiteX6" fmla="*/ 0 w 2148139"/>
              <a:gd name="connsiteY6" fmla="*/ 2726896 h 2726896"/>
              <a:gd name="connsiteX7" fmla="*/ 0 w 2148139"/>
              <a:gd name="connsiteY7" fmla="*/ 358030 h 2726896"/>
              <a:gd name="connsiteX8" fmla="*/ 358030 w 2148139"/>
              <a:gd name="connsiteY8" fmla="*/ 0 h 2726896"/>
              <a:gd name="connsiteX0" fmla="*/ 0 w 2239579"/>
              <a:gd name="connsiteY0" fmla="*/ 2726896 h 2818336"/>
              <a:gd name="connsiteX1" fmla="*/ 0 w 2239579"/>
              <a:gd name="connsiteY1" fmla="*/ 2726896 h 2818336"/>
              <a:gd name="connsiteX2" fmla="*/ 0 w 2239579"/>
              <a:gd name="connsiteY2" fmla="*/ 358030 h 2818336"/>
              <a:gd name="connsiteX3" fmla="*/ 358030 w 2239579"/>
              <a:gd name="connsiteY3" fmla="*/ 0 h 2818336"/>
              <a:gd name="connsiteX4" fmla="*/ 1790109 w 2239579"/>
              <a:gd name="connsiteY4" fmla="*/ 0 h 2818336"/>
              <a:gd name="connsiteX5" fmla="*/ 2148139 w 2239579"/>
              <a:gd name="connsiteY5" fmla="*/ 358030 h 2818336"/>
              <a:gd name="connsiteX6" fmla="*/ 2148139 w 2239579"/>
              <a:gd name="connsiteY6" fmla="*/ 2726896 h 2818336"/>
              <a:gd name="connsiteX7" fmla="*/ 2239579 w 2239579"/>
              <a:gd name="connsiteY7" fmla="*/ 2818336 h 2818336"/>
              <a:gd name="connsiteX0" fmla="*/ 0 w 2148139"/>
              <a:gd name="connsiteY0" fmla="*/ 2726896 h 2726896"/>
              <a:gd name="connsiteX1" fmla="*/ 0 w 2148139"/>
              <a:gd name="connsiteY1" fmla="*/ 2726896 h 2726896"/>
              <a:gd name="connsiteX2" fmla="*/ 0 w 2148139"/>
              <a:gd name="connsiteY2" fmla="*/ 358030 h 2726896"/>
              <a:gd name="connsiteX3" fmla="*/ 358030 w 2148139"/>
              <a:gd name="connsiteY3" fmla="*/ 0 h 2726896"/>
              <a:gd name="connsiteX4" fmla="*/ 1790109 w 2148139"/>
              <a:gd name="connsiteY4" fmla="*/ 0 h 2726896"/>
              <a:gd name="connsiteX5" fmla="*/ 2148139 w 2148139"/>
              <a:gd name="connsiteY5" fmla="*/ 358030 h 2726896"/>
              <a:gd name="connsiteX6" fmla="*/ 2148139 w 2148139"/>
              <a:gd name="connsiteY6" fmla="*/ 2726896 h 272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8139" h="2726896">
                <a:moveTo>
                  <a:pt x="0" y="2726896"/>
                </a:moveTo>
                <a:lnTo>
                  <a:pt x="0" y="2726896"/>
                </a:lnTo>
                <a:lnTo>
                  <a:pt x="0" y="358030"/>
                </a:lnTo>
                <a:cubicBezTo>
                  <a:pt x="0" y="160295"/>
                  <a:pt x="160295" y="0"/>
                  <a:pt x="358030" y="0"/>
                </a:cubicBezTo>
                <a:lnTo>
                  <a:pt x="1790109" y="0"/>
                </a:lnTo>
                <a:cubicBezTo>
                  <a:pt x="1987844" y="0"/>
                  <a:pt x="2148139" y="160295"/>
                  <a:pt x="2148139" y="358030"/>
                </a:cubicBezTo>
                <a:lnTo>
                  <a:pt x="2148139" y="2726896"/>
                </a:lnTo>
              </a:path>
            </a:pathLst>
          </a:cu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1" name="Parallélogramme 10">
            <a:extLst>
              <a:ext uri="{FF2B5EF4-FFF2-40B4-BE49-F238E27FC236}">
                <a16:creationId xmlns:a16="http://schemas.microsoft.com/office/drawing/2014/main" xmlns="" id="{3EB2DF32-3C3B-406F-B3F4-A8164082033E}"/>
              </a:ext>
            </a:extLst>
          </p:cNvPr>
          <p:cNvSpPr/>
          <p:nvPr/>
        </p:nvSpPr>
        <p:spPr>
          <a:xfrm rot="21208233">
            <a:off x="6152663" y="1764276"/>
            <a:ext cx="45719" cy="1772788"/>
          </a:xfrm>
          <a:prstGeom prst="parallelogram">
            <a:avLst>
              <a:gd name="adj" fmla="val 7793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6FF2128C-DA56-4D19-8F2D-139990948AF4}"/>
              </a:ext>
            </a:extLst>
          </p:cNvPr>
          <p:cNvCxnSpPr>
            <a:cxnSpLocks/>
          </p:cNvCxnSpPr>
          <p:nvPr/>
        </p:nvCxnSpPr>
        <p:spPr>
          <a:xfrm>
            <a:off x="6080945" y="3169365"/>
            <a:ext cx="1611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975989" y="1530298"/>
            <a:ext cx="1825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236802" y="759482"/>
            <a:ext cx="91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/>
              <a:t>2-/ élution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521624" y="3083266"/>
            <a:ext cx="215453" cy="0"/>
          </a:xfrm>
          <a:prstGeom prst="straightConnector1">
            <a:avLst/>
          </a:prstGeom>
          <a:ln>
            <a:solidFill>
              <a:srgbClr val="C26B6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5776861" y="3332649"/>
            <a:ext cx="1072281" cy="4991"/>
          </a:xfrm>
          <a:prstGeom prst="straightConnector1">
            <a:avLst/>
          </a:prstGeom>
          <a:ln>
            <a:solidFill>
              <a:srgbClr val="C26B6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114176" y="2233100"/>
            <a:ext cx="6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/>
              <a:t>Plaque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5663463" y="2476139"/>
            <a:ext cx="516639" cy="6344"/>
          </a:xfrm>
          <a:prstGeom prst="straightConnector1">
            <a:avLst/>
          </a:prstGeom>
          <a:ln>
            <a:solidFill>
              <a:srgbClr val="C26B6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5F1A8B9-B2AF-42D5-83FF-5BE61975432C}"/>
              </a:ext>
            </a:extLst>
          </p:cNvPr>
          <p:cNvSpPr/>
          <p:nvPr/>
        </p:nvSpPr>
        <p:spPr>
          <a:xfrm>
            <a:off x="936936" y="1364560"/>
            <a:ext cx="1648502" cy="253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0EF94BED-821B-4945-B129-BBC507BD2A06}"/>
              </a:ext>
            </a:extLst>
          </p:cNvPr>
          <p:cNvSpPr/>
          <p:nvPr/>
        </p:nvSpPr>
        <p:spPr>
          <a:xfrm flipV="1">
            <a:off x="1449248" y="339279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941191" y="3457339"/>
            <a:ext cx="1644247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0EF94BED-821B-4945-B129-BBC507BD2A06}"/>
              </a:ext>
            </a:extLst>
          </p:cNvPr>
          <p:cNvSpPr/>
          <p:nvPr/>
        </p:nvSpPr>
        <p:spPr>
          <a:xfrm flipV="1">
            <a:off x="1064157" y="339279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0EF94BED-821B-4945-B129-BBC507BD2A06}"/>
              </a:ext>
            </a:extLst>
          </p:cNvPr>
          <p:cNvSpPr/>
          <p:nvPr/>
        </p:nvSpPr>
        <p:spPr>
          <a:xfrm flipV="1">
            <a:off x="1834339" y="339279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0EF94BED-821B-4945-B129-BBC507BD2A06}"/>
              </a:ext>
            </a:extLst>
          </p:cNvPr>
          <p:cNvSpPr/>
          <p:nvPr/>
        </p:nvSpPr>
        <p:spPr>
          <a:xfrm flipV="1">
            <a:off x="2219430" y="339279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09227" y="3570694"/>
            <a:ext cx="1638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1        2         3         4 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4165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456B7B-6855-4B62-AC25-7C4060AA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48" y="0"/>
            <a:ext cx="7543800" cy="45433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Chromatographie sur Couche Mince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41271" t="23922" r="40955" b="19668"/>
          <a:stretch/>
        </p:blipFill>
        <p:spPr>
          <a:xfrm>
            <a:off x="476264" y="1847693"/>
            <a:ext cx="476266" cy="171166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" y="2890562"/>
            <a:ext cx="791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tube </a:t>
            </a:r>
          </a:p>
          <a:p>
            <a:r>
              <a:rPr lang="fr-FR" sz="1200" dirty="0"/>
              <a:t>capillaire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06171" y="3854082"/>
            <a:ext cx="213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 smtClean="0"/>
              <a:t>Dépôts : </a:t>
            </a:r>
          </a:p>
          <a:p>
            <a:r>
              <a:rPr lang="fr-FR" sz="1200" dirty="0" smtClean="0"/>
              <a:t>1 – 4-aminophénol</a:t>
            </a:r>
          </a:p>
          <a:p>
            <a:r>
              <a:rPr lang="fr-FR" sz="1200" dirty="0" smtClean="0"/>
              <a:t>2 – Produit brut</a:t>
            </a:r>
          </a:p>
          <a:p>
            <a:r>
              <a:rPr lang="fr-FR" sz="1200" dirty="0"/>
              <a:t>3</a:t>
            </a:r>
            <a:r>
              <a:rPr lang="fr-FR" sz="1200" dirty="0" smtClean="0"/>
              <a:t> – Produit recristallisé</a:t>
            </a:r>
          </a:p>
          <a:p>
            <a:r>
              <a:rPr lang="fr-FR" sz="1200" dirty="0"/>
              <a:t>4</a:t>
            </a:r>
            <a:r>
              <a:rPr lang="fr-FR" sz="1200" dirty="0" smtClean="0"/>
              <a:t> – Paracétamol commercial </a:t>
            </a:r>
          </a:p>
          <a:p>
            <a:endParaRPr lang="fr-FR" sz="12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521624" y="3083266"/>
            <a:ext cx="215453" cy="0"/>
          </a:xfrm>
          <a:prstGeom prst="straightConnector1">
            <a:avLst/>
          </a:prstGeom>
          <a:ln>
            <a:solidFill>
              <a:srgbClr val="C26B6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5F1A8B9-B2AF-42D5-83FF-5BE61975432C}"/>
              </a:ext>
            </a:extLst>
          </p:cNvPr>
          <p:cNvSpPr/>
          <p:nvPr/>
        </p:nvSpPr>
        <p:spPr>
          <a:xfrm>
            <a:off x="936936" y="1364560"/>
            <a:ext cx="1648502" cy="253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0EF94BED-821B-4945-B129-BBC507BD2A06}"/>
              </a:ext>
            </a:extLst>
          </p:cNvPr>
          <p:cNvSpPr/>
          <p:nvPr/>
        </p:nvSpPr>
        <p:spPr>
          <a:xfrm flipV="1">
            <a:off x="1460588" y="1941848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941191" y="3287305"/>
            <a:ext cx="1644247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0EF94BED-821B-4945-B129-BBC507BD2A06}"/>
              </a:ext>
            </a:extLst>
          </p:cNvPr>
          <p:cNvSpPr/>
          <p:nvPr/>
        </p:nvSpPr>
        <p:spPr>
          <a:xfrm flipV="1">
            <a:off x="1086836" y="1941848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0EF94BED-821B-4945-B129-BBC507BD2A06}"/>
              </a:ext>
            </a:extLst>
          </p:cNvPr>
          <p:cNvSpPr/>
          <p:nvPr/>
        </p:nvSpPr>
        <p:spPr>
          <a:xfrm flipV="1">
            <a:off x="1834339" y="248595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0EF94BED-821B-4945-B129-BBC507BD2A06}"/>
              </a:ext>
            </a:extLst>
          </p:cNvPr>
          <p:cNvSpPr/>
          <p:nvPr/>
        </p:nvSpPr>
        <p:spPr>
          <a:xfrm flipV="1">
            <a:off x="2219430" y="248595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09227" y="3570694"/>
            <a:ext cx="1638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1        2         3         4  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839139" y="714139"/>
            <a:ext cx="2290607" cy="46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 smtClean="0"/>
              <a:t>3-</a:t>
            </a:r>
            <a:r>
              <a:rPr lang="fr-FR" sz="1200" b="1" u="sng" dirty="0"/>
              <a:t>/ </a:t>
            </a:r>
            <a:r>
              <a:rPr lang="fr-FR" sz="1200" b="1" u="sng" dirty="0" smtClean="0"/>
              <a:t>révélation de la plaque CCM après élution</a:t>
            </a:r>
            <a:endParaRPr lang="fr-FR" sz="1200" b="1" u="sng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65" y="840219"/>
            <a:ext cx="3162300" cy="2564608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5828573" y="321929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Lampe UV</a:t>
            </a:r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xmlns="" id="{0EF94BED-821B-4945-B129-BBC507BD2A06}"/>
              </a:ext>
            </a:extLst>
          </p:cNvPr>
          <p:cNvSpPr/>
          <p:nvPr/>
        </p:nvSpPr>
        <p:spPr>
          <a:xfrm flipV="1">
            <a:off x="1482455" y="2479609"/>
            <a:ext cx="110872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21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244945E-DD04-4EE7-B704-880798D4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243"/>
            <a:ext cx="8520600" cy="572700"/>
          </a:xfrm>
        </p:spPr>
        <p:txBody>
          <a:bodyPr/>
          <a:lstStyle/>
          <a:p>
            <a:r>
              <a:rPr lang="fr-FR" sz="2400" dirty="0">
                <a:solidFill>
                  <a:srgbClr val="FF6600"/>
                </a:solidFill>
                <a:latin typeface="Times"/>
                <a:cs typeface="Times"/>
              </a:rPr>
              <a:t>Spectre IR du </a:t>
            </a:r>
            <a:r>
              <a:rPr lang="fr-FR" sz="2400" dirty="0" smtClean="0">
                <a:solidFill>
                  <a:srgbClr val="FF6600"/>
                </a:solidFill>
                <a:latin typeface="Times"/>
                <a:cs typeface="Times"/>
              </a:rPr>
              <a:t>produit synthétisé:</a:t>
            </a:r>
            <a:endParaRPr lang="fr-FR" sz="2400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674092A-98F1-4D78-995C-58BD6104A18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87998" y="4798807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 dirty="0" smtClean="0"/>
              <a:t>Nombre d’onde (cm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9CEE7D9-803D-4396-935A-05AA8B75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B5297506-9E11-46B1-8208-692CFD995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4" b="21806"/>
          <a:stretch/>
        </p:blipFill>
        <p:spPr>
          <a:xfrm>
            <a:off x="504016" y="1388694"/>
            <a:ext cx="7169368" cy="3436223"/>
          </a:xfrm>
          <a:prstGeom prst="rect">
            <a:avLst/>
          </a:prstGeom>
        </p:spPr>
      </p:pic>
      <p:sp>
        <p:nvSpPr>
          <p:cNvPr id="7" name="ZoneTexte 8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8F5719A-AFE5-4F78-9969-FC7EFDBFE433}"/>
              </a:ext>
            </a:extLst>
          </p:cNvPr>
          <p:cNvSpPr txBox="1"/>
          <p:nvPr/>
        </p:nvSpPr>
        <p:spPr>
          <a:xfrm>
            <a:off x="802153" y="3713803"/>
            <a:ext cx="1615449" cy="746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Position : 3300 - 3500</a:t>
            </a:r>
          </a:p>
          <a:p>
            <a:pPr algn="ctr"/>
            <a:r>
              <a:rPr lang="fr-FR" sz="14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N-H</a:t>
            </a:r>
            <a:endParaRPr lang="fr-FR" sz="1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(amide)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3BE8B74-DC40-4E72-99C8-46D30C61C868}"/>
              </a:ext>
            </a:extLst>
          </p:cNvPr>
          <p:cNvSpPr/>
          <p:nvPr/>
        </p:nvSpPr>
        <p:spPr>
          <a:xfrm>
            <a:off x="1630341" y="2339956"/>
            <a:ext cx="130347" cy="1419896"/>
          </a:xfrm>
          <a:prstGeom prst="ellipse">
            <a:avLst/>
          </a:prstGeom>
          <a:solidFill>
            <a:srgbClr val="FF000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9" name="ZoneTexte 9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13317F7-2441-4A69-9D2E-681F008F1A0E}"/>
              </a:ext>
            </a:extLst>
          </p:cNvPr>
          <p:cNvSpPr txBox="1"/>
          <p:nvPr/>
        </p:nvSpPr>
        <p:spPr>
          <a:xfrm>
            <a:off x="2203461" y="2251521"/>
            <a:ext cx="1628879" cy="46935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i="1" dirty="0">
                <a:latin typeface="Cambria Math" panose="02040503050406030204" pitchFamily="18" charset="0"/>
              </a:rPr>
              <a:t>Position : 3000 – 3200</a:t>
            </a:r>
          </a:p>
          <a:p>
            <a:pPr algn="ctr"/>
            <a:r>
              <a:rPr lang="fr-FR" sz="1400" dirty="0" smtClean="0"/>
              <a:t>O-H</a:t>
            </a:r>
            <a:endParaRPr lang="fr-FR" sz="1400" dirty="0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6D27DBCC-81C9-49D8-BE0A-E5450B6EABC3}"/>
              </a:ext>
            </a:extLst>
          </p:cNvPr>
          <p:cNvSpPr/>
          <p:nvPr/>
        </p:nvSpPr>
        <p:spPr>
          <a:xfrm>
            <a:off x="1768222" y="2137905"/>
            <a:ext cx="298175" cy="1543267"/>
          </a:xfrm>
          <a:prstGeom prst="ellipse">
            <a:avLst/>
          </a:prstGeom>
          <a:solidFill>
            <a:srgbClr val="92D05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1" name="ZoneTexte 1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2C842708-EB9A-4053-9273-AB6C458CF3CB}"/>
              </a:ext>
            </a:extLst>
          </p:cNvPr>
          <p:cNvSpPr txBox="1"/>
          <p:nvPr/>
        </p:nvSpPr>
        <p:spPr>
          <a:xfrm>
            <a:off x="2491286" y="3707120"/>
            <a:ext cx="1628879" cy="4693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i="1" dirty="0">
                <a:latin typeface="Cambria Math" panose="02040503050406030204" pitchFamily="18" charset="0"/>
              </a:rPr>
              <a:t>Position : 1650 - 1700</a:t>
            </a:r>
          </a:p>
          <a:p>
            <a:pPr algn="ctr"/>
            <a:r>
              <a:rPr lang="fr-FR" sz="1400" dirty="0" smtClean="0"/>
              <a:t>C=O</a:t>
            </a:r>
            <a:endParaRPr lang="fr-FR" sz="1400" dirty="0"/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A1A48C9B-C54E-4C55-A258-EFCF042A7A54}"/>
              </a:ext>
            </a:extLst>
          </p:cNvPr>
          <p:cNvSpPr/>
          <p:nvPr/>
        </p:nvSpPr>
        <p:spPr>
          <a:xfrm>
            <a:off x="4252199" y="1761703"/>
            <a:ext cx="178904" cy="2739101"/>
          </a:xfrm>
          <a:prstGeom prst="ellipse">
            <a:avLst/>
          </a:prstGeom>
          <a:solidFill>
            <a:srgbClr val="1CADE4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6E7087B3-8DA7-4CCE-968F-6262AC58AEBF}"/>
              </a:ext>
            </a:extLst>
          </p:cNvPr>
          <p:cNvSpPr/>
          <p:nvPr/>
        </p:nvSpPr>
        <p:spPr>
          <a:xfrm>
            <a:off x="4371010" y="1687449"/>
            <a:ext cx="251351" cy="2390284"/>
          </a:xfrm>
          <a:prstGeom prst="ellipse">
            <a:avLst/>
          </a:prstGeom>
          <a:solidFill>
            <a:srgbClr val="7030A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" name="ZoneTexte 14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6D66D4B-1DD4-411F-8CA4-5F4218D491DA}"/>
              </a:ext>
            </a:extLst>
          </p:cNvPr>
          <p:cNvSpPr txBox="1"/>
          <p:nvPr/>
        </p:nvSpPr>
        <p:spPr>
          <a:xfrm>
            <a:off x="4742361" y="3992611"/>
            <a:ext cx="1418627" cy="4693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i="1" dirty="0">
                <a:latin typeface="Cambria Math" panose="02040503050406030204" pitchFamily="18" charset="0"/>
              </a:rPr>
              <a:t>Position : 1600</a:t>
            </a:r>
          </a:p>
          <a:p>
            <a:pPr algn="ctr"/>
            <a:r>
              <a:rPr lang="fr-FR" sz="1400" dirty="0" smtClean="0"/>
              <a:t>C=C</a:t>
            </a:r>
            <a:endParaRPr lang="fr-FR" sz="1400" dirty="0"/>
          </a:p>
        </p:txBody>
      </p:sp>
      <p:sp>
        <p:nvSpPr>
          <p:cNvPr id="15" name="ZoneTexte 5">
            <a:extLst>
              <a:ext uri="{FF2B5EF4-FFF2-40B4-BE49-F238E27FC236}">
                <a16:creationId xmlns="" xmlns:a16="http://schemas.microsoft.com/office/drawing/2014/main" id="{D93841EC-B2CC-408E-9F04-4CED14340D44}"/>
              </a:ext>
            </a:extLst>
          </p:cNvPr>
          <p:cNvSpPr txBox="1"/>
          <p:nvPr/>
        </p:nvSpPr>
        <p:spPr>
          <a:xfrm rot="16200000">
            <a:off x="-186746" y="2741384"/>
            <a:ext cx="1391535" cy="253916"/>
          </a:xfrm>
          <a:prstGeom prst="rect">
            <a:avLst/>
          </a:prstGeom>
          <a:solidFill>
            <a:schemeClr val="bg1"/>
          </a:solidFill>
        </p:spPr>
        <p:txBody>
          <a:bodyPr wrap="non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Transmittance (%)</a:t>
            </a:r>
          </a:p>
        </p:txBody>
      </p:sp>
      <p:pic>
        <p:nvPicPr>
          <p:cNvPr id="16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35" y="0"/>
            <a:ext cx="1890530" cy="10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4473648" y="923846"/>
            <a:ext cx="137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Molécule de paracétamol</a:t>
            </a:r>
          </a:p>
        </p:txBody>
      </p:sp>
      <p:pic>
        <p:nvPicPr>
          <p:cNvPr id="18" name="Imag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16" y="0"/>
            <a:ext cx="1007745" cy="1386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ZoneTexte 18"/>
          <p:cNvSpPr txBox="1"/>
          <p:nvPr/>
        </p:nvSpPr>
        <p:spPr>
          <a:xfrm>
            <a:off x="7422445" y="215467"/>
            <a:ext cx="1721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Molécule de 4-aminobenzoate de </a:t>
            </a:r>
            <a:r>
              <a:rPr lang="fr-FR" b="1" u="sng" dirty="0" err="1" smtClean="0"/>
              <a:t>méhtyle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45694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01014"/>
            <a:ext cx="8520600" cy="572700"/>
          </a:xfrm>
        </p:spPr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Recristallisation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15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45358"/>
          <a:stretch/>
        </p:blipFill>
        <p:spPr>
          <a:xfrm>
            <a:off x="455121" y="2373138"/>
            <a:ext cx="2904188" cy="14859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54523"/>
          <a:stretch/>
        </p:blipFill>
        <p:spPr>
          <a:xfrm>
            <a:off x="3513024" y="2375524"/>
            <a:ext cx="2543553" cy="1563656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73837"/>
              </p:ext>
            </p:extLst>
          </p:nvPr>
        </p:nvGraphicFramePr>
        <p:xfrm>
          <a:off x="384887" y="1233624"/>
          <a:ext cx="6096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Impuretés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Produit</a:t>
                      </a:r>
                      <a:r>
                        <a:rPr lang="fr-FR" baseline="0" dirty="0" smtClean="0"/>
                        <a:t> d'intérêt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Soluble à Chaud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Soluble à chaud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Soluble à Froid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 soluble à froid (recristallisation)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ccolade ouvrante 8"/>
          <p:cNvSpPr/>
          <p:nvPr/>
        </p:nvSpPr>
        <p:spPr>
          <a:xfrm rot="16200000">
            <a:off x="1574495" y="2641197"/>
            <a:ext cx="471357" cy="266441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89192" y="4320345"/>
            <a:ext cx="2448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Dissolution du brut réactionnel (Produit d’intérêt + impuretés) en chauffant</a:t>
            </a:r>
            <a:endParaRPr lang="fr-FR" dirty="0"/>
          </a:p>
        </p:txBody>
      </p:sp>
      <p:sp>
        <p:nvSpPr>
          <p:cNvPr id="11" name="Accolade ouvrante 10"/>
          <p:cNvSpPr/>
          <p:nvPr/>
        </p:nvSpPr>
        <p:spPr>
          <a:xfrm rot="16200000">
            <a:off x="4555035" y="2647136"/>
            <a:ext cx="471357" cy="266441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569732" y="4313192"/>
            <a:ext cx="244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refroidit : Cristallisation du produit d’intérêt.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55" y="0"/>
            <a:ext cx="2201043" cy="434622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46333" y="4416778"/>
            <a:ext cx="234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Montage recristallisatio</a:t>
            </a:r>
            <a:r>
              <a:rPr lang="fr-FR" b="1" i="1" u="sng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8557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EB55FBC-D052-4F1A-9A3E-FAE0B2B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Rendement de la synthèse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5188304-6761-4F09-A9DB-D95458B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58497" y="4163016"/>
            <a:ext cx="40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Times"/>
                <a:cs typeface="Times"/>
              </a:rPr>
              <a:t>n</a:t>
            </a:r>
            <a:r>
              <a:rPr lang="fr-FR" sz="1800" baseline="-25000" dirty="0" err="1" smtClean="0">
                <a:latin typeface="Times"/>
                <a:cs typeface="Times"/>
              </a:rPr>
              <a:t>max</a:t>
            </a:r>
            <a:r>
              <a:rPr lang="fr-FR" sz="1800" dirty="0" smtClean="0">
                <a:latin typeface="Times"/>
                <a:cs typeface="Times"/>
              </a:rPr>
              <a:t>=</a:t>
            </a:r>
            <a:r>
              <a:rPr lang="fr-FR" sz="1800" dirty="0">
                <a:latin typeface="Times"/>
                <a:cs typeface="Times"/>
              </a:rPr>
              <a:t> </a:t>
            </a:r>
            <a:r>
              <a:rPr lang="fr-FR" sz="1800" dirty="0" smtClean="0">
                <a:latin typeface="Times"/>
                <a:cs typeface="Times"/>
              </a:rPr>
              <a:t> 5,04.10</a:t>
            </a:r>
            <a:r>
              <a:rPr lang="fr-FR" sz="1800" baseline="30000" dirty="0" smtClean="0">
                <a:latin typeface="Times"/>
                <a:cs typeface="Times"/>
              </a:rPr>
              <a:t>-2</a:t>
            </a:r>
            <a:r>
              <a:rPr lang="fr-FR" sz="1800" dirty="0" smtClean="0">
                <a:latin typeface="Times"/>
                <a:cs typeface="Times"/>
              </a:rPr>
              <a:t> mol </a:t>
            </a:r>
            <a:r>
              <a:rPr lang="fr-FR" sz="1200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sz="1800" dirty="0" err="1" smtClean="0">
                <a:latin typeface="Times"/>
                <a:cs typeface="Times"/>
              </a:rPr>
              <a:t>m</a:t>
            </a:r>
            <a:r>
              <a:rPr lang="fr-FR" sz="1800" baseline="-25000" dirty="0" err="1" smtClean="0">
                <a:latin typeface="Times"/>
                <a:cs typeface="Times"/>
              </a:rPr>
              <a:t>max</a:t>
            </a:r>
            <a:r>
              <a:rPr lang="fr-FR" sz="1800" dirty="0" smtClean="0">
                <a:latin typeface="Times"/>
                <a:cs typeface="Times"/>
              </a:rPr>
              <a:t>=  7,61 g</a:t>
            </a:r>
            <a:endParaRPr lang="fr-FR" sz="1200" dirty="0">
              <a:latin typeface="Times"/>
              <a:cs typeface="Times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90989"/>
              </p:ext>
            </p:extLst>
          </p:nvPr>
        </p:nvGraphicFramePr>
        <p:xfrm>
          <a:off x="186347" y="1219237"/>
          <a:ext cx="8674722" cy="28328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8360"/>
                <a:gridCol w="1788482"/>
                <a:gridCol w="1612189"/>
                <a:gridCol w="1911499"/>
                <a:gridCol w="1884192"/>
              </a:tblGrid>
              <a:tr h="683650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4-aminophénol</a:t>
                      </a:r>
                    </a:p>
                    <a:p>
                      <a:pPr algn="ctr"/>
                      <a:endParaRPr lang="fr-FR" b="0" i="1" dirty="0" smtClean="0"/>
                    </a:p>
                    <a:p>
                      <a:pPr algn="ctr"/>
                      <a:r>
                        <a:rPr lang="fr-FR" b="0" i="1" dirty="0" smtClean="0"/>
                        <a:t>H₂NC₆H₄OH</a:t>
                      </a:r>
                      <a:endParaRPr lang="fr-FR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Anhydride                      Paracétamol</a:t>
                      </a:r>
                    </a:p>
                    <a:p>
                      <a:pPr algn="l"/>
                      <a:r>
                        <a:rPr lang="fr-FR" baseline="0" dirty="0" smtClean="0"/>
                        <a:t>éthanoïque        </a:t>
                      </a:r>
                      <a:r>
                        <a:rPr lang="fr-FR" sz="1800" baseline="0" dirty="0" smtClean="0"/>
                        <a:t>  =</a:t>
                      </a:r>
                    </a:p>
                    <a:p>
                      <a:pPr algn="l"/>
                      <a:r>
                        <a:rPr lang="fr-FR" baseline="0" dirty="0" smtClean="0"/>
                        <a:t>    </a:t>
                      </a:r>
                      <a:r>
                        <a:rPr lang="fr-FR" b="0" i="1" dirty="0" smtClean="0"/>
                        <a:t>C</a:t>
                      </a:r>
                      <a:r>
                        <a:rPr lang="fr-FR" b="0" i="1" baseline="-25000" dirty="0" smtClean="0"/>
                        <a:t>4</a:t>
                      </a:r>
                      <a:r>
                        <a:rPr lang="fr-FR" b="0" i="1" dirty="0" smtClean="0"/>
                        <a:t>H</a:t>
                      </a:r>
                      <a:r>
                        <a:rPr lang="fr-FR" b="0" i="1" baseline="-25000" dirty="0" smtClean="0"/>
                        <a:t>6</a:t>
                      </a:r>
                      <a:r>
                        <a:rPr lang="fr-FR" b="0" i="1" dirty="0" smtClean="0"/>
                        <a:t>O</a:t>
                      </a:r>
                      <a:r>
                        <a:rPr lang="fr-FR" b="0" i="1" baseline="-25000" dirty="0" smtClean="0"/>
                        <a:t>3</a:t>
                      </a:r>
                      <a:r>
                        <a:rPr lang="fr-FR" baseline="0" dirty="0" smtClean="0"/>
                        <a:t>                            </a:t>
                      </a:r>
                      <a:r>
                        <a:rPr lang="fr-FR" b="0" i="1" dirty="0" smtClean="0"/>
                        <a:t>C</a:t>
                      </a:r>
                      <a:r>
                        <a:rPr lang="fr-FR" b="0" i="1" baseline="-25000" dirty="0" smtClean="0"/>
                        <a:t>8</a:t>
                      </a:r>
                      <a:r>
                        <a:rPr lang="fr-FR" b="0" i="1" dirty="0" smtClean="0"/>
                        <a:t>H</a:t>
                      </a:r>
                      <a:r>
                        <a:rPr lang="fr-FR" b="0" i="1" baseline="-25000" dirty="0" smtClean="0"/>
                        <a:t>9</a:t>
                      </a:r>
                      <a:r>
                        <a:rPr lang="fr-FR" b="0" i="1" dirty="0" smtClean="0"/>
                        <a:t>NO</a:t>
                      </a:r>
                      <a:r>
                        <a:rPr lang="fr-FR" b="0" i="1" baseline="-25000" dirty="0" smtClean="0"/>
                        <a:t>2</a:t>
                      </a:r>
                      <a:endParaRPr lang="fr-FR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Acide</a:t>
                      </a:r>
                      <a:r>
                        <a:rPr lang="fr-FR" baseline="0" dirty="0" smtClean="0"/>
                        <a:t> éthanoïque</a:t>
                      </a:r>
                    </a:p>
                    <a:p>
                      <a:pPr algn="ctr"/>
                      <a:endParaRPr lang="fr-FR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fr-FR" b="0" i="1" dirty="0" smtClean="0"/>
                        <a:t>CH₃COOH</a:t>
                      </a:r>
                      <a:endParaRPr lang="fr-FR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35">
                <a:tc>
                  <a:txBody>
                    <a:bodyPr/>
                    <a:lstStyle/>
                    <a:p>
                      <a:r>
                        <a:rPr lang="fr-FR" dirty="0" smtClean="0"/>
                        <a:t>Etat </a:t>
                      </a:r>
                      <a:r>
                        <a:rPr lang="fr-FR" dirty="0" err="1" smtClean="0"/>
                        <a:t>inital</a:t>
                      </a:r>
                      <a:r>
                        <a:rPr lang="fr-FR" dirty="0" smtClean="0"/>
                        <a:t> (en</a:t>
                      </a:r>
                      <a:r>
                        <a:rPr lang="fr-FR" baseline="0" dirty="0" smtClean="0"/>
                        <a:t> mol)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5,04.10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i="0" dirty="0" smtClean="0">
                          <a:latin typeface="+mn-lt"/>
                        </a:rPr>
                        <a:t>7,4.10</a:t>
                      </a:r>
                      <a:r>
                        <a:rPr lang="fr-FR" sz="1400" i="0" baseline="30000" dirty="0" smtClean="0">
                          <a:latin typeface="+mn-lt"/>
                        </a:rPr>
                        <a:t>-2</a:t>
                      </a:r>
                      <a:r>
                        <a:rPr lang="fr-FR" sz="1400" i="0" baseline="0" dirty="0" smtClean="0">
                          <a:latin typeface="+mn-lt"/>
                        </a:rPr>
                        <a:t> mol</a:t>
                      </a:r>
                      <a:endParaRPr lang="fr-FR" sz="1400" i="0" dirty="0" smtClean="0">
                        <a:latin typeface="+mn-lt"/>
                      </a:endParaRPr>
                    </a:p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368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intermédiaire (en mol)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5,04.10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-x</a:t>
                      </a:r>
                      <a:endParaRPr lang="fr-FR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0" dirty="0" smtClean="0">
                          <a:latin typeface="+mn-lt"/>
                        </a:rPr>
                        <a:t>7,4.10</a:t>
                      </a:r>
                      <a:r>
                        <a:rPr lang="fr-FR" sz="1400" i="0" baseline="30000" dirty="0" smtClean="0">
                          <a:latin typeface="+mn-lt"/>
                        </a:rPr>
                        <a:t>-2</a:t>
                      </a:r>
                      <a:r>
                        <a:rPr lang="fr-FR" sz="1400" i="0" baseline="0" dirty="0" smtClean="0">
                          <a:latin typeface="+mn-lt"/>
                        </a:rPr>
                        <a:t> -x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368">
                <a:tc>
                  <a:txBody>
                    <a:bodyPr/>
                    <a:lstStyle/>
                    <a:p>
                      <a:r>
                        <a:rPr lang="fr-FR" dirty="0" smtClean="0"/>
                        <a:t>Etat</a:t>
                      </a:r>
                      <a:r>
                        <a:rPr lang="fr-FR" baseline="0" dirty="0" smtClean="0"/>
                        <a:t> final maximal (en mol)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2,36.10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 mol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5,04.10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mol</a:t>
                      </a:r>
                    </a:p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5,04.10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mol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2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17</a:t>
            </a:fld>
            <a:endParaRPr lang="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30359352"/>
              </p:ext>
            </p:extLst>
          </p:nvPr>
        </p:nvGraphicFramePr>
        <p:xfrm>
          <a:off x="187279" y="-1203353"/>
          <a:ext cx="8843832" cy="4759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emi-tour 3"/>
          <p:cNvSpPr/>
          <p:nvPr/>
        </p:nvSpPr>
        <p:spPr>
          <a:xfrm rot="10800000">
            <a:off x="6039556" y="2215443"/>
            <a:ext cx="2638777" cy="156633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37444"/>
              <a:gd name="adj5" fmla="val 95721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00334" y="2652885"/>
            <a:ext cx="1397000" cy="73866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 smtClean="0"/>
              <a:t>Si le critère de pureté n’est pas vérifié </a:t>
            </a:r>
            <a:endParaRPr lang="fr-FR" i="1" dirty="0"/>
          </a:p>
        </p:txBody>
      </p:sp>
      <p:sp>
        <p:nvSpPr>
          <p:cNvPr id="2" name="Flèche vers la gauche 1"/>
          <p:cNvSpPr/>
          <p:nvPr/>
        </p:nvSpPr>
        <p:spPr>
          <a:xfrm rot="16200000">
            <a:off x="7429502" y="2885722"/>
            <a:ext cx="2130778" cy="790221"/>
          </a:xfrm>
          <a:prstGeom prst="lef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094993" y="4332112"/>
            <a:ext cx="316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Calcul du rendement de la synthèse</a:t>
            </a:r>
          </a:p>
          <a:p>
            <a:r>
              <a:rPr lang="fr-FR" i="1" dirty="0" smtClean="0"/>
              <a:t>(à confronter au Cahier des charges)</a:t>
            </a:r>
            <a:endParaRPr lang="fr-FR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141109" y="3753556"/>
            <a:ext cx="4416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6600"/>
                </a:solidFill>
                <a:latin typeface="Times"/>
                <a:cs typeface="Times"/>
              </a:rPr>
              <a:t>Processus de synthèse d’un produit chimique</a:t>
            </a:r>
            <a:endParaRPr lang="fr-FR" sz="2800" dirty="0">
              <a:solidFill>
                <a:srgbClr val="FF66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0714054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405288-6E7B-4FD0-8CB0-F829E561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</a:t>
            </a:r>
            <a:r>
              <a:rPr lang="fr-FR" dirty="0"/>
              <a:t> </a:t>
            </a:r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E347497C-88AC-4D76-9403-BEC2647A06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A18189F9-06F7-4412-9306-B7EBF5978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6" t="13142" r="42654" b="32664"/>
          <a:stretch/>
        </p:blipFill>
        <p:spPr>
          <a:xfrm>
            <a:off x="2395182" y="1996641"/>
            <a:ext cx="839338" cy="23960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7D80BA4-7F33-4069-9924-D1B7A01034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8" t="58947" r="2290"/>
          <a:stretch/>
        </p:blipFill>
        <p:spPr>
          <a:xfrm>
            <a:off x="7461914" y="1996641"/>
            <a:ext cx="1530735" cy="18150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0A7DC54-DFB4-4C51-A827-4C966937741D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E78F90E-1B08-4D78-97EC-10F9A371D285}"/>
              </a:ext>
            </a:extLst>
          </p:cNvPr>
          <p:cNvSpPr/>
          <p:nvPr/>
        </p:nvSpPr>
        <p:spPr>
          <a:xfrm>
            <a:off x="6394457" y="3794710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92E3AF-CCF1-49A2-BAA1-7D631D4BFC3E}"/>
              </a:ext>
            </a:extLst>
          </p:cNvPr>
          <p:cNvSpPr/>
          <p:nvPr/>
        </p:nvSpPr>
        <p:spPr>
          <a:xfrm>
            <a:off x="4751608" y="2254952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7692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7778DE0-D902-414F-BED7-6236695E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 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59FF6BF-7309-47D7-8D4A-CD013372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A9093A6-7EAC-4074-AF4E-11144FA94C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9" b="32664"/>
          <a:stretch/>
        </p:blipFill>
        <p:spPr>
          <a:xfrm>
            <a:off x="224322" y="1415615"/>
            <a:ext cx="3061376" cy="2977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D9A3DF9-A509-465E-AB03-BB210AA4BC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4" t="58947" r="2290"/>
          <a:stretch/>
        </p:blipFill>
        <p:spPr>
          <a:xfrm>
            <a:off x="7492621" y="1996641"/>
            <a:ext cx="1500028" cy="1815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1601528-FD3D-45D0-9176-F9B989C46BD1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6710C16-F8E6-4601-8ABF-72D3588EC3FE}"/>
              </a:ext>
            </a:extLst>
          </p:cNvPr>
          <p:cNvSpPr/>
          <p:nvPr/>
        </p:nvSpPr>
        <p:spPr>
          <a:xfrm>
            <a:off x="1496137" y="1362691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4F54E08-F08C-4BED-B6C3-95BA20E07DE4}"/>
              </a:ext>
            </a:extLst>
          </p:cNvPr>
          <p:cNvSpPr/>
          <p:nvPr/>
        </p:nvSpPr>
        <p:spPr>
          <a:xfrm>
            <a:off x="4751608" y="232970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7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200" y="-9570"/>
            <a:ext cx="8520600" cy="8418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Présentation du cahier des charges 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981829432"/>
              </p:ext>
            </p:extLst>
          </p:nvPr>
        </p:nvGraphicFramePr>
        <p:xfrm>
          <a:off x="964227" y="730250"/>
          <a:ext cx="707884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55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CAB6D4-96A7-4390-95FF-275DD35E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 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635757E7-F0E6-4C67-9691-C20E5D2B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9D76692-7D31-4CBF-9258-40DB50A828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32664"/>
          <a:stretch/>
        </p:blipFill>
        <p:spPr>
          <a:xfrm>
            <a:off x="224323" y="1415615"/>
            <a:ext cx="5129012" cy="2977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EA04962-DB4F-4D75-8673-F8C7F1A6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9" t="58947" r="2290"/>
          <a:stretch/>
        </p:blipFill>
        <p:spPr>
          <a:xfrm>
            <a:off x="7523328" y="1996641"/>
            <a:ext cx="1469321" cy="1815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54B24E9-3A91-45ED-9774-6DAC5EB1C87D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D273B8-9E3F-40E7-AC07-9528596A5F29}"/>
              </a:ext>
            </a:extLst>
          </p:cNvPr>
          <p:cNvSpPr/>
          <p:nvPr/>
        </p:nvSpPr>
        <p:spPr>
          <a:xfrm>
            <a:off x="1496137" y="1362691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718BF2-D879-461C-90AB-E9813C685182}"/>
              </a:ext>
            </a:extLst>
          </p:cNvPr>
          <p:cNvSpPr/>
          <p:nvPr/>
        </p:nvSpPr>
        <p:spPr>
          <a:xfrm>
            <a:off x="6394457" y="3794710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650329-3672-446D-8917-24FCE3EA078E}"/>
              </a:ext>
            </a:extLst>
          </p:cNvPr>
          <p:cNvSpPr/>
          <p:nvPr/>
        </p:nvSpPr>
        <p:spPr>
          <a:xfrm>
            <a:off x="5885598" y="2365854"/>
            <a:ext cx="2210936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50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F73CA32-AE10-4F3D-BCF9-EF7EC9E2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 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2A2FFE3-0419-4C20-BBA4-50F0BDAE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0A5D677-BA57-43B7-9AC8-D7B341F1F3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32664"/>
          <a:stretch/>
        </p:blipFill>
        <p:spPr>
          <a:xfrm>
            <a:off x="224323" y="1415615"/>
            <a:ext cx="5129012" cy="2977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8947F05-1482-4E74-B294-656CA81FFE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58947" r="40031"/>
          <a:stretch/>
        </p:blipFill>
        <p:spPr>
          <a:xfrm>
            <a:off x="5353335" y="1996641"/>
            <a:ext cx="1658203" cy="1815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A0312AE-402F-4171-8FA1-0B9C8EA7C2B2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DA26DB-4A9B-4CAC-805F-7DEAAE25B10A}"/>
              </a:ext>
            </a:extLst>
          </p:cNvPr>
          <p:cNvSpPr/>
          <p:nvPr/>
        </p:nvSpPr>
        <p:spPr>
          <a:xfrm>
            <a:off x="1496137" y="1362691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FFC166D6-8A7F-4570-B459-E3C59B389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9" t="58947" r="2290"/>
          <a:stretch/>
        </p:blipFill>
        <p:spPr>
          <a:xfrm>
            <a:off x="7523328" y="1998982"/>
            <a:ext cx="1469321" cy="18150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6C02E16-930E-4912-A44E-8E3B644AD5A5}"/>
              </a:ext>
            </a:extLst>
          </p:cNvPr>
          <p:cNvSpPr/>
          <p:nvPr/>
        </p:nvSpPr>
        <p:spPr>
          <a:xfrm>
            <a:off x="7046510" y="2322831"/>
            <a:ext cx="953637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B092F01-AF3C-4586-86ED-A00D5BD9CB51}"/>
              </a:ext>
            </a:extLst>
          </p:cNvPr>
          <p:cNvSpPr/>
          <p:nvPr/>
        </p:nvSpPr>
        <p:spPr>
          <a:xfrm>
            <a:off x="6394457" y="3787255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76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167F0F0-AC94-491E-AA1B-7C8CBCFE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 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FB9690D-C9FE-4866-B661-8442DE5F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7D1E925-4E18-48E3-85E6-27142B6F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32664"/>
          <a:stretch/>
        </p:blipFill>
        <p:spPr>
          <a:xfrm>
            <a:off x="224323" y="1415615"/>
            <a:ext cx="5129012" cy="2977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844953D-84E3-409F-9119-85313CC6F7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58947" r="2290"/>
          <a:stretch/>
        </p:blipFill>
        <p:spPr>
          <a:xfrm>
            <a:off x="5353335" y="1996641"/>
            <a:ext cx="3639314" cy="1815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B655B7-E2FF-4569-9683-8EDC6BEA3EBA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54D97A-0591-473C-80BE-89ED8E802061}"/>
              </a:ext>
            </a:extLst>
          </p:cNvPr>
          <p:cNvSpPr/>
          <p:nvPr/>
        </p:nvSpPr>
        <p:spPr>
          <a:xfrm>
            <a:off x="1496137" y="1362691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B6EFB9-2654-47BD-898D-99597600ED73}"/>
              </a:ext>
            </a:extLst>
          </p:cNvPr>
          <p:cNvSpPr/>
          <p:nvPr/>
        </p:nvSpPr>
        <p:spPr>
          <a:xfrm>
            <a:off x="6394457" y="3794710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90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FB14B4F-E620-4C9F-9FF6-626E6B04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Application à la synthèse peptidique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8FA9251-C948-4568-BBFB-2E7A413A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BAC9CE8-9A5B-4D6F-9712-9DA04113D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r="4447"/>
          <a:stretch/>
        </p:blipFill>
        <p:spPr>
          <a:xfrm rot="16200000">
            <a:off x="2722200" y="214171"/>
            <a:ext cx="3699601" cy="53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4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  <p:sp>
        <p:nvSpPr>
          <p:cNvPr id="5" name="Rectangle 4"/>
          <p:cNvSpPr/>
          <p:nvPr/>
        </p:nvSpPr>
        <p:spPr>
          <a:xfrm>
            <a:off x="2879920" y="119162"/>
            <a:ext cx="307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rgbClr val="FF6600"/>
                </a:solidFill>
                <a:latin typeface="Times"/>
                <a:cs typeface="Times"/>
              </a:rPr>
              <a:t>Molécule cible</a:t>
            </a:r>
            <a:endParaRPr lang="fr-FR" sz="3600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44060" y="4368800"/>
            <a:ext cx="230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Principe actif: paracétamol</a:t>
            </a:r>
            <a:endParaRPr lang="fr-FR" dirty="0"/>
          </a:p>
        </p:txBody>
      </p:sp>
      <p:pic>
        <p:nvPicPr>
          <p:cNvPr id="8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57" y="1214167"/>
            <a:ext cx="4546745" cy="24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6496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au 51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6299EFDC-D811-415D-AE6E-13C7739ED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00681"/>
              </p:ext>
            </p:extLst>
          </p:nvPr>
        </p:nvGraphicFramePr>
        <p:xfrm>
          <a:off x="141633" y="954157"/>
          <a:ext cx="8766313" cy="32285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676508839"/>
                    </a:ext>
                  </a:extLst>
                </a:gridCol>
                <a:gridCol w="28326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364169271"/>
                    </a:ext>
                  </a:extLst>
                </a:gridCol>
                <a:gridCol w="1759226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460053931"/>
                    </a:ext>
                  </a:extLst>
                </a:gridCol>
                <a:gridCol w="117778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498011360"/>
                    </a:ext>
                  </a:extLst>
                </a:gridCol>
                <a:gridCol w="187849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579247023"/>
                    </a:ext>
                  </a:extLst>
                </a:gridCol>
                <a:gridCol w="26090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635373302"/>
                    </a:ext>
                  </a:extLst>
                </a:gridCol>
                <a:gridCol w="161759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146037858"/>
                    </a:ext>
                  </a:extLst>
                </a:gridCol>
              </a:tblGrid>
              <a:tr h="1513746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+</a:t>
                      </a:r>
                      <a:endParaRPr lang="fr-FR" sz="18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500" b="0" dirty="0"/>
                    </a:p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/>
                        <a:t>+</a:t>
                      </a:r>
                      <a:endParaRPr lang="fr-FR" sz="18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402701178"/>
                  </a:ext>
                </a:extLst>
              </a:tr>
              <a:tr h="3539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4-aminophénol</a:t>
                      </a:r>
                      <a:endParaRPr lang="fr-FR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Anhydride acétique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/>
                        <a:t>Paracétamol</a:t>
                      </a:r>
                      <a:endParaRPr lang="fr-FR" sz="11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Acide acétique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89108697"/>
                  </a:ext>
                </a:extLst>
              </a:tr>
              <a:tr h="309278">
                <a:tc>
                  <a:txBody>
                    <a:bodyPr/>
                    <a:lstStyle/>
                    <a:p>
                      <a:pPr algn="ctr"/>
                      <a:r>
                        <a:rPr lang="fr-FR" sz="1100" baseline="0" dirty="0" smtClean="0"/>
                        <a:t>8,84 €/mol</a:t>
                      </a:r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6,4</a:t>
                      </a:r>
                      <a:r>
                        <a:rPr lang="fr-FR" sz="1100" baseline="0" dirty="0" smtClean="0"/>
                        <a:t> </a:t>
                      </a:r>
                      <a:r>
                        <a:rPr lang="fr-FR" sz="1100" dirty="0" smtClean="0"/>
                        <a:t>€/mol</a:t>
                      </a:r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678179576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  <a:p>
                      <a:pPr algn="ctr"/>
                      <a:endParaRPr lang="fr-FR" sz="1100" dirty="0"/>
                    </a:p>
                    <a:p>
                      <a:pPr algn="ctr"/>
                      <a:endParaRPr lang="fr-FR" sz="1200" i="1" dirty="0"/>
                    </a:p>
                    <a:p>
                      <a:pPr algn="ctr"/>
                      <a:endParaRPr lang="fr-FR" sz="1200" i="1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3442191788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xmlns="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07" y="104634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Synthèse du paracétamol: Voie réactionnelle n°1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xmlns="" id="{5AE6B7E5-DE76-459D-808F-CB7DA18ADBC6}"/>
              </a:ext>
            </a:extLst>
          </p:cNvPr>
          <p:cNvCxnSpPr>
            <a:cxnSpLocks/>
          </p:cNvCxnSpPr>
          <p:nvPr/>
        </p:nvCxnSpPr>
        <p:spPr>
          <a:xfrm>
            <a:off x="4129709" y="1708636"/>
            <a:ext cx="106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xmlns="" id="{89A4D45D-50FA-4667-A409-95AD102C1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2389576" y="3451274"/>
            <a:ext cx="695311" cy="7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xmlns="" id="{48E92E10-DF28-45B0-9E7E-09DCF762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9" t="32261" r="35597" b="40400"/>
          <a:stretch/>
        </p:blipFill>
        <p:spPr bwMode="auto">
          <a:xfrm>
            <a:off x="2681263" y="3135359"/>
            <a:ext cx="715190" cy="7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xmlns="" id="{A7AD55EE-3E85-4368-B3DD-9D9499290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9" t="1834" r="35597" b="72176"/>
          <a:stretch/>
        </p:blipFill>
        <p:spPr bwMode="auto">
          <a:xfrm>
            <a:off x="3007739" y="3499844"/>
            <a:ext cx="715190" cy="66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RÃ©sultat de recherche d'images pour &quot;anhydride acÃ©tique&quot;">
            <a:extLst>
              <a:ext uri="{FF2B5EF4-FFF2-40B4-BE49-F238E27FC236}">
                <a16:creationId xmlns="" xmlns:a16="http://schemas.microsoft.com/office/drawing/2014/main" id="{E8AD83C6-905C-422A-9A5C-16E3E87C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36" y="1296480"/>
            <a:ext cx="1137655" cy="6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RÃ©sultat de recherche d'images pour &quot;acetic acid formula&quot;">
            <a:extLst>
              <a:ext uri="{FF2B5EF4-FFF2-40B4-BE49-F238E27FC236}">
                <a16:creationId xmlns="" xmlns:a16="http://schemas.microsoft.com/office/drawing/2014/main" id="{336B0188-933B-4691-8595-AF824C48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079" y="1087429"/>
            <a:ext cx="1134217" cy="9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Ã©sultat de recherche d'images pour &quot;para-aminophÃ©nol&quot;">
            <a:extLst>
              <a:ext uri="{FF2B5EF4-FFF2-40B4-BE49-F238E27FC236}">
                <a16:creationId xmlns="" xmlns:a16="http://schemas.microsoft.com/office/drawing/2014/main" id="{F33B8B29-A9C2-419C-AF2F-9BD1FBC2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2" y="1229214"/>
            <a:ext cx="1449647" cy="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61" y="1119543"/>
            <a:ext cx="1568121" cy="8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xmlns="" id="{4980779F-CB53-4054-AF8D-5639B7B55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1211442" y="3483775"/>
            <a:ext cx="734252" cy="7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78AA4DD8-C1F7-437C-993E-E8FAB63F754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997" y="3182169"/>
            <a:ext cx="613499" cy="616237"/>
          </a:xfrm>
          <a:prstGeom prst="rect">
            <a:avLst/>
          </a:prstGeom>
        </p:spPr>
      </p:pic>
      <p:pic>
        <p:nvPicPr>
          <p:cNvPr id="24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xmlns="" id="{FDD4E8AD-6111-4897-B280-DFCC00758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1" t="64495" r="1919" b="8166"/>
          <a:stretch/>
        </p:blipFill>
        <p:spPr bwMode="auto">
          <a:xfrm>
            <a:off x="312994" y="3486338"/>
            <a:ext cx="844803" cy="7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5" descr="Image associÃ©e">
            <a:extLst>
              <a:ext uri="{FF2B5EF4-FFF2-40B4-BE49-F238E27FC236}">
                <a16:creationId xmlns:a16="http://schemas.microsoft.com/office/drawing/2014/main" xmlns="" id="{480AE5C0-D399-486D-83EE-56F85AC1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90" y="3323550"/>
            <a:ext cx="700021" cy="7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7" descr="Image associÃ©e">
            <a:extLst>
              <a:ext uri="{FF2B5EF4-FFF2-40B4-BE49-F238E27FC236}">
                <a16:creationId xmlns:a16="http://schemas.microsoft.com/office/drawing/2014/main" xmlns="" id="{B3B1A77B-B9F5-4AAB-A269-ED78E9D6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420" y="3302000"/>
            <a:ext cx="700021" cy="7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xmlns="" id="{D201B2E4-3DD8-4EFB-859A-07E80DE0E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5722323" y="3237071"/>
            <a:ext cx="768790" cy="7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05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au 51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6299EFDC-D811-415D-AE6E-13C7739ED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613185"/>
              </p:ext>
            </p:extLst>
          </p:nvPr>
        </p:nvGraphicFramePr>
        <p:xfrm>
          <a:off x="141633" y="954157"/>
          <a:ext cx="8766313" cy="32087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676508839"/>
                    </a:ext>
                  </a:extLst>
                </a:gridCol>
                <a:gridCol w="28326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364169271"/>
                    </a:ext>
                  </a:extLst>
                </a:gridCol>
                <a:gridCol w="150454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460053931"/>
                    </a:ext>
                  </a:extLst>
                </a:gridCol>
                <a:gridCol w="1317261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498011360"/>
                    </a:ext>
                  </a:extLst>
                </a:gridCol>
                <a:gridCol w="199370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579247023"/>
                    </a:ext>
                  </a:extLst>
                </a:gridCol>
                <a:gridCol w="26090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635373302"/>
                    </a:ext>
                  </a:extLst>
                </a:gridCol>
                <a:gridCol w="161759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146037858"/>
                    </a:ext>
                  </a:extLst>
                </a:gridCol>
              </a:tblGrid>
              <a:tr h="1513746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400" b="0" dirty="0" smtClean="0"/>
                        <a:t>+</a:t>
                      </a:r>
                    </a:p>
                    <a:p>
                      <a:pPr algn="ctr"/>
                      <a:endParaRPr lang="fr-FR" sz="24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/>
                        <a:t>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HCl</a:t>
                      </a:r>
                      <a:endParaRPr lang="fr-FR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402701178"/>
                  </a:ext>
                </a:extLst>
              </a:tr>
              <a:tr h="3539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4-aminophénol</a:t>
                      </a:r>
                      <a:endParaRPr lang="fr-FR" sz="11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Chlorure d’acétyle</a:t>
                      </a: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/>
                        <a:t>Paracétamol</a:t>
                      </a:r>
                      <a:endParaRPr lang="fr-FR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Chlorure d’hydrogène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89108697"/>
                  </a:ext>
                </a:extLst>
              </a:tr>
              <a:tr h="309278">
                <a:tc>
                  <a:txBody>
                    <a:bodyPr/>
                    <a:lstStyle/>
                    <a:p>
                      <a:pPr algn="ctr"/>
                      <a:r>
                        <a:rPr lang="fr-FR" sz="1100" baseline="0" dirty="0" smtClean="0"/>
                        <a:t>8,84 €/mol</a:t>
                      </a: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smtClean="0"/>
                        <a:t>7,61 € / mol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678179576"/>
                  </a:ext>
                </a:extLst>
              </a:tr>
              <a:tr h="1031758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  <a:p>
                      <a:pPr algn="ctr"/>
                      <a:endParaRPr lang="fr-FR" sz="1100" dirty="0"/>
                    </a:p>
                    <a:p>
                      <a:pPr algn="ctr"/>
                      <a:endParaRPr lang="fr-FR" sz="12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3442191788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xmlns="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0129"/>
            <a:ext cx="8520600" cy="572700"/>
          </a:xfrm>
        </p:spPr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Synthèse du paracétamol: Voie </a:t>
            </a:r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réactionnelle </a:t>
            </a:r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n</a:t>
            </a:r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°2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xmlns="" id="{5AE6B7E5-DE76-459D-808F-CB7DA18ADBC6}"/>
              </a:ext>
            </a:extLst>
          </p:cNvPr>
          <p:cNvCxnSpPr>
            <a:cxnSpLocks/>
          </p:cNvCxnSpPr>
          <p:nvPr/>
        </p:nvCxnSpPr>
        <p:spPr>
          <a:xfrm>
            <a:off x="3871899" y="1589127"/>
            <a:ext cx="106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17" descr="Image associÃ©e">
            <a:extLst>
              <a:ext uri="{FF2B5EF4-FFF2-40B4-BE49-F238E27FC236}">
                <a16:creationId xmlns:a16="http://schemas.microsoft.com/office/drawing/2014/main" xmlns="" id="{B3B1A77B-B9F5-4AAB-A269-ED78E9D6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87" y="3476472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5" descr="Image associÃ©e">
            <a:extLst>
              <a:ext uri="{FF2B5EF4-FFF2-40B4-BE49-F238E27FC236}">
                <a16:creationId xmlns:a16="http://schemas.microsoft.com/office/drawing/2014/main" xmlns="" id="{4D5788A2-C16D-4296-8818-A390E27D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30" y="3356390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7" descr="Image associÃ©e">
            <a:extLst>
              <a:ext uri="{FF2B5EF4-FFF2-40B4-BE49-F238E27FC236}">
                <a16:creationId xmlns:a16="http://schemas.microsoft.com/office/drawing/2014/main" xmlns="" id="{8DF6DE1C-F1F4-4237-AD9B-73CC0291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85" y="3339672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oxique">
            <a:extLst>
              <a:ext uri="{FF2B5EF4-FFF2-40B4-BE49-F238E27FC236}">
                <a16:creationId xmlns:a16="http://schemas.microsoft.com/office/drawing/2014/main" xmlns="" id="{F03B40F4-FAAE-461A-9305-AD9FF6E55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47" y="3487865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z sous pression">
            <a:extLst>
              <a:ext uri="{FF2B5EF4-FFF2-40B4-BE49-F238E27FC236}">
                <a16:creationId xmlns:a16="http://schemas.microsoft.com/office/drawing/2014/main" xmlns="" id="{ACB030BB-FB67-4098-8C27-C48DBCB7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66" y="3156137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Ã©sultat de recherche d'images pour &quot;para-aminophÃ©nol&quot;">
            <a:extLst>
              <a:ext uri="{FF2B5EF4-FFF2-40B4-BE49-F238E27FC236}">
                <a16:creationId xmlns="" xmlns:a16="http://schemas.microsoft.com/office/drawing/2014/main" id="{F33B8B29-A9C2-419C-AF2F-9BD1FBC2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2" y="1229214"/>
            <a:ext cx="1449647" cy="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61" y="1119543"/>
            <a:ext cx="1568121" cy="8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Ã©sultat de recherche d'images pour &quot;chlorure d'acÃ©tyle&quot;">
            <a:extLst>
              <a:ext uri="{FF2B5EF4-FFF2-40B4-BE49-F238E27FC236}">
                <a16:creationId xmlns="" xmlns:a16="http://schemas.microsoft.com/office/drawing/2014/main" id="{573E03F4-07C9-4D85-A0E6-D13707C0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07" y="1096802"/>
            <a:ext cx="956153" cy="9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xmlns="" id="{4980779F-CB53-4054-AF8D-5639B7B55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1153080" y="3442370"/>
            <a:ext cx="751502" cy="7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78AA4DD8-C1F7-437C-993E-E8FAB63F754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46" y="3115540"/>
            <a:ext cx="627912" cy="630715"/>
          </a:xfrm>
          <a:prstGeom prst="rect">
            <a:avLst/>
          </a:prstGeom>
        </p:spPr>
      </p:pic>
      <p:pic>
        <p:nvPicPr>
          <p:cNvPr id="19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xmlns="" id="{FDD4E8AD-6111-4897-B280-DFCC00758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1" t="64495" r="1919" b="8166"/>
          <a:stretch/>
        </p:blipFill>
        <p:spPr bwMode="auto">
          <a:xfrm>
            <a:off x="254632" y="3430822"/>
            <a:ext cx="864650" cy="7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xmlns="" id="{D201B2E4-3DD8-4EFB-859A-07E80DE0E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5679988" y="3147258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6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au 51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6299EFDC-D811-415D-AE6E-13C7739ED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50921"/>
              </p:ext>
            </p:extLst>
          </p:nvPr>
        </p:nvGraphicFramePr>
        <p:xfrm>
          <a:off x="141633" y="809350"/>
          <a:ext cx="8766313" cy="24174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676508839"/>
                    </a:ext>
                  </a:extLst>
                </a:gridCol>
                <a:gridCol w="28326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364169271"/>
                    </a:ext>
                  </a:extLst>
                </a:gridCol>
                <a:gridCol w="1759226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460053931"/>
                    </a:ext>
                  </a:extLst>
                </a:gridCol>
                <a:gridCol w="117778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498011360"/>
                    </a:ext>
                  </a:extLst>
                </a:gridCol>
                <a:gridCol w="187849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579247023"/>
                    </a:ext>
                  </a:extLst>
                </a:gridCol>
                <a:gridCol w="26090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635373302"/>
                    </a:ext>
                  </a:extLst>
                </a:gridCol>
                <a:gridCol w="161759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146037858"/>
                    </a:ext>
                  </a:extLst>
                </a:gridCol>
              </a:tblGrid>
              <a:tr h="1513746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+</a:t>
                      </a:r>
                      <a:endParaRPr lang="fr-FR" sz="18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500" dirty="0" smtClean="0"/>
                    </a:p>
                    <a:p>
                      <a:pPr algn="ctr"/>
                      <a:endParaRPr lang="fr-FR" sz="1500" dirty="0" smtClean="0"/>
                    </a:p>
                    <a:p>
                      <a:pPr algn="ctr"/>
                      <a:r>
                        <a:rPr lang="fr-FR" sz="1500" dirty="0" smtClean="0"/>
                        <a:t>50 </a:t>
                      </a:r>
                      <a:r>
                        <a:rPr lang="fr-FR" sz="1500" dirty="0" err="1" smtClean="0"/>
                        <a:t>mL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dirty="0" smtClean="0"/>
                        <a:t>H</a:t>
                      </a:r>
                      <a:r>
                        <a:rPr lang="fr-FR" sz="1500" baseline="-25000" dirty="0" smtClean="0"/>
                        <a:t>2</a:t>
                      </a:r>
                      <a:r>
                        <a:rPr lang="fr-FR" sz="1500" baseline="0" dirty="0" smtClean="0"/>
                        <a:t>O</a:t>
                      </a:r>
                      <a:endParaRPr lang="fr-FR" sz="1500" dirty="0" smtClean="0"/>
                    </a:p>
                    <a:p>
                      <a:pPr algn="ctr"/>
                      <a:endParaRPr lang="fr-FR" sz="1100" dirty="0"/>
                    </a:p>
                    <a:p>
                      <a:pPr algn="ctr"/>
                      <a:r>
                        <a:rPr lang="fr-FR" sz="1500" dirty="0" smtClean="0"/>
                        <a:t> 15min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500" dirty="0"/>
                        <a:t>|</a:t>
                      </a:r>
                      <a:r>
                        <a:rPr lang="fr-FR" sz="1100" dirty="0"/>
                        <a:t> </a:t>
                      </a:r>
                      <a:r>
                        <a:rPr lang="fr-FR" sz="1600" dirty="0" smtClean="0"/>
                        <a:t>80</a:t>
                      </a:r>
                      <a:r>
                        <a:rPr lang="fr-FR" sz="1500" dirty="0" smtClean="0"/>
                        <a:t>°C</a:t>
                      </a:r>
                    </a:p>
                    <a:p>
                      <a:pPr algn="ctr"/>
                      <a:r>
                        <a:rPr lang="fr-FR" sz="1200" b="0" dirty="0" smtClean="0">
                          <a:latin typeface="Times"/>
                          <a:cs typeface="Times"/>
                        </a:rPr>
                        <a:t>(5mL acide éthanoïque)</a:t>
                      </a:r>
                      <a:endParaRPr lang="fr-FR" sz="1200" b="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+</a:t>
                      </a:r>
                      <a:endParaRPr lang="fr-FR" sz="18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402701178"/>
                  </a:ext>
                </a:extLst>
              </a:tr>
              <a:tr h="3539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4-aminophénol</a:t>
                      </a:r>
                      <a:endParaRPr lang="fr-FR" sz="11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Anhydride acétique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Paracétamol</a:t>
                      </a:r>
                      <a:endParaRPr lang="fr-FR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Acide acétique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89108697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pPr algn="ctr"/>
                      <a:r>
                        <a:rPr lang="fr-FR" sz="1100" baseline="0" dirty="0" smtClean="0"/>
                        <a:t>5,50  g</a:t>
                      </a:r>
                      <a:br>
                        <a:rPr lang="fr-FR" sz="1100" baseline="0" dirty="0" smtClean="0"/>
                      </a:br>
                      <a:r>
                        <a:rPr lang="fr-FR" sz="1100" baseline="0" dirty="0" smtClean="0"/>
                        <a:t>5,04.10</a:t>
                      </a:r>
                      <a:r>
                        <a:rPr lang="fr-FR" sz="1100" baseline="30000" dirty="0" smtClean="0"/>
                        <a:t>-2</a:t>
                      </a:r>
                      <a:r>
                        <a:rPr lang="fr-FR" sz="1100" baseline="0" dirty="0" smtClean="0"/>
                        <a:t> mol</a:t>
                      </a:r>
                      <a:endParaRPr lang="fr-FR" sz="1100" i="1" baseline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≈</a:t>
                      </a:r>
                      <a:r>
                        <a:rPr lang="fr-FR" sz="1100" baseline="0" dirty="0" smtClean="0"/>
                        <a:t> 7,0 </a:t>
                      </a:r>
                      <a:r>
                        <a:rPr lang="fr-FR" sz="1100" baseline="0" dirty="0" err="1" smtClean="0"/>
                        <a:t>mL</a:t>
                      </a:r>
                      <a:endParaRPr lang="fr-FR" sz="1100" baseline="0" dirty="0" smtClean="0"/>
                    </a:p>
                    <a:p>
                      <a:pPr algn="ctr"/>
                      <a:r>
                        <a:rPr lang="fr-FR" sz="1200" i="0" dirty="0" smtClean="0">
                          <a:latin typeface="+mn-lt"/>
                        </a:rPr>
                        <a:t>7,4.10</a:t>
                      </a:r>
                      <a:r>
                        <a:rPr lang="fr-FR" sz="1200" i="0" baseline="30000" dirty="0" smtClean="0">
                          <a:latin typeface="+mn-lt"/>
                        </a:rPr>
                        <a:t>-2</a:t>
                      </a:r>
                      <a:r>
                        <a:rPr lang="fr-FR" sz="1200" i="0" baseline="0" dirty="0" smtClean="0">
                          <a:latin typeface="+mn-lt"/>
                        </a:rPr>
                        <a:t> mol</a:t>
                      </a:r>
                      <a:endParaRPr lang="fr-FR" sz="1200" i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482899904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xmlns="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07" y="104634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Protocole de la synthèse du paracétamol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6</a:t>
            </a:fld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xmlns="" id="{5AE6B7E5-DE76-459D-808F-CB7DA18ADBC6}"/>
              </a:ext>
            </a:extLst>
          </p:cNvPr>
          <p:cNvCxnSpPr>
            <a:cxnSpLocks/>
          </p:cNvCxnSpPr>
          <p:nvPr/>
        </p:nvCxnSpPr>
        <p:spPr>
          <a:xfrm>
            <a:off x="4129709" y="1586105"/>
            <a:ext cx="106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0" descr="RÃ©sultat de recherche d'images pour &quot;anhydride acÃ©tique&quot;">
            <a:extLst>
              <a:ext uri="{FF2B5EF4-FFF2-40B4-BE49-F238E27FC236}">
                <a16:creationId xmlns="" xmlns:a16="http://schemas.microsoft.com/office/drawing/2014/main" id="{E8AD83C6-905C-422A-9A5C-16E3E87C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36" y="1296480"/>
            <a:ext cx="1137655" cy="6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RÃ©sultat de recherche d'images pour &quot;acetic acid formula&quot;">
            <a:extLst>
              <a:ext uri="{FF2B5EF4-FFF2-40B4-BE49-F238E27FC236}">
                <a16:creationId xmlns="" xmlns:a16="http://schemas.microsoft.com/office/drawing/2014/main" id="{336B0188-933B-4691-8595-AF824C48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079" y="1087429"/>
            <a:ext cx="1134217" cy="9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Ã©sultat de recherche d'images pour &quot;para-aminophÃ©nol&quot;">
            <a:extLst>
              <a:ext uri="{FF2B5EF4-FFF2-40B4-BE49-F238E27FC236}">
                <a16:creationId xmlns="" xmlns:a16="http://schemas.microsoft.com/office/drawing/2014/main" id="{F33B8B29-A9C2-419C-AF2F-9BD1FBC2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2" y="1229214"/>
            <a:ext cx="1449647" cy="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61" y="1119543"/>
            <a:ext cx="1568121" cy="8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9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390" y="528134"/>
            <a:ext cx="4112610" cy="4136383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900"/>
              <a:t>7</a:t>
            </a:fld>
            <a:endParaRPr lang="fr-FR" sz="9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AF92167-288B-403D-BC8C-CA9DA8576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653"/>
            <a:ext cx="5901082" cy="465609"/>
          </a:xfrm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Réaction de synthèse du paracétamol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70883" y="3037569"/>
            <a:ext cx="2529221" cy="114646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i="1" dirty="0" smtClean="0">
                <a:latin typeface="Times"/>
                <a:cs typeface="Times"/>
              </a:rPr>
              <a:t>5,5 g 4-aminophénol </a:t>
            </a:r>
          </a:p>
          <a:p>
            <a:pPr marL="285750" indent="-285750">
              <a:buFont typeface="Arial"/>
              <a:buChar char="•"/>
            </a:pPr>
            <a:r>
              <a:rPr lang="fr-FR" i="1" dirty="0" smtClean="0">
                <a:latin typeface="Times"/>
                <a:cs typeface="Times"/>
              </a:rPr>
              <a:t>5mL acide éthanoïque pur</a:t>
            </a:r>
          </a:p>
          <a:p>
            <a:pPr marL="285750" indent="-285750">
              <a:buFont typeface="Arial"/>
              <a:buChar char="•"/>
            </a:pPr>
            <a:r>
              <a:rPr lang="fr-FR" i="1" dirty="0" smtClean="0">
                <a:latin typeface="Times"/>
                <a:cs typeface="Times"/>
              </a:rPr>
              <a:t>50mL</a:t>
            </a:r>
          </a:p>
          <a:p>
            <a:pPr marL="285750" indent="-285750">
              <a:buFont typeface="Arial"/>
              <a:buChar char="•"/>
            </a:pPr>
            <a:endParaRPr lang="fr-FR" i="1" dirty="0" smtClean="0">
              <a:latin typeface="Times"/>
              <a:cs typeface="Times"/>
            </a:endParaRPr>
          </a:p>
          <a:p>
            <a:endParaRPr lang="fr-FR" i="1" dirty="0">
              <a:latin typeface="Times"/>
              <a:cs typeface="Times"/>
            </a:endParaRPr>
          </a:p>
        </p:txBody>
      </p:sp>
      <p:sp>
        <p:nvSpPr>
          <p:cNvPr id="4" name="AutoShape 4" descr="RÃ©sultat de recherche d'images pour &quot;montage Ã  reflux&quot;"/>
          <p:cNvSpPr>
            <a:spLocks noChangeAspect="1" noChangeArrowheads="1"/>
          </p:cNvSpPr>
          <p:nvPr/>
        </p:nvSpPr>
        <p:spPr bwMode="auto">
          <a:xfrm>
            <a:off x="3323521" y="1639960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821584" y="4713102"/>
            <a:ext cx="164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u="sng" dirty="0" smtClean="0">
                <a:latin typeface="Times"/>
                <a:cs typeface="Times"/>
              </a:rPr>
              <a:t>Montage à reflux </a:t>
            </a:r>
            <a:endParaRPr lang="fr-FR" sz="1600" b="1" i="1" u="sng" dirty="0">
              <a:latin typeface="Times"/>
              <a:cs typeface="Time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30910" y="104736"/>
            <a:ext cx="1013090" cy="458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995333" y="1960489"/>
            <a:ext cx="1822977" cy="381955"/>
          </a:xfrm>
          <a:prstGeom prst="straightConnector1">
            <a:avLst/>
          </a:prstGeom>
          <a:ln>
            <a:solidFill>
              <a:srgbClr val="50CB8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70980" y="2382224"/>
            <a:ext cx="2403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i="1" dirty="0">
                <a:latin typeface="Times"/>
                <a:cs typeface="Times"/>
              </a:rPr>
              <a:t>7mL anhydride éthanoïque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5051778" y="3226804"/>
            <a:ext cx="2186317" cy="4640"/>
          </a:xfrm>
          <a:prstGeom prst="straightConnector1">
            <a:avLst/>
          </a:prstGeom>
          <a:ln>
            <a:solidFill>
              <a:srgbClr val="50CB8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970889" y="3146778"/>
            <a:ext cx="635000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900"/>
              <a:t>8</a:t>
            </a:fld>
            <a:endParaRPr lang="fr-FR" sz="9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AF92167-288B-403D-BC8C-CA9DA8576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556" y="137542"/>
            <a:ext cx="5901082" cy="465609"/>
          </a:xfrm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Cristallisation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4" name="AutoShape 4" descr="RÃ©sultat de recherche d'images pour &quot;montage Ã  reflux&quot;"/>
          <p:cNvSpPr>
            <a:spLocks noChangeAspect="1" noChangeArrowheads="1"/>
          </p:cNvSpPr>
          <p:nvPr/>
        </p:nvSpPr>
        <p:spPr bwMode="auto">
          <a:xfrm>
            <a:off x="3323521" y="1639960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30910" y="104736"/>
            <a:ext cx="1013090" cy="458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2215444" y="4120444"/>
            <a:ext cx="3330223" cy="141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2215445" y="2793999"/>
            <a:ext cx="14111" cy="132644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542845" y="2819399"/>
            <a:ext cx="14111" cy="132644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Capture d’écran 2020-06-20 à 14.4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72" y="2201333"/>
            <a:ext cx="1811027" cy="17152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15445" y="3245556"/>
            <a:ext cx="3330222" cy="874889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DE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81778" y="2475128"/>
            <a:ext cx="352778" cy="3435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78957" y="2585195"/>
            <a:ext cx="352778" cy="3435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2223" y="2522960"/>
            <a:ext cx="2384778" cy="4819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6477000" y="903111"/>
            <a:ext cx="0" cy="32173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5921618" y="4117622"/>
            <a:ext cx="1167223" cy="141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1538111" y="3160889"/>
            <a:ext cx="2342445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1551496" y="3934178"/>
            <a:ext cx="132225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79778" y="3711222"/>
            <a:ext cx="102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Mélange</a:t>
            </a:r>
          </a:p>
          <a:p>
            <a:pPr algn="ctr"/>
            <a:r>
              <a:rPr lang="fr-FR" dirty="0" smtClean="0"/>
              <a:t> eau-glace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12889" y="2921001"/>
            <a:ext cx="126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Produit issu </a:t>
            </a:r>
          </a:p>
          <a:p>
            <a:r>
              <a:rPr lang="fr-FR" dirty="0" smtClean="0"/>
              <a:t>de la réaction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12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601967-2F43-4B07-9438-D02DF00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07" y="222462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Essorage sous pression réduite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55200C-27A6-467D-B19A-EE04D180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9</a:t>
            </a:fld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xmlns="" id="{12BED85A-AEEF-46D7-A166-7C58C6CCA2DD}"/>
              </a:ext>
            </a:extLst>
          </p:cNvPr>
          <p:cNvSpPr/>
          <p:nvPr/>
        </p:nvSpPr>
        <p:spPr>
          <a:xfrm flipH="1">
            <a:off x="3497973" y="3099884"/>
            <a:ext cx="371475" cy="14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0" name="ZoneTexte 31">
            <a:extLst>
              <a:ext uri="{FF2B5EF4-FFF2-40B4-BE49-F238E27FC236}">
                <a16:creationId xmlns:a16="http://schemas.microsoft.com/office/drawing/2014/main" xmlns="" id="{53377E75-7509-462A-B732-E7C328F84DA9}"/>
              </a:ext>
            </a:extLst>
          </p:cNvPr>
          <p:cNvSpPr txBox="1"/>
          <p:nvPr/>
        </p:nvSpPr>
        <p:spPr>
          <a:xfrm>
            <a:off x="1362177" y="2863771"/>
            <a:ext cx="183676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i="1" dirty="0"/>
              <a:t>Essorage sous pression réduite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54619">
            <a:off x="4328388" y="684782"/>
            <a:ext cx="1985976" cy="198597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D42C96D8-1194-443F-AF29-1DA3EA1D3949}"/>
              </a:ext>
            </a:extLst>
          </p:cNvPr>
          <p:cNvGrpSpPr/>
          <p:nvPr/>
        </p:nvGrpSpPr>
        <p:grpSpPr>
          <a:xfrm>
            <a:off x="3816358" y="1988981"/>
            <a:ext cx="1009174" cy="2227559"/>
            <a:chOff x="8217535" y="2248964"/>
            <a:chExt cx="1345565" cy="2970079"/>
          </a:xfrm>
        </p:grpSpPr>
        <p:grpSp>
          <p:nvGrpSpPr>
            <p:cNvPr id="11" name="Grouper 638">
              <a:extLst>
                <a:ext uri="{FF2B5EF4-FFF2-40B4-BE49-F238E27FC236}">
                  <a16:creationId xmlns:a16="http://schemas.microsoft.com/office/drawing/2014/main" xmlns="" id="{5D229275-50E1-4BCB-BF0E-C2E7F0A45EE9}"/>
                </a:ext>
              </a:extLst>
            </p:cNvPr>
            <p:cNvGrpSpPr/>
            <p:nvPr/>
          </p:nvGrpSpPr>
          <p:grpSpPr>
            <a:xfrm>
              <a:off x="8217535" y="2248964"/>
              <a:ext cx="1345565" cy="2970079"/>
              <a:chOff x="0" y="53450"/>
              <a:chExt cx="633731" cy="1277509"/>
            </a:xfrm>
          </p:grpSpPr>
          <p:grpSp>
            <p:nvGrpSpPr>
              <p:cNvPr id="14" name="Grouper 81">
                <a:extLst>
                  <a:ext uri="{FF2B5EF4-FFF2-40B4-BE49-F238E27FC236}">
                    <a16:creationId xmlns:a16="http://schemas.microsoft.com/office/drawing/2014/main" xmlns="" id="{672C8F84-6CE8-483C-B6E2-120EA53B93F7}"/>
                  </a:ext>
                </a:extLst>
              </p:cNvPr>
              <p:cNvGrpSpPr/>
              <p:nvPr/>
            </p:nvGrpSpPr>
            <p:grpSpPr>
              <a:xfrm>
                <a:off x="1270" y="288925"/>
                <a:ext cx="632461" cy="1042034"/>
                <a:chOff x="0" y="0"/>
                <a:chExt cx="632461" cy="1042034"/>
              </a:xfrm>
            </p:grpSpPr>
            <p:grpSp>
              <p:nvGrpSpPr>
                <p:cNvPr id="23" name="Grouper 149">
                  <a:extLst>
                    <a:ext uri="{FF2B5EF4-FFF2-40B4-BE49-F238E27FC236}">
                      <a16:creationId xmlns:a16="http://schemas.microsoft.com/office/drawing/2014/main" xmlns="" id="{C00E268A-3EE6-4369-9010-36F22ABF4CB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32461" cy="1042034"/>
                  <a:chOff x="0" y="0"/>
                  <a:chExt cx="501650" cy="826770"/>
                </a:xfrm>
              </p:grpSpPr>
              <p:grpSp>
                <p:nvGrpSpPr>
                  <p:cNvPr id="25" name="Grouper 499">
                    <a:extLst>
                      <a:ext uri="{FF2B5EF4-FFF2-40B4-BE49-F238E27FC236}">
                        <a16:creationId xmlns:a16="http://schemas.microsoft.com/office/drawing/2014/main" xmlns="" id="{92732EE6-39EA-4C05-88F6-D66C6827B2F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285"/>
                    <a:ext cx="501650" cy="197485"/>
                    <a:chOff x="0" y="0"/>
                    <a:chExt cx="641350" cy="222885"/>
                  </a:xfrm>
                </p:grpSpPr>
                <p:sp>
                  <p:nvSpPr>
                    <p:cNvPr id="32" name="Arrondir un rectangle avec un coin du même côté 501">
                      <a:extLst>
                        <a:ext uri="{FF2B5EF4-FFF2-40B4-BE49-F238E27FC236}">
                          <a16:creationId xmlns:a16="http://schemas.microsoft.com/office/drawing/2014/main" xmlns="" id="{3B707F23-919D-49A3-BF9B-8BC2C356025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6985"/>
                      <a:ext cx="641350" cy="215900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xmlns="" id="{772C162F-9142-40A8-A900-6962697D6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641350" cy="82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xmlns="" id="{3BF338C3-00CC-4E46-A8F6-C4524A6A494E}"/>
                      </a:ext>
                    </a:extLst>
                  </p:cNvPr>
                  <p:cNvSpPr/>
                  <p:nvPr/>
                </p:nvSpPr>
                <p:spPr>
                  <a:xfrm>
                    <a:off x="3810" y="626745"/>
                    <a:ext cx="494665" cy="749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fr-FR"/>
                  </a:p>
                </p:txBody>
              </p:sp>
              <p:sp>
                <p:nvSpPr>
                  <p:cNvPr id="27" name="Triangle isocèle 26">
                    <a:extLst>
                      <a:ext uri="{FF2B5EF4-FFF2-40B4-BE49-F238E27FC236}">
                        <a16:creationId xmlns:a16="http://schemas.microsoft.com/office/drawing/2014/main" xmlns="" id="{B3793222-89EE-4B6E-855D-1ECB8044B901}"/>
                      </a:ext>
                    </a:extLst>
                  </p:cNvPr>
                  <p:cNvSpPr/>
                  <p:nvPr/>
                </p:nvSpPr>
                <p:spPr>
                  <a:xfrm>
                    <a:off x="3810" y="82550"/>
                    <a:ext cx="494665" cy="61976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fr-FR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xmlns="" id="{AB88E6B7-ED89-4295-BBAB-4309F61EA8D0}"/>
                      </a:ext>
                    </a:extLst>
                  </p:cNvPr>
                  <p:cNvSpPr/>
                  <p:nvPr/>
                </p:nvSpPr>
                <p:spPr>
                  <a:xfrm>
                    <a:off x="180340" y="0"/>
                    <a:ext cx="140335" cy="3397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fr-FR"/>
                  </a:p>
                </p:txBody>
              </p:sp>
              <p:grpSp>
                <p:nvGrpSpPr>
                  <p:cNvPr id="29" name="Grouper 564">
                    <a:extLst>
                      <a:ext uri="{FF2B5EF4-FFF2-40B4-BE49-F238E27FC236}">
                        <a16:creationId xmlns:a16="http://schemas.microsoft.com/office/drawing/2014/main" xmlns="" id="{3EB250C2-08FD-4C17-8A7E-AA73AAD391E6}"/>
                      </a:ext>
                    </a:extLst>
                  </p:cNvPr>
                  <p:cNvGrpSpPr/>
                  <p:nvPr/>
                </p:nvGrpSpPr>
                <p:grpSpPr>
                  <a:xfrm>
                    <a:off x="3810" y="530225"/>
                    <a:ext cx="494665" cy="294005"/>
                    <a:chOff x="0" y="0"/>
                    <a:chExt cx="633095" cy="331451"/>
                  </a:xfrm>
                </p:grpSpPr>
                <p:sp>
                  <p:nvSpPr>
                    <p:cNvPr id="30" name="Arrondir un rectangle avec un coin du même côté 566">
                      <a:extLst>
                        <a:ext uri="{FF2B5EF4-FFF2-40B4-BE49-F238E27FC236}">
                          <a16:creationId xmlns:a16="http://schemas.microsoft.com/office/drawing/2014/main" xmlns="" id="{91BC7F98-A129-4D1D-BBEE-38BCCF30197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109220"/>
                      <a:ext cx="633095" cy="222231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  <p:sp>
                  <p:nvSpPr>
                    <p:cNvPr id="31" name="Trapèze 30">
                      <a:extLst>
                        <a:ext uri="{FF2B5EF4-FFF2-40B4-BE49-F238E27FC236}">
                          <a16:creationId xmlns:a16="http://schemas.microsoft.com/office/drawing/2014/main" xmlns="" id="{A02DC6B8-90B4-4117-AB5D-E98EBD7BD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0" y="0"/>
                      <a:ext cx="622300" cy="198120"/>
                    </a:xfrm>
                    <a:prstGeom prst="trapezoid">
                      <a:avLst>
                        <a:gd name="adj" fmla="val 45513"/>
                      </a:avLst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</p:grpSp>
            </p:grp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xmlns="" id="{B3875E3E-F8B6-43CA-9AF0-B7564FD41DF9}"/>
                    </a:ext>
                  </a:extLst>
                </p:cNvPr>
                <p:cNvCxnSpPr/>
                <p:nvPr/>
              </p:nvCxnSpPr>
              <p:spPr>
                <a:xfrm>
                  <a:off x="70485" y="737870"/>
                  <a:ext cx="50165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r 590">
                <a:extLst>
                  <a:ext uri="{FF2B5EF4-FFF2-40B4-BE49-F238E27FC236}">
                    <a16:creationId xmlns:a16="http://schemas.microsoft.com/office/drawing/2014/main" xmlns="" id="{89C1524F-9110-4303-86BB-EF83161FCD58}"/>
                  </a:ext>
                </a:extLst>
              </p:cNvPr>
              <p:cNvGrpSpPr/>
              <p:nvPr/>
            </p:nvGrpSpPr>
            <p:grpSpPr>
              <a:xfrm rot="16200000">
                <a:off x="89852" y="589600"/>
                <a:ext cx="90805" cy="270510"/>
                <a:chOff x="0" y="0"/>
                <a:chExt cx="192140" cy="42817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DF687FEB-E322-4648-97BE-BE9B7A76D8E0}"/>
                    </a:ext>
                  </a:extLst>
                </p:cNvPr>
                <p:cNvSpPr/>
                <p:nvPr/>
              </p:nvSpPr>
              <p:spPr>
                <a:xfrm>
                  <a:off x="0" y="125095"/>
                  <a:ext cx="192140" cy="212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BC3A8660-6502-47D2-8BF5-C4C7D0162CFC}"/>
                    </a:ext>
                  </a:extLst>
                </p:cNvPr>
                <p:cNvSpPr/>
                <p:nvPr/>
              </p:nvSpPr>
              <p:spPr>
                <a:xfrm>
                  <a:off x="6350" y="0"/>
                  <a:ext cx="176929" cy="428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9CDC0D6A-A22E-41DE-8C9D-120B07DA3B8C}"/>
                  </a:ext>
                </a:extLst>
              </p:cNvPr>
              <p:cNvSpPr/>
              <p:nvPr/>
            </p:nvSpPr>
            <p:spPr>
              <a:xfrm>
                <a:off x="111760" y="109965"/>
                <a:ext cx="412750" cy="2470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17" name="Triangle isocèle 16">
                <a:extLst>
                  <a:ext uri="{FF2B5EF4-FFF2-40B4-BE49-F238E27FC236}">
                    <a16:creationId xmlns:a16="http://schemas.microsoft.com/office/drawing/2014/main" xmlns="" id="{6634E292-1F61-4B10-9F4F-DE9086750BF3}"/>
                  </a:ext>
                </a:extLst>
              </p:cNvPr>
              <p:cNvSpPr/>
              <p:nvPr/>
            </p:nvSpPr>
            <p:spPr>
              <a:xfrm>
                <a:off x="111760" y="233153"/>
                <a:ext cx="412750" cy="12382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8F00FB44-E7FB-4F57-BB04-A050E20CF526}"/>
                  </a:ext>
                </a:extLst>
              </p:cNvPr>
              <p:cNvSpPr/>
              <p:nvPr/>
            </p:nvSpPr>
            <p:spPr>
              <a:xfrm>
                <a:off x="78740" y="53450"/>
                <a:ext cx="494375" cy="88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19" name="Triangle isocèle 18">
                <a:extLst>
                  <a:ext uri="{FF2B5EF4-FFF2-40B4-BE49-F238E27FC236}">
                    <a16:creationId xmlns:a16="http://schemas.microsoft.com/office/drawing/2014/main" xmlns="" id="{FB0BF6E2-CF8B-47F8-83F6-7906CE32AC9F}"/>
                  </a:ext>
                </a:extLst>
              </p:cNvPr>
              <p:cNvSpPr/>
              <p:nvPr/>
            </p:nvSpPr>
            <p:spPr>
              <a:xfrm rot="10800000">
                <a:off x="111760" y="356850"/>
                <a:ext cx="412750" cy="12649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FC63ACE-95A8-4555-88E8-F64CE2BE1371}"/>
                  </a:ext>
                </a:extLst>
              </p:cNvPr>
              <p:cNvSpPr/>
              <p:nvPr/>
            </p:nvSpPr>
            <p:spPr>
              <a:xfrm>
                <a:off x="241521" y="412750"/>
                <a:ext cx="148444" cy="205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E8940A6-A21C-483D-AD1A-7702DAF3EBDE}"/>
                </a:ext>
              </a:extLst>
            </p:cNvPr>
            <p:cNvSpPr/>
            <p:nvPr/>
          </p:nvSpPr>
          <p:spPr>
            <a:xfrm>
              <a:off x="8702985" y="3143910"/>
              <a:ext cx="375663" cy="418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AB0CC3E-E001-475C-94DA-48E248FEA3F9}"/>
                </a:ext>
              </a:extLst>
            </p:cNvPr>
            <p:cNvSpPr/>
            <p:nvPr/>
          </p:nvSpPr>
          <p:spPr>
            <a:xfrm>
              <a:off x="8712947" y="3075670"/>
              <a:ext cx="360000" cy="51738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cxnSp>
        <p:nvCxnSpPr>
          <p:cNvPr id="36" name="Connecteur droit avec flèche 35"/>
          <p:cNvCxnSpPr/>
          <p:nvPr/>
        </p:nvCxnSpPr>
        <p:spPr>
          <a:xfrm flipH="1" flipV="1">
            <a:off x="5315861" y="1819781"/>
            <a:ext cx="9427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284666" y="1610310"/>
            <a:ext cx="12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fr-FR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Eau froide 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4598366" y="3416999"/>
            <a:ext cx="1718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372990" y="3215916"/>
            <a:ext cx="141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fr-FR" sz="18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Fiole à vide</a:t>
            </a:r>
            <a:endParaRPr lang="fr-FR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89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</TotalTime>
  <Words>619</Words>
  <Application>Microsoft Macintosh PowerPoint</Application>
  <PresentationFormat>Présentation à l'écran (16:9)</PresentationFormat>
  <Paragraphs>194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Simple Light</vt:lpstr>
      <vt:lpstr>Stratégie et Sélectivité en synthèse organique</vt:lpstr>
      <vt:lpstr>Présentation du cahier des charges </vt:lpstr>
      <vt:lpstr>Présentation PowerPoint</vt:lpstr>
      <vt:lpstr>Synthèse du paracétamol: Voie réactionnelle n°1</vt:lpstr>
      <vt:lpstr>Synthèse du paracétamol: Voie réactionnelle n°2</vt:lpstr>
      <vt:lpstr>Protocole de la synthèse du paracétamol</vt:lpstr>
      <vt:lpstr>Réaction de synthèse du paracétamol</vt:lpstr>
      <vt:lpstr>Cristallisation</vt:lpstr>
      <vt:lpstr>Essorage sous pression réduite</vt:lpstr>
      <vt:lpstr>Techniques de caractérisations</vt:lpstr>
      <vt:lpstr>Sélectivité de la réaction étudiée : Chimiosélectivité</vt:lpstr>
      <vt:lpstr> Chromatographie sur Couche Mince</vt:lpstr>
      <vt:lpstr> Chromatographie sur Couche Mince</vt:lpstr>
      <vt:lpstr>Spectre IR du produit synthétisé:</vt:lpstr>
      <vt:lpstr>Recristallisation</vt:lpstr>
      <vt:lpstr>Rendement de la synthèse</vt:lpstr>
      <vt:lpstr>Présentation PowerPoint</vt:lpstr>
      <vt:lpstr>Protection de fonctions</vt:lpstr>
      <vt:lpstr>Protection de fonctions</vt:lpstr>
      <vt:lpstr>Protection de fonctions</vt:lpstr>
      <vt:lpstr>Protection de fonctions</vt:lpstr>
      <vt:lpstr>Protection de fonctions</vt:lpstr>
      <vt:lpstr>Application à la synthèse peptidique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123</cp:revision>
  <dcterms:modified xsi:type="dcterms:W3CDTF">2020-06-20T12:58:32Z</dcterms:modified>
</cp:coreProperties>
</file>