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75" r:id="rId4"/>
    <p:sldId id="276" r:id="rId5"/>
    <p:sldId id="278" r:id="rId6"/>
    <p:sldId id="279" r:id="rId7"/>
    <p:sldId id="263" r:id="rId8"/>
    <p:sldId id="266" r:id="rId9"/>
    <p:sldId id="280" r:id="rId10"/>
    <p:sldId id="274" r:id="rId11"/>
    <p:sldId id="265" r:id="rId12"/>
    <p:sldId id="28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3BF"/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9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72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</a:t>
            </a:r>
            <a:r>
              <a:rPr lang="fr-FR" dirty="0" smtClean="0"/>
              <a:t>et catalyse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5286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</a:t>
            </a:r>
            <a:r>
              <a:rPr lang="fr-FR" dirty="0" smtClean="0"/>
              <a:t>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/>
              <a:t>à 0,1 mol/L</a:t>
            </a:r>
          </a:p>
          <a:p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84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399" y="2247900"/>
            <a:ext cx="29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</a:t>
            </a:r>
            <a:r>
              <a:rPr lang="fr-FR" dirty="0" smtClean="0"/>
              <a:t>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2429176" y="3639602"/>
            <a:ext cx="423363" cy="872215"/>
            <a:chOff x="2429176" y="3639602"/>
            <a:chExt cx="423363" cy="872215"/>
          </a:xfrm>
        </p:grpSpPr>
        <p:sp>
          <p:nvSpPr>
            <p:cNvPr id="13" name="Ellipse 12"/>
            <p:cNvSpPr/>
            <p:nvPr/>
          </p:nvSpPr>
          <p:spPr>
            <a:xfrm>
              <a:off x="2442587" y="424245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176" y="363960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4434974" y="3620362"/>
            <a:ext cx="423363" cy="872215"/>
            <a:chOff x="4434974" y="3620362"/>
            <a:chExt cx="423363" cy="872215"/>
          </a:xfrm>
        </p:grpSpPr>
        <p:sp>
          <p:nvSpPr>
            <p:cNvPr id="15" name="Ellipse 14"/>
            <p:cNvSpPr/>
            <p:nvPr/>
          </p:nvSpPr>
          <p:spPr>
            <a:xfrm>
              <a:off x="4448385" y="422321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4974" y="362036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105399" y="2247900"/>
            <a:ext cx="29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</a:t>
            </a:r>
            <a:r>
              <a:rPr lang="fr-FR" dirty="0" smtClean="0"/>
              <a:t>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7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AF0B983-9AE3-47FA-949E-54D187B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29A45A22-E167-48E3-9F7D-AF85BDAEF3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166" y="132893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Pots</a:t>
            </a:r>
            <a:r>
              <a:rPr lang="fr-FR" dirty="0"/>
              <a:t> </a:t>
            </a:r>
            <a:r>
              <a:rPr lang="fr-FR" b="1" dirty="0">
                <a:solidFill>
                  <a:srgbClr val="DD7E6B"/>
                </a:solidFill>
              </a:rPr>
              <a:t>catalytique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xmlns="" id="{7A7249D4-4C71-4C39-98EC-36A1B55F3787}"/>
              </a:ext>
            </a:extLst>
          </p:cNvPr>
          <p:cNvGrpSpPr/>
          <p:nvPr/>
        </p:nvGrpSpPr>
        <p:grpSpPr>
          <a:xfrm>
            <a:off x="5057074" y="838617"/>
            <a:ext cx="3937950" cy="3858429"/>
            <a:chOff x="5057074" y="838876"/>
            <a:chExt cx="3937950" cy="385962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5649301B-EAD4-4B1F-8751-2477136C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074" y="838876"/>
              <a:ext cx="3859620" cy="3859620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xmlns="" id="{4A6435DD-FEDB-4C9E-A19F-82F7A2335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143" y="1678568"/>
              <a:ext cx="974377" cy="1669254"/>
            </a:xfrm>
            <a:prstGeom prst="straightConnector1">
              <a:avLst/>
            </a:prstGeom>
            <a:ln w="19050">
              <a:solidFill>
                <a:srgbClr val="D26958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54C45364-9984-472B-8F33-D5A41EE9808E}"/>
                </a:ext>
              </a:extLst>
            </p:cNvPr>
            <p:cNvSpPr txBox="1"/>
            <p:nvPr/>
          </p:nvSpPr>
          <p:spPr>
            <a:xfrm>
              <a:off x="7442671" y="1117106"/>
              <a:ext cx="1552353" cy="52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Structure en nid d’abeille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30527AB2-E30B-4818-ABBC-0E6F4E9BA444}"/>
              </a:ext>
            </a:extLst>
          </p:cNvPr>
          <p:cNvGrpSpPr/>
          <p:nvPr/>
        </p:nvGrpSpPr>
        <p:grpSpPr>
          <a:xfrm>
            <a:off x="-1674" y="1592551"/>
            <a:ext cx="4891054" cy="755613"/>
            <a:chOff x="-13319" y="1170151"/>
            <a:chExt cx="4891054" cy="7558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6654DA0-EB08-4844-909B-3A2202B3D38A}"/>
                </a:ext>
              </a:extLst>
            </p:cNvPr>
            <p:cNvSpPr/>
            <p:nvPr/>
          </p:nvSpPr>
          <p:spPr>
            <a:xfrm>
              <a:off x="-13319" y="1252496"/>
              <a:ext cx="2182362" cy="32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NO(g) + 2CO(g)  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xmlns="" id="{6778E23A-9AC6-4309-A674-EA173EAAD4EE}"/>
                </a:ext>
              </a:extLst>
            </p:cNvPr>
            <p:cNvGrpSpPr/>
            <p:nvPr/>
          </p:nvGrpSpPr>
          <p:grpSpPr>
            <a:xfrm>
              <a:off x="1913860" y="1170151"/>
              <a:ext cx="1169581" cy="755847"/>
              <a:chOff x="1913860" y="1170151"/>
              <a:chExt cx="1169581" cy="755847"/>
            </a:xfrm>
          </p:grpSpPr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xmlns="" id="{C8958E92-FBF0-428F-BA35-CC96DA09F3A9}"/>
                  </a:ext>
                </a:extLst>
              </p:cNvPr>
              <p:cNvCxnSpPr/>
              <p:nvPr/>
            </p:nvCxnSpPr>
            <p:spPr>
              <a:xfrm>
                <a:off x="2030819" y="1440271"/>
                <a:ext cx="93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xmlns="" id="{8FE8378B-23AB-4C20-9C5F-11D94E75DF70}"/>
                  </a:ext>
                </a:extLst>
              </p:cNvPr>
              <p:cNvSpPr txBox="1"/>
              <p:nvPr/>
            </p:nvSpPr>
            <p:spPr>
              <a:xfrm>
                <a:off x="1952489" y="1170151"/>
                <a:ext cx="935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Rhodium 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xmlns="" id="{09E54A64-13FB-4BD5-891A-44F4B557FDB2}"/>
                  </a:ext>
                </a:extLst>
              </p:cNvPr>
              <p:cNvSpPr txBox="1"/>
              <p:nvPr/>
            </p:nvSpPr>
            <p:spPr>
              <a:xfrm>
                <a:off x="1913860" y="1402616"/>
                <a:ext cx="1169581" cy="52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ou palladium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xmlns="" id="{A8484E7B-B86E-4A2E-96DB-7013C7E4867F}"/>
                </a:ext>
              </a:extLst>
            </p:cNvPr>
            <p:cNvSpPr txBox="1"/>
            <p:nvPr/>
          </p:nvSpPr>
          <p:spPr>
            <a:xfrm>
              <a:off x="2982432" y="1263592"/>
              <a:ext cx="1895303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 + 2 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538AB6E8-B598-4865-A344-27254426D4D2}"/>
              </a:ext>
            </a:extLst>
          </p:cNvPr>
          <p:cNvGrpSpPr/>
          <p:nvPr/>
        </p:nvGrpSpPr>
        <p:grpSpPr>
          <a:xfrm>
            <a:off x="-8444" y="2654170"/>
            <a:ext cx="3938129" cy="773031"/>
            <a:chOff x="-1674" y="2404939"/>
            <a:chExt cx="3938129" cy="773270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xmlns="" id="{E8E6AEE0-AEED-43F6-9C32-F89E74FC0713}"/>
                </a:ext>
              </a:extLst>
            </p:cNvPr>
            <p:cNvSpPr txBox="1"/>
            <p:nvPr/>
          </p:nvSpPr>
          <p:spPr>
            <a:xfrm>
              <a:off x="-1674" y="2513195"/>
              <a:ext cx="2030819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dirty="0"/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CO(g) + 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FF8A5BBB-4E3C-4520-B45F-62317F42F1A2}"/>
                </a:ext>
              </a:extLst>
            </p:cNvPr>
            <p:cNvSpPr txBox="1"/>
            <p:nvPr/>
          </p:nvSpPr>
          <p:spPr>
            <a:xfrm>
              <a:off x="2766874" y="2513195"/>
              <a:ext cx="1169581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xmlns="" id="{3EFF96BE-F335-434C-B131-25F853ECB45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1925505" y="2667132"/>
              <a:ext cx="841369" cy="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xmlns="" id="{3506334C-0EBD-4FB6-9C07-45FAC1C028F6}"/>
                </a:ext>
              </a:extLst>
            </p:cNvPr>
            <p:cNvSpPr txBox="1"/>
            <p:nvPr/>
          </p:nvSpPr>
          <p:spPr>
            <a:xfrm>
              <a:off x="1852088" y="2404939"/>
              <a:ext cx="118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Rhodium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xmlns="" id="{80A028E2-BDCD-430E-B8E0-4FC56E79FD94}"/>
                </a:ext>
              </a:extLst>
            </p:cNvPr>
            <p:cNvSpPr txBox="1"/>
            <p:nvPr/>
          </p:nvSpPr>
          <p:spPr>
            <a:xfrm>
              <a:off x="1853099" y="2654989"/>
              <a:ext cx="17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Palladium </a:t>
              </a:r>
            </a:p>
            <a:p>
              <a:r>
                <a:rPr lang="fr-FR" sz="1400" dirty="0"/>
                <a:t>ou platine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08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DEC6F515-7D8B-4B8F-A9C4-D7E5CE447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048" y="144335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xmlns="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8297"/>
              </p:ext>
            </p:extLst>
          </p:nvPr>
        </p:nvGraphicFramePr>
        <p:xfrm>
          <a:off x="203821" y="983739"/>
          <a:ext cx="8736359" cy="40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7">
                  <a:extLst>
                    <a:ext uri="{9D8B030D-6E8A-4147-A177-3AD203B41FA5}">
                      <a16:colId xmlns:a16="http://schemas.microsoft.com/office/drawing/2014/main" xmlns="" val="1803051905"/>
                    </a:ext>
                  </a:extLst>
                </a:gridCol>
                <a:gridCol w="2196620">
                  <a:extLst>
                    <a:ext uri="{9D8B030D-6E8A-4147-A177-3AD203B41FA5}">
                      <a16:colId xmlns:a16="http://schemas.microsoft.com/office/drawing/2014/main" xmlns="" val="582494249"/>
                    </a:ext>
                  </a:extLst>
                </a:gridCol>
                <a:gridCol w="2248977">
                  <a:extLst>
                    <a:ext uri="{9D8B030D-6E8A-4147-A177-3AD203B41FA5}">
                      <a16:colId xmlns:a16="http://schemas.microsoft.com/office/drawing/2014/main" xmlns="" val="3939711469"/>
                    </a:ext>
                  </a:extLst>
                </a:gridCol>
                <a:gridCol w="2469575">
                  <a:extLst>
                    <a:ext uri="{9D8B030D-6E8A-4147-A177-3AD203B41FA5}">
                      <a16:colId xmlns:a16="http://schemas.microsoft.com/office/drawing/2014/main" xmlns="" val="510503104"/>
                    </a:ext>
                  </a:extLst>
                </a:gridCol>
              </a:tblGrid>
              <a:tr h="115788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1604572065"/>
                  </a:ext>
                </a:extLst>
              </a:tr>
              <a:tr h="1797765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Catalyseur facilement récupérable et réutilisable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2346205326"/>
                  </a:ext>
                </a:extLst>
              </a:tr>
              <a:tr h="944588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600" dirty="0" smtClean="0"/>
                        <a:t>Catalyseur difficilement récupérable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Seule la surface du catalyseur est </a:t>
                      </a:r>
                      <a:r>
                        <a:rPr lang="fr-FR" sz="1600" dirty="0" smtClean="0"/>
                        <a:t>disponible</a:t>
                      </a:r>
                    </a:p>
                    <a:p>
                      <a:pPr algn="l"/>
                      <a:r>
                        <a:rPr lang="fr-FR" sz="1600" dirty="0" smtClean="0"/>
                        <a:t>Coût (métaux</a:t>
                      </a:r>
                      <a:r>
                        <a:rPr lang="fr-FR" sz="1600" baseline="0" dirty="0" smtClean="0"/>
                        <a:t> rares)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 smtClean="0"/>
                        <a:t>Sélectif</a:t>
                      </a: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8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</a:t>
            </a:r>
            <a:r>
              <a:rPr lang="fr-FR" dirty="0"/>
              <a:t>milliards d’années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jours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Instantané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</a:t>
            </a:r>
            <a:r>
              <a:rPr lang="fr-FR" sz="1200" dirty="0" smtClean="0"/>
              <a:t>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</a:t>
            </a:r>
            <a:r>
              <a:rPr lang="fr-FR" sz="1200" dirty="0" smtClean="0"/>
              <a:t>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</a:t>
            </a:r>
            <a:r>
              <a:rPr lang="fr-FR" sz="1200" dirty="0" smtClean="0"/>
              <a:t>de </a:t>
            </a:r>
            <a:r>
              <a:rPr lang="fr-FR" sz="1200" dirty="0" smtClean="0"/>
              <a:t>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</a:t>
            </a:r>
            <a:r>
              <a:rPr lang="fr-FR" sz="1200" dirty="0" smtClean="0"/>
              <a:t>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</a:t>
            </a:r>
            <a:r>
              <a:rPr lang="fr-FR" sz="1200" dirty="0" smtClean="0"/>
              <a:t> </a:t>
            </a:r>
            <a:r>
              <a:rPr lang="fr-FR" sz="1200" dirty="0" err="1" smtClean="0"/>
              <a:t>mL</a:t>
            </a:r>
            <a:r>
              <a:rPr lang="fr-FR" sz="1200" dirty="0" smtClean="0"/>
              <a:t> de </a:t>
            </a:r>
            <a:r>
              <a:rPr lang="fr-FR" sz="1200" dirty="0" smtClean="0"/>
              <a:t>KI </a:t>
            </a:r>
            <a:r>
              <a:rPr lang="fr-FR" sz="1200" dirty="0" smtClean="0"/>
              <a:t>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</a:t>
            </a:r>
            <a:r>
              <a:rPr lang="fr-FR" sz="1200" dirty="0" smtClean="0"/>
              <a:t>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5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</a:t>
            </a:r>
            <a:r>
              <a:rPr lang="fr-FR" sz="1200" dirty="0" smtClean="0"/>
              <a:t>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</a:t>
            </a:r>
            <a:r>
              <a:rPr lang="fr-FR" sz="1200" dirty="0" smtClean="0"/>
              <a:t>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</a:t>
            </a:r>
            <a:r>
              <a:rPr lang="fr-FR" sz="1200" dirty="0" smtClean="0"/>
              <a:t>de </a:t>
            </a:r>
            <a:r>
              <a:rPr lang="fr-FR" sz="1200" dirty="0" smtClean="0"/>
              <a:t>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</a:t>
            </a:r>
            <a:r>
              <a:rPr lang="fr-FR" sz="1200" dirty="0" smtClean="0"/>
              <a:t>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</a:t>
            </a:r>
            <a:r>
              <a:rPr lang="fr-FR" sz="1200" dirty="0" smtClean="0"/>
              <a:t> </a:t>
            </a:r>
            <a:r>
              <a:rPr lang="fr-FR" sz="1200" dirty="0" err="1" smtClean="0"/>
              <a:t>mL</a:t>
            </a:r>
            <a:r>
              <a:rPr lang="fr-FR" sz="1200" dirty="0" smtClean="0"/>
              <a:t> de </a:t>
            </a:r>
            <a:r>
              <a:rPr lang="fr-FR" sz="1200" dirty="0" smtClean="0"/>
              <a:t>KI </a:t>
            </a:r>
            <a:r>
              <a:rPr lang="fr-FR" sz="1200" dirty="0" smtClean="0"/>
              <a:t>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</a:t>
            </a:r>
            <a:r>
              <a:rPr lang="fr-FR" sz="1200" dirty="0" smtClean="0"/>
              <a:t>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73324" y="3389121"/>
            <a:ext cx="777969" cy="499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484764" y="4508429"/>
            <a:ext cx="789410" cy="514923"/>
          </a:xfrm>
          <a:prstGeom prst="rect">
            <a:avLst/>
          </a:prstGeom>
          <a:solidFill>
            <a:srgbClr val="B3C3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3095" y="2932982"/>
            <a:ext cx="851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=1min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142103" y="4012241"/>
            <a:ext cx="12905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=instantané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22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6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18" y="193286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Suivi d’une estérification par CCM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5</a:t>
            </a:fld>
            <a:endParaRPr lang="fr" sz="12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793" y="1055560"/>
            <a:ext cx="3097546" cy="3547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84350" y="2940777"/>
            <a:ext cx="153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 froide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868105" y="1250900"/>
            <a:ext cx="1433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 froide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7184776" y="1979579"/>
            <a:ext cx="945917" cy="276999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Réfrégirant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370357" y="2803465"/>
            <a:ext cx="74934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P</a:t>
            </a:r>
            <a:r>
              <a:rPr lang="fr-FR" sz="1200" dirty="0" smtClean="0"/>
              <a:t>otence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6129" y="3272613"/>
            <a:ext cx="97169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642405" y="3684553"/>
            <a:ext cx="117712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Chauffe ballon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527998" y="4130819"/>
            <a:ext cx="140294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Support élévateur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" y="1334350"/>
            <a:ext cx="1441531" cy="61985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8818" y="2094016"/>
            <a:ext cx="9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Anhydride </a:t>
            </a:r>
          </a:p>
          <a:p>
            <a:pPr algn="ctr"/>
            <a:r>
              <a:rPr lang="fr-FR" sz="1200" b="1" u="sng" dirty="0" smtClean="0"/>
              <a:t>Acétique</a:t>
            </a:r>
            <a:endParaRPr lang="fr-FR" sz="1200" b="1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5762" y="1521881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58" y="1465281"/>
            <a:ext cx="913849" cy="4569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383500" y="2086218"/>
            <a:ext cx="125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Alcool </a:t>
            </a:r>
          </a:p>
          <a:p>
            <a:pPr algn="ctr"/>
            <a:r>
              <a:rPr lang="fr-FR" sz="1200" b="1" u="sng" dirty="0" smtClean="0"/>
              <a:t>Benzylique (R)</a:t>
            </a:r>
            <a:endParaRPr lang="fr-FR" sz="12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2585589" y="1521880"/>
            <a:ext cx="39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816546" y="1235820"/>
            <a:ext cx="1384328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4" name="Connecteur droit avec flèche 23"/>
          <p:cNvCxnSpPr>
            <a:stCxn id="6" idx="1"/>
          </p:cNvCxnSpPr>
          <p:nvPr/>
        </p:nvCxnSpPr>
        <p:spPr>
          <a:xfrm flipH="1" flipV="1">
            <a:off x="6452569" y="2116902"/>
            <a:ext cx="732207" cy="117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563864" y="2711923"/>
            <a:ext cx="1609471" cy="364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7879" y="2547572"/>
            <a:ext cx="74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Potence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1798" y="2727018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245492" y="2089862"/>
            <a:ext cx="100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Acide </a:t>
            </a:r>
          </a:p>
          <a:p>
            <a:pPr algn="ctr"/>
            <a:r>
              <a:rPr lang="fr-FR" sz="1200" b="1" u="sng" dirty="0" smtClean="0"/>
              <a:t>éthanoïque</a:t>
            </a:r>
            <a:endParaRPr lang="fr-FR" sz="1200" b="1" u="sng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70" y="1384568"/>
            <a:ext cx="660541" cy="56806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469" y="1258796"/>
            <a:ext cx="1097105" cy="69886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076581" y="1525527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879954" y="2101306"/>
            <a:ext cx="11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Ethanoate de</a:t>
            </a:r>
          </a:p>
          <a:p>
            <a:pPr algn="ctr"/>
            <a:r>
              <a:rPr lang="fr-FR" sz="1200" b="1" u="sng" dirty="0" smtClean="0"/>
              <a:t>Benzyle (P)</a:t>
            </a:r>
            <a:endParaRPr lang="fr-FR" sz="12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54660" y="260893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605365" y="263547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83050" y="2940776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~0,16 mol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1521617" y="2952220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~0,12 mol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823733" y="3432815"/>
            <a:ext cx="1269920" cy="149899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812292" y="4531315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892374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71583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250792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43000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78842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609210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72463" y="4577084"/>
            <a:ext cx="28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5’</a:t>
            </a:r>
            <a:endParaRPr lang="fr-FR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01981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10’</a:t>
            </a:r>
            <a:endParaRPr lang="fr-FR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288704" y="4584369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15’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468084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20’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93081" y="4580725"/>
            <a:ext cx="277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</a:t>
            </a:r>
          </a:p>
        </p:txBody>
      </p:sp>
      <p:sp>
        <p:nvSpPr>
          <p:cNvPr id="63" name="Ellipse 62"/>
          <p:cNvSpPr/>
          <p:nvPr/>
        </p:nvSpPr>
        <p:spPr>
          <a:xfrm>
            <a:off x="1963703" y="4509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871306" y="4578835"/>
            <a:ext cx="270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</a:t>
            </a:r>
            <a:endParaRPr lang="fr-FR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656092" y="4578834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25’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3031" y="2528840"/>
            <a:ext cx="151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Anhydride acétique</a:t>
            </a:r>
          </a:p>
          <a:p>
            <a:pPr algn="ctr"/>
            <a:r>
              <a:rPr lang="fr-FR" sz="1200" dirty="0" smtClean="0"/>
              <a:t>+ Alcool benzylique</a:t>
            </a:r>
            <a:br>
              <a:rPr lang="fr-FR" sz="1200" dirty="0" smtClean="0"/>
            </a:br>
            <a:r>
              <a:rPr lang="fr-FR" sz="1200" dirty="0" smtClean="0"/>
              <a:t>+pierre ponce</a:t>
            </a:r>
            <a:endParaRPr lang="fr-FR" sz="1200" dirty="0"/>
          </a:p>
        </p:txBody>
      </p:sp>
      <p:sp>
        <p:nvSpPr>
          <p:cNvPr id="69" name="Accolade fermante 68"/>
          <p:cNvSpPr/>
          <p:nvPr/>
        </p:nvSpPr>
        <p:spPr>
          <a:xfrm>
            <a:off x="2635039" y="3489331"/>
            <a:ext cx="249260" cy="1459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63199" y="3972110"/>
            <a:ext cx="174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</a:t>
            </a:r>
            <a:r>
              <a:rPr lang="fr-FR" dirty="0" smtClean="0"/>
              <a:t>ôt sur la p</a:t>
            </a:r>
            <a:r>
              <a:rPr lang="fr-FR" dirty="0" smtClean="0"/>
              <a:t>laque</a:t>
            </a:r>
          </a:p>
          <a:p>
            <a:r>
              <a:rPr lang="fr-FR" dirty="0" smtClean="0"/>
              <a:t>CCM</a:t>
            </a:r>
            <a:r>
              <a:rPr lang="fr-FR" dirty="0"/>
              <a:t> </a:t>
            </a:r>
            <a:r>
              <a:rPr lang="fr-FR" dirty="0" smtClean="0"/>
              <a:t>avant </a:t>
            </a:r>
            <a:r>
              <a:rPr lang="fr-FR" dirty="0" smtClean="0"/>
              <a:t>élution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827403" y="3676757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Capture d’écran 2020-06-20 à 19.16.3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t="1005" r="25683" b="3030"/>
          <a:stretch/>
        </p:blipFill>
        <p:spPr>
          <a:xfrm>
            <a:off x="5329426" y="149433"/>
            <a:ext cx="1732952" cy="4111353"/>
          </a:xfrm>
          <a:prstGeom prst="rect">
            <a:avLst/>
          </a:prstGeom>
        </p:spPr>
      </p:pic>
      <p:pic>
        <p:nvPicPr>
          <p:cNvPr id="38" name="Image 37" descr="Capture d’écran 2020-06-20 à 19.1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r="30802"/>
          <a:stretch/>
        </p:blipFill>
        <p:spPr>
          <a:xfrm>
            <a:off x="7050511" y="598253"/>
            <a:ext cx="1127606" cy="36524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20" y="0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CCM : élution et révélation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6</a:t>
            </a:fld>
            <a:endParaRPr lang="fr" sz="1200"/>
          </a:p>
        </p:txBody>
      </p:sp>
      <p:sp>
        <p:nvSpPr>
          <p:cNvPr id="32" name="ZoneTexte 31"/>
          <p:cNvSpPr txBox="1"/>
          <p:nvPr/>
        </p:nvSpPr>
        <p:spPr>
          <a:xfrm>
            <a:off x="3515322" y="3332310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55" name="Groupe 17">
            <a:extLst>
              <a:ext uri="{FF2B5EF4-FFF2-40B4-BE49-F238E27FC236}">
                <a16:creationId xmlns:a16="http://schemas.microsoft.com/office/drawing/2014/main" xmlns="" id="{CF5B527D-5AE2-4D8E-8682-1F5E221F1EDB}"/>
              </a:ext>
            </a:extLst>
          </p:cNvPr>
          <p:cNvGrpSpPr/>
          <p:nvPr/>
        </p:nvGrpSpPr>
        <p:grpSpPr>
          <a:xfrm>
            <a:off x="1002767" y="1373622"/>
            <a:ext cx="3376040" cy="2144723"/>
            <a:chOff x="-675872" y="2779917"/>
            <a:chExt cx="5460927" cy="3516268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xmlns="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e 19">
              <a:extLst>
                <a:ext uri="{FF2B5EF4-FFF2-40B4-BE49-F238E27FC236}">
                  <a16:creationId xmlns:a16="http://schemas.microsoft.com/office/drawing/2014/main" xmlns="" id="{18031C64-8C12-4AB8-98C9-8AC555BFC713}"/>
                </a:ext>
              </a:extLst>
            </p:cNvPr>
            <p:cNvGrpSpPr/>
            <p:nvPr/>
          </p:nvGrpSpPr>
          <p:grpSpPr>
            <a:xfrm>
              <a:off x="-675872" y="2779917"/>
              <a:ext cx="5460927" cy="3516268"/>
              <a:chOff x="-675872" y="2779917"/>
              <a:chExt cx="5460927" cy="3516268"/>
            </a:xfrm>
          </p:grpSpPr>
          <p:grpSp>
            <p:nvGrpSpPr>
              <p:cNvPr id="62" name="Groupe 20">
                <a:extLst>
                  <a:ext uri="{FF2B5EF4-FFF2-40B4-BE49-F238E27FC236}">
                    <a16:creationId xmlns:a16="http://schemas.microsoft.com/office/drawing/2014/main" xmlns="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675872" y="4126410"/>
                <a:ext cx="4389579" cy="2169775"/>
                <a:chOff x="-675872" y="4126410"/>
                <a:chExt cx="4389579" cy="2169775"/>
              </a:xfrm>
            </p:grpSpPr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xmlns="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675872" y="4126410"/>
                  <a:ext cx="3113416" cy="216977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</a:t>
                  </a:r>
                  <a:r>
                    <a:rPr lang="fr-FR" sz="1600" dirty="0" smtClean="0"/>
                    <a:t>/</a:t>
                  </a:r>
                  <a:r>
                    <a:rPr lang="fr-FR" sz="1600" dirty="0"/>
                    <a:t>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</a:t>
                  </a:r>
                  <a:endParaRPr lang="fr-FR" sz="1600" dirty="0" smtClean="0"/>
                </a:p>
                <a:p>
                  <a:r>
                    <a:rPr lang="fr-FR" sz="1600" dirty="0"/>
                    <a:t> </a:t>
                  </a:r>
                  <a:r>
                    <a:rPr lang="fr-FR" sz="1600" dirty="0" smtClean="0"/>
                    <a:t>    </a:t>
                  </a:r>
                  <a:r>
                    <a:rPr lang="fr-FR" sz="1600" dirty="0" smtClean="0"/>
                    <a:t>d’éthyle </a:t>
                  </a:r>
                  <a:r>
                    <a:rPr lang="fr-FR" sz="1600" dirty="0"/>
                    <a:t>1</a:t>
                  </a:r>
                  <a:r>
                    <a:rPr lang="fr-FR" sz="1600" dirty="0" smtClean="0"/>
                    <a:t>/3</a:t>
                  </a:r>
                  <a:endParaRPr lang="fr-FR" sz="1600" dirty="0"/>
                </a:p>
              </p:txBody>
            </p:sp>
            <p:cxnSp>
              <p:nvCxnSpPr>
                <p:cNvPr id="74" name="Connecteur droit avec flèche 73">
                  <a:extLst>
                    <a:ext uri="{FF2B5EF4-FFF2-40B4-BE49-F238E27FC236}">
                      <a16:creationId xmlns:a16="http://schemas.microsoft.com/office/drawing/2014/main" xmlns="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541" y="5436042"/>
                  <a:ext cx="1276166" cy="21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64" name="Groupe 21">
                <a:extLst>
                  <a:ext uri="{FF2B5EF4-FFF2-40B4-BE49-F238E27FC236}">
                    <a16:creationId xmlns:a16="http://schemas.microsoft.com/office/drawing/2014/main" xmlns="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-23729" y="2779917"/>
                <a:ext cx="4808784" cy="2972094"/>
                <a:chOff x="-23729" y="2779917"/>
                <a:chExt cx="4808784" cy="2972094"/>
              </a:xfrm>
            </p:grpSpPr>
            <p:sp>
              <p:nvSpPr>
                <p:cNvPr id="65" name="Arrondir un rectangle avec un coin du même côté 734">
                  <a:extLst>
                    <a:ext uri="{FF2B5EF4-FFF2-40B4-BE49-F238E27FC236}">
                      <a16:creationId xmlns:a16="http://schemas.microsoft.com/office/drawing/2014/main" xmlns="" id="{4A75EB70-F5C6-45C4-B962-BB13936E8907}"/>
                    </a:ext>
                  </a:extLst>
                </p:cNvPr>
                <p:cNvSpPr/>
                <p:nvPr/>
              </p:nvSpPr>
              <p:spPr>
                <a:xfrm rot="10800000" flipH="1">
                  <a:off x="2636916" y="3025115"/>
                  <a:ext cx="2148139" cy="2726896"/>
                </a:xfrm>
                <a:custGeom>
                  <a:avLst/>
                  <a:gdLst>
                    <a:gd name="connsiteX0" fmla="*/ 358030 w 2148139"/>
                    <a:gd name="connsiteY0" fmla="*/ 0 h 2726896"/>
                    <a:gd name="connsiteX1" fmla="*/ 1790109 w 2148139"/>
                    <a:gd name="connsiteY1" fmla="*/ 0 h 2726896"/>
                    <a:gd name="connsiteX2" fmla="*/ 2148139 w 2148139"/>
                    <a:gd name="connsiteY2" fmla="*/ 358030 h 2726896"/>
                    <a:gd name="connsiteX3" fmla="*/ 2148139 w 2148139"/>
                    <a:gd name="connsiteY3" fmla="*/ 2726896 h 2726896"/>
                    <a:gd name="connsiteX4" fmla="*/ 2148139 w 2148139"/>
                    <a:gd name="connsiteY4" fmla="*/ 2726896 h 2726896"/>
                    <a:gd name="connsiteX5" fmla="*/ 0 w 2148139"/>
                    <a:gd name="connsiteY5" fmla="*/ 2726896 h 2726896"/>
                    <a:gd name="connsiteX6" fmla="*/ 0 w 2148139"/>
                    <a:gd name="connsiteY6" fmla="*/ 2726896 h 2726896"/>
                    <a:gd name="connsiteX7" fmla="*/ 0 w 2148139"/>
                    <a:gd name="connsiteY7" fmla="*/ 358030 h 2726896"/>
                    <a:gd name="connsiteX8" fmla="*/ 358030 w 2148139"/>
                    <a:gd name="connsiteY8" fmla="*/ 0 h 2726896"/>
                    <a:gd name="connsiteX0" fmla="*/ 0 w 2239579"/>
                    <a:gd name="connsiteY0" fmla="*/ 2726896 h 2818336"/>
                    <a:gd name="connsiteX1" fmla="*/ 0 w 2239579"/>
                    <a:gd name="connsiteY1" fmla="*/ 2726896 h 2818336"/>
                    <a:gd name="connsiteX2" fmla="*/ 0 w 2239579"/>
                    <a:gd name="connsiteY2" fmla="*/ 358030 h 2818336"/>
                    <a:gd name="connsiteX3" fmla="*/ 358030 w 2239579"/>
                    <a:gd name="connsiteY3" fmla="*/ 0 h 2818336"/>
                    <a:gd name="connsiteX4" fmla="*/ 1790109 w 2239579"/>
                    <a:gd name="connsiteY4" fmla="*/ 0 h 2818336"/>
                    <a:gd name="connsiteX5" fmla="*/ 2148139 w 2239579"/>
                    <a:gd name="connsiteY5" fmla="*/ 358030 h 2818336"/>
                    <a:gd name="connsiteX6" fmla="*/ 2148139 w 2239579"/>
                    <a:gd name="connsiteY6" fmla="*/ 2726896 h 2818336"/>
                    <a:gd name="connsiteX7" fmla="*/ 2239579 w 2239579"/>
                    <a:gd name="connsiteY7" fmla="*/ 2818336 h 2818336"/>
                    <a:gd name="connsiteX0" fmla="*/ 0 w 2148139"/>
                    <a:gd name="connsiteY0" fmla="*/ 2726896 h 2726896"/>
                    <a:gd name="connsiteX1" fmla="*/ 0 w 2148139"/>
                    <a:gd name="connsiteY1" fmla="*/ 2726896 h 2726896"/>
                    <a:gd name="connsiteX2" fmla="*/ 0 w 2148139"/>
                    <a:gd name="connsiteY2" fmla="*/ 358030 h 2726896"/>
                    <a:gd name="connsiteX3" fmla="*/ 358030 w 2148139"/>
                    <a:gd name="connsiteY3" fmla="*/ 0 h 2726896"/>
                    <a:gd name="connsiteX4" fmla="*/ 1790109 w 2148139"/>
                    <a:gd name="connsiteY4" fmla="*/ 0 h 2726896"/>
                    <a:gd name="connsiteX5" fmla="*/ 2148139 w 2148139"/>
                    <a:gd name="connsiteY5" fmla="*/ 358030 h 2726896"/>
                    <a:gd name="connsiteX6" fmla="*/ 2148139 w 2148139"/>
                    <a:gd name="connsiteY6" fmla="*/ 2726896 h 272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139" h="2726896">
                      <a:moveTo>
                        <a:pt x="0" y="2726896"/>
                      </a:moveTo>
                      <a:lnTo>
                        <a:pt x="0" y="2726896"/>
                      </a:lnTo>
                      <a:lnTo>
                        <a:pt x="0" y="358030"/>
                      </a:lnTo>
                      <a:cubicBezTo>
                        <a:pt x="0" y="160295"/>
                        <a:pt x="160295" y="0"/>
                        <a:pt x="358030" y="0"/>
                      </a:cubicBezTo>
                      <a:lnTo>
                        <a:pt x="1790109" y="0"/>
                      </a:lnTo>
                      <a:cubicBezTo>
                        <a:pt x="1987844" y="0"/>
                        <a:pt x="2148139" y="160295"/>
                        <a:pt x="2148139" y="358030"/>
                      </a:cubicBezTo>
                      <a:lnTo>
                        <a:pt x="2148139" y="2726896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68" name="Groupe 23">
                  <a:extLst>
                    <a:ext uri="{FF2B5EF4-FFF2-40B4-BE49-F238E27FC236}">
                      <a16:creationId xmlns:a16="http://schemas.microsoft.com/office/drawing/2014/main" xmlns="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-23729" y="2779917"/>
                  <a:ext cx="2847915" cy="1239678"/>
                  <a:chOff x="-23729" y="2779917"/>
                  <a:chExt cx="2847915" cy="1239678"/>
                </a:xfrm>
              </p:grpSpPr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xmlns="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9" y="2779917"/>
                    <a:ext cx="1811069" cy="1059659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Plaque de Silice</a:t>
                    </a:r>
                    <a:endParaRPr lang="fr-FR" dirty="0"/>
                  </a:p>
                </p:txBody>
              </p:sp>
              <p:cxnSp>
                <p:nvCxnSpPr>
                  <p:cNvPr id="72" name="Connecteur droit avec flèche 71">
                    <a:extLst>
                      <a:ext uri="{FF2B5EF4-FFF2-40B4-BE49-F238E27FC236}">
                        <a16:creationId xmlns:a16="http://schemas.microsoft.com/office/drawing/2014/main" xmlns="" id="{4EC9263E-1573-41C0-9889-CE348B2F7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457" y="4019595"/>
                    <a:ext cx="6777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cxnSp>
        <p:nvCxnSpPr>
          <p:cNvPr id="75" name="Connecteur droit 74"/>
          <p:cNvCxnSpPr/>
          <p:nvPr/>
        </p:nvCxnSpPr>
        <p:spPr>
          <a:xfrm>
            <a:off x="3059372" y="2008433"/>
            <a:ext cx="405891" cy="137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71" idx="3"/>
          </p:cNvCxnSpPr>
          <p:nvPr/>
        </p:nvCxnSpPr>
        <p:spPr>
          <a:xfrm flipH="1" flipV="1">
            <a:off x="2525568" y="1696788"/>
            <a:ext cx="235106" cy="432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995127" y="1518660"/>
            <a:ext cx="145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5210" y="4866501"/>
            <a:ext cx="5173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http://f.bruneau3.free.fr/</a:t>
            </a:r>
            <a:r>
              <a:rPr lang="fr-FR" sz="1200" dirty="0" err="1"/>
              <a:t>activites-tp</a:t>
            </a:r>
            <a:r>
              <a:rPr lang="fr-FR" sz="1200" dirty="0"/>
              <a:t>/</a:t>
            </a:r>
            <a:r>
              <a:rPr lang="fr-FR" sz="1200" dirty="0" err="1"/>
              <a:t>ts</a:t>
            </a:r>
            <a:r>
              <a:rPr lang="fr-FR" sz="1200" dirty="0"/>
              <a:t>/correction-</a:t>
            </a:r>
            <a:r>
              <a:rPr lang="fr-FR" sz="1200" dirty="0" err="1"/>
              <a:t>activite</a:t>
            </a:r>
            <a:r>
              <a:rPr lang="fr-FR" sz="1200" dirty="0"/>
              <a:t>-suivi-par-</a:t>
            </a:r>
            <a:r>
              <a:rPr lang="fr-FR" sz="1200" dirty="0" err="1"/>
              <a:t>ccm.pdf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561050" y="3787217"/>
            <a:ext cx="74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    0’     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6318090" y="3767125"/>
            <a:ext cx="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10’   15’     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7100590" y="3771202"/>
            <a:ext cx="42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0’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7485331" y="3767360"/>
            <a:ext cx="424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5</a:t>
            </a:r>
            <a:r>
              <a:rPr lang="fr-FR" dirty="0"/>
              <a:t>’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881851" y="3771856"/>
            <a:ext cx="3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185179" y="3718882"/>
            <a:ext cx="1805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Élution de la plaque</a:t>
            </a:r>
            <a:endParaRPr lang="fr-FR" i="1" u="sng" dirty="0"/>
          </a:p>
        </p:txBody>
      </p:sp>
      <p:sp>
        <p:nvSpPr>
          <p:cNvPr id="85" name="Rectangle 84"/>
          <p:cNvSpPr/>
          <p:nvPr/>
        </p:nvSpPr>
        <p:spPr>
          <a:xfrm>
            <a:off x="5270078" y="1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208818" y="152401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5111965" y="4233266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5475819" y="4288570"/>
            <a:ext cx="256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Révélation de la plaque CCM</a:t>
            </a:r>
            <a:endParaRPr lang="fr-FR" i="1" u="sng" dirty="0"/>
          </a:p>
        </p:txBody>
      </p:sp>
      <p:pic>
        <p:nvPicPr>
          <p:cNvPr id="88" name="Image 87" descr="Capture d’écran 2020-06-20 à 19.1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t="48661" r="30802" b="46140"/>
          <a:stretch/>
        </p:blipFill>
        <p:spPr>
          <a:xfrm>
            <a:off x="7036738" y="2587327"/>
            <a:ext cx="1127606" cy="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20" y="147512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cinétique de la réaction entre les ions iodures et  </a:t>
            </a:r>
            <a:r>
              <a:rPr lang="fr-FR" b="1" dirty="0" err="1">
                <a:solidFill>
                  <a:srgbClr val="DD7E6B"/>
                </a:solidFill>
              </a:rPr>
              <a:t>peroxodisulfates</a:t>
            </a:r>
            <a:r>
              <a:rPr lang="fr-FR" b="1" dirty="0">
                <a:solidFill>
                  <a:srgbClr val="DD7E6B"/>
                </a:solidFill>
              </a:rPr>
              <a:t>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25849" y="2235200"/>
            <a:ext cx="232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1mol/L</a:t>
            </a:r>
          </a:p>
          <a:p>
            <a:r>
              <a:rPr lang="fr-FR" dirty="0" smtClean="0"/>
              <a:t>      ~ n</a:t>
            </a:r>
            <a:r>
              <a:rPr lang="fr-FR" baseline="-25000" dirty="0" smtClean="0"/>
              <a:t>0</a:t>
            </a:r>
            <a:r>
              <a:rPr lang="fr-FR" dirty="0" smtClean="0"/>
              <a:t>(I-) =  0,015 mol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de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10</a:t>
            </a:r>
            <a:r>
              <a:rPr lang="fr-FR" baseline="30000" dirty="0" smtClean="0"/>
              <a:t>-3</a:t>
            </a:r>
            <a:r>
              <a:rPr lang="fr-FR" dirty="0" smtClean="0"/>
              <a:t> mol/L</a:t>
            </a:r>
          </a:p>
          <a:p>
            <a:r>
              <a:rPr lang="fr-FR" dirty="0" smtClean="0"/>
              <a:t>      ~</a:t>
            </a: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 smtClean="0"/>
              <a:t>(S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baseline="30000" dirty="0" smtClean="0"/>
              <a:t>2-</a:t>
            </a:r>
            <a:r>
              <a:rPr lang="fr-FR" dirty="0" smtClean="0"/>
              <a:t>)= 5.10</a:t>
            </a:r>
            <a:r>
              <a:rPr lang="fr-FR" baseline="30000" dirty="0" smtClean="0"/>
              <a:t>-6</a:t>
            </a:r>
            <a:r>
              <a:rPr lang="fr-FR" dirty="0" smtClean="0"/>
              <a:t> mol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05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85423" y="3479800"/>
            <a:ext cx="1041400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137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=quelques 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61044" y="3718882"/>
            <a:ext cx="187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</a:t>
            </a:r>
            <a:r>
              <a:rPr lang="fr-FR" dirty="0" err="1" smtClean="0"/>
              <a:t>Beer</a:t>
            </a:r>
            <a:r>
              <a:rPr lang="fr-FR" dirty="0" smtClean="0"/>
              <a:t>-Lambert:</a:t>
            </a:r>
          </a:p>
          <a:p>
            <a:r>
              <a:rPr lang="fr-FR" dirty="0" smtClean="0"/>
              <a:t>A=ξ</a:t>
            </a:r>
            <a:r>
              <a:rPr lang="fr-FR" baseline="-25000" dirty="0" smtClean="0"/>
              <a:t>I2</a:t>
            </a:r>
            <a:r>
              <a:rPr lang="fr-FR" dirty="0" smtClean="0"/>
              <a:t>.l.[I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Tableau d’avancement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2034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 smtClean="0"/>
                        <a:t>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(EXCES)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</a:p>
                    <a:p>
                      <a:r>
                        <a:rPr lang="fr-F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Avancement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fr-FR" sz="1000" b="0" i="0" u="none" strike="noStrike" cap="none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endParaRPr lang="fr-FR" sz="10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baseline="-25000" dirty="0" smtClean="0"/>
                        <a:t>f</a:t>
                      </a:r>
                      <a:r>
                        <a:rPr lang="fr-FR" sz="1400" i="0" baseline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i="0" baseline="-25000" dirty="0" err="1" smtClean="0">
                          <a:effectLst/>
                          <a:latin typeface="+mj-lt"/>
                          <a:ea typeface="Arial"/>
                        </a:rPr>
                        <a:t>f</a:t>
                      </a:r>
                      <a:r>
                        <a:rPr lang="fr-FR" sz="1400" i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b="0" i="0" u="none" strike="noStrike" cap="none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f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=2.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</a:t>
            </a:r>
            <a:r>
              <a:rPr lang="fr-FR" dirty="0" smtClean="0"/>
              <a:t>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 smtClean="0"/>
              <a:t>à 0,1 mol/L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80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1054</Words>
  <Application>Microsoft Macintosh PowerPoint</Application>
  <PresentationFormat>Présentation à l'écran (16:9)</PresentationFormat>
  <Paragraphs>217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Simple Light</vt:lpstr>
      <vt:lpstr>Cinétique et catalyse </vt:lpstr>
      <vt:lpstr>Exemples de cinétique dans la nature et au quotidien</vt:lpstr>
      <vt:lpstr>Réaction lentes et rapides ?</vt:lpstr>
      <vt:lpstr>Réaction lentes et rapides ?</vt:lpstr>
      <vt:lpstr>Suivi d’une estérification par CCM</vt:lpstr>
      <vt:lpstr>CCM : élution et révélation</vt:lpstr>
      <vt:lpstr>Suivi cinétique de la réaction entre les ions iodures et  peroxodisulfates </vt:lpstr>
      <vt:lpstr>Tableau d’avancement</vt:lpstr>
      <vt:lpstr>Influence de la température sur une réaction </vt:lpstr>
      <vt:lpstr>Influence de la température sur une réaction </vt:lpstr>
      <vt:lpstr>Influence de la concentration</vt:lpstr>
      <vt:lpstr>Influence de la concentration</vt:lpstr>
      <vt:lpstr>Pots catalytique</vt:lpstr>
      <vt:lpstr>Les différentes catalyses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64</cp:revision>
  <dcterms:modified xsi:type="dcterms:W3CDTF">2020-06-20T20:53:09Z</dcterms:modified>
</cp:coreProperties>
</file>