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5" r:id="rId3"/>
    <p:sldId id="263" r:id="rId4"/>
    <p:sldId id="264" r:id="rId5"/>
    <p:sldId id="266" r:id="rId6"/>
    <p:sldId id="268" r:id="rId7"/>
    <p:sldId id="267" r:id="rId8"/>
    <p:sldId id="278" r:id="rId9"/>
    <p:sldId id="269" r:id="rId10"/>
    <p:sldId id="270" r:id="rId11"/>
    <p:sldId id="272" r:id="rId12"/>
    <p:sldId id="271" r:id="rId13"/>
    <p:sldId id="273" r:id="rId14"/>
    <p:sldId id="277" r:id="rId15"/>
    <p:sldId id="275" r:id="rId16"/>
    <p:sldId id="276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94A"/>
    <a:srgbClr val="EED8D5"/>
    <a:srgbClr val="FBE4E1"/>
    <a:srgbClr val="FFE8E5"/>
    <a:srgbClr val="7B655D"/>
    <a:srgbClr val="D19288"/>
    <a:srgbClr val="E1B9AE"/>
    <a:srgbClr val="EBC3B5"/>
    <a:srgbClr val="F2C7B7"/>
    <a:srgbClr val="FBC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Style foncé 2 - Accentuation 3/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20"/>
    <p:restoredTop sz="94660"/>
  </p:normalViewPr>
  <p:slideViewPr>
    <p:cSldViewPr snapToGrid="0">
      <p:cViewPr>
        <p:scale>
          <a:sx n="99" d="100"/>
          <a:sy n="99" d="100"/>
        </p:scale>
        <p:origin x="-752" y="-1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1774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9769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976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94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709E148A-83D8-4982-A416-989443033FB2}" type="datetime1">
              <a:rPr lang="fr-FR" smtClean="0"/>
              <a:t>17/06/20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50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60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Relationship Id="rId3" Type="http://schemas.openxmlformats.org/officeDocument/2006/relationships/hyperlink" Target="http://pohon.free.fr/lecture_membre.php?file=ech_c1_courbes_intensite_potentie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hysique.pt-dorian.net/documents/TP/TP16.pdf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Relationship Id="rId3" Type="http://schemas.openxmlformats.org/officeDocument/2006/relationships/hyperlink" Target="http://spc-st-charles.e-monsite.com/medias/files/14-t3-tp-electrozingage-du-fer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jpe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3" Type="http://schemas.openxmlformats.org/officeDocument/2006/relationships/hyperlink" Target="http://pohon.free.fr/lecture_membre.php?file=ech_c3_corrosi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Corrosion humide des métaux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0" y="3219575"/>
            <a:ext cx="9144000" cy="792600"/>
          </a:xfrm>
          <a:prstGeom prst="rect">
            <a:avLst/>
          </a:prstGeom>
          <a:solidFill>
            <a:srgbClr val="DD7E6B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000000"/>
                </a:solidFill>
              </a:rPr>
              <a:t>Agrégation 2020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79609" y="4361073"/>
            <a:ext cx="158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Matthis CHAPON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757DBAC-B2CA-48CC-AE0A-86B65B372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DD7E6B"/>
                </a:solidFill>
              </a:rPr>
              <a:t>Courbe courant-potentiel : </a:t>
            </a:r>
            <a:br>
              <a:rPr lang="fr-FR" b="1" dirty="0">
                <a:solidFill>
                  <a:srgbClr val="DD7E6B"/>
                </a:solidFill>
              </a:rPr>
            </a:br>
            <a:r>
              <a:rPr lang="fr-FR" b="1" dirty="0">
                <a:solidFill>
                  <a:srgbClr val="DD7E6B"/>
                </a:solidFill>
              </a:rPr>
              <a:t>blocage cinétique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BCB1AF7C-9EF4-42F9-BB23-2DEA7AD7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10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34538EBD-4DF3-4ABF-92BA-2855DEA5E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075" y="1392510"/>
            <a:ext cx="6030726" cy="30153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C1E9BB3-1A06-447F-9A71-097FAE462D55}"/>
              </a:ext>
            </a:extLst>
          </p:cNvPr>
          <p:cNvSpPr/>
          <p:nvPr/>
        </p:nvSpPr>
        <p:spPr>
          <a:xfrm>
            <a:off x="0" y="4762329"/>
            <a:ext cx="7744097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fr-FR" dirty="0">
                <a:hlinkClick r:id="rId3"/>
              </a:rPr>
              <a:t>http://pohon.free.fr/lecture_membre.php?file=ech_c1_courbes_intensite_potentiel</a:t>
            </a:r>
            <a:r>
              <a:rPr lang="fr-FR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318719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0571E9B-BB66-4E2E-AB7B-13F6305D1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91" y="214144"/>
            <a:ext cx="8520600" cy="572700"/>
          </a:xfrm>
        </p:spPr>
        <p:txBody>
          <a:bodyPr/>
          <a:lstStyle/>
          <a:p>
            <a:r>
              <a:rPr lang="fr-FR" b="1" dirty="0">
                <a:solidFill>
                  <a:srgbClr val="DD7E6B"/>
                </a:solidFill>
              </a:rPr>
              <a:t>Corrosion différentielle 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67BA5434-0A00-4291-9717-2640784C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11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D782561F-DE1A-4F7F-88C5-3D84A72F1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863" y="567451"/>
            <a:ext cx="3541511" cy="323142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BC53E80A-5065-4CB7-92F5-31DBFAF5AA06}"/>
              </a:ext>
            </a:extLst>
          </p:cNvPr>
          <p:cNvSpPr txBox="1"/>
          <p:nvPr/>
        </p:nvSpPr>
        <p:spPr>
          <a:xfrm>
            <a:off x="0" y="4858807"/>
            <a:ext cx="435760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fr-FR" dirty="0"/>
              <a:t>http://physique.pt-dorian.net/documents/TP/TP16.</a:t>
            </a:r>
            <a:r>
              <a:rPr lang="fr-FR" dirty="0" smtClean="0"/>
              <a:t>pdf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169901" y="3924965"/>
            <a:ext cx="5974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i="1" u="sng" dirty="0" smtClean="0"/>
              <a:t>Clou placé dans un gel agar-agar auquel est ajouté de la phénophtaléine</a:t>
            </a:r>
          </a:p>
          <a:p>
            <a:pPr algn="ctr"/>
            <a:r>
              <a:rPr lang="fr-FR" i="1" u="sng" dirty="0" smtClean="0"/>
              <a:t> et l’</a:t>
            </a:r>
            <a:r>
              <a:rPr lang="fr-FR" i="1" u="sng" dirty="0" err="1" smtClean="0"/>
              <a:t>hexacyanatoferrate</a:t>
            </a:r>
            <a:r>
              <a:rPr lang="fr-FR" i="1" u="sng" dirty="0" smtClean="0"/>
              <a:t> </a:t>
            </a:r>
            <a:r>
              <a:rPr lang="fr-FR" i="1" u="sng" dirty="0"/>
              <a:t>(III) de potassium. </a:t>
            </a:r>
          </a:p>
        </p:txBody>
      </p:sp>
    </p:spTree>
    <p:extLst>
      <p:ext uri="{BB962C8B-B14F-4D97-AF65-F5344CB8AC3E}">
        <p14:creationId xmlns:p14="http://schemas.microsoft.com/office/powerpoint/2010/main" val="2849524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3308D1C-323A-47F8-A05F-0576D74C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DD7E6B"/>
                </a:solidFill>
              </a:rPr>
              <a:t>Corrosion différentielle :</a:t>
            </a:r>
            <a:br>
              <a:rPr lang="fr-FR" b="1" dirty="0">
                <a:solidFill>
                  <a:srgbClr val="DD7E6B"/>
                </a:solidFill>
              </a:rPr>
            </a:br>
            <a:r>
              <a:rPr lang="fr-FR" b="1" dirty="0">
                <a:solidFill>
                  <a:srgbClr val="DD7E6B"/>
                </a:solidFill>
              </a:rPr>
              <a:t>structure du clou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1639BEA7-1AC5-4790-AFA7-9C1F03051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12</a:t>
            </a:fld>
            <a:endParaRPr lang="fr-FR"/>
          </a:p>
        </p:txBody>
      </p:sp>
      <p:pic>
        <p:nvPicPr>
          <p:cNvPr id="4" name="Espace réservé du contenu 5">
            <a:extLst>
              <a:ext uri="{FF2B5EF4-FFF2-40B4-BE49-F238E27FC236}">
                <a16:creationId xmlns:a16="http://schemas.microsoft.com/office/drawing/2014/main" xmlns="" id="{3893CBDB-ED58-47D8-A5CA-C2F70B3E2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61" y="1473324"/>
            <a:ext cx="7178278" cy="296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81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BD680CB-E614-4DF6-AB6E-E647781D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DD7E6B"/>
                </a:solidFill>
              </a:rPr>
              <a:t>Aération différentielle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251C663D-0FB4-4321-91EA-A25A10621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13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4CA2462A-687B-47E3-B122-336262F949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93" r="34799" b="37775"/>
          <a:stretch/>
        </p:blipFill>
        <p:spPr>
          <a:xfrm>
            <a:off x="1193114" y="1366219"/>
            <a:ext cx="1911548" cy="275785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53596B73-F060-4A57-A634-A8C55988EE6C}"/>
              </a:ext>
            </a:extLst>
          </p:cNvPr>
          <p:cNvSpPr txBox="1"/>
          <p:nvPr/>
        </p:nvSpPr>
        <p:spPr>
          <a:xfrm>
            <a:off x="0" y="4858807"/>
            <a:ext cx="435760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fr-FR" dirty="0">
                <a:hlinkClick r:id="rId3"/>
              </a:rPr>
              <a:t>http://physique.pt-dorian.net/documents/TP/TP16.</a:t>
            </a:r>
            <a:r>
              <a:rPr lang="fr-FR" dirty="0" smtClean="0">
                <a:hlinkClick r:id="rId3"/>
              </a:rPr>
              <a:t>pdf</a:t>
            </a:r>
            <a:endParaRPr lang="fr-FR" dirty="0"/>
          </a:p>
        </p:txBody>
      </p:sp>
      <p:pic>
        <p:nvPicPr>
          <p:cNvPr id="6" name="Espace réservé du contenu 8">
            <a:extLst>
              <a:ext uri="{FF2B5EF4-FFF2-40B4-BE49-F238E27FC236}">
                <a16:creationId xmlns:a16="http://schemas.microsoft.com/office/drawing/2014/main" xmlns="" id="{E5247224-F7AE-4AFC-9E79-61C8CA0C3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270" y="1335940"/>
            <a:ext cx="1529345" cy="276888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577990" y="4258459"/>
            <a:ext cx="1911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Photo de l’expérience</a:t>
            </a:r>
            <a:endParaRPr lang="fr-FR" u="sng" dirty="0"/>
          </a:p>
        </p:txBody>
      </p:sp>
      <p:sp>
        <p:nvSpPr>
          <p:cNvPr id="9" name="ZoneTexte 8"/>
          <p:cNvSpPr txBox="1"/>
          <p:nvPr/>
        </p:nvSpPr>
        <p:spPr>
          <a:xfrm>
            <a:off x="4977723" y="4245632"/>
            <a:ext cx="843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Schéma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2300643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BD680CB-E614-4DF6-AB6E-E647781D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DD7E6B"/>
                </a:solidFill>
              </a:rPr>
              <a:t>Passivation d’un acier inoxydable</a:t>
            </a:r>
            <a:endParaRPr lang="fr-FR" b="1" dirty="0">
              <a:solidFill>
                <a:srgbClr val="DD7E6B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251C663D-0FB4-4321-91EA-A25A10621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14</a:t>
            </a:fld>
            <a:endParaRPr lang="fr-FR"/>
          </a:p>
        </p:txBody>
      </p:sp>
      <p:pic>
        <p:nvPicPr>
          <p:cNvPr id="7" name="Image 6" descr="Capture d’écran 2020-06-18 à 16.33.5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90"/>
          <a:stretch/>
        </p:blipFill>
        <p:spPr>
          <a:xfrm>
            <a:off x="2771104" y="1321150"/>
            <a:ext cx="3295679" cy="295013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0" name="ZoneTexte 9"/>
          <p:cNvSpPr txBox="1"/>
          <p:nvPr/>
        </p:nvSpPr>
        <p:spPr>
          <a:xfrm>
            <a:off x="0" y="4835723"/>
            <a:ext cx="5199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http://</a:t>
            </a:r>
            <a:r>
              <a:rPr lang="fr-FR" dirty="0" err="1"/>
              <a:t>pohon.free.fr</a:t>
            </a:r>
            <a:r>
              <a:rPr lang="fr-FR" dirty="0"/>
              <a:t>/</a:t>
            </a:r>
            <a:r>
              <a:rPr lang="fr-FR" dirty="0" err="1"/>
              <a:t>lecture_membre.php?file</a:t>
            </a:r>
            <a:r>
              <a:rPr lang="fr-FR" dirty="0"/>
              <a:t>=ech_c3_corrosion</a:t>
            </a:r>
          </a:p>
        </p:txBody>
      </p:sp>
    </p:spTree>
    <p:extLst>
      <p:ext uri="{BB962C8B-B14F-4D97-AF65-F5344CB8AC3E}">
        <p14:creationId xmlns:p14="http://schemas.microsoft.com/office/powerpoint/2010/main" val="2782142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64C5038-325F-4D07-AD3A-F51ED4F4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DD7E6B"/>
                </a:solidFill>
              </a:rPr>
              <a:t>Protection du fer : par électro zingage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F9E1E17E-05DA-457D-8E54-0E2E64C9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15</a:t>
            </a:fld>
            <a:endParaRPr lang="fr-FR"/>
          </a:p>
        </p:txBody>
      </p:sp>
      <p:pic>
        <p:nvPicPr>
          <p:cNvPr id="5" name="Image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xmlns="" id="{FE1F1659-308F-45CD-8016-795DB8D62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072" y="1662922"/>
            <a:ext cx="4157856" cy="27798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C5AA35D-92C7-4410-9933-62AE19D65FF0}"/>
              </a:ext>
            </a:extLst>
          </p:cNvPr>
          <p:cNvSpPr/>
          <p:nvPr/>
        </p:nvSpPr>
        <p:spPr>
          <a:xfrm>
            <a:off x="91219" y="4858807"/>
            <a:ext cx="8080513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fr-FR" dirty="0">
                <a:hlinkClick r:id="rId3"/>
              </a:rPr>
              <a:t>http://spc-st-charles.e-monsite.com/medias/files/14-t3-tp-electrozingage-du-</a:t>
            </a:r>
            <a:r>
              <a:rPr lang="fr-FR" dirty="0" smtClean="0">
                <a:hlinkClick r:id="rId3"/>
              </a:rPr>
              <a:t>fer.pdf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1949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ACFBC93-00A4-4FCC-AAAC-CAFD2999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DD7E6B"/>
                </a:solidFill>
              </a:rPr>
              <a:t>Protection par anode sacrificielle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DA9B9F7D-640E-4FD3-AF24-F59388ED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16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F385F1AC-45E8-4A5E-B094-FB76278F3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063" y="1457839"/>
            <a:ext cx="3923290" cy="271869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12FC0CF7-8699-4F5D-8312-45548D07889C}"/>
              </a:ext>
            </a:extLst>
          </p:cNvPr>
          <p:cNvSpPr txBox="1"/>
          <p:nvPr/>
        </p:nvSpPr>
        <p:spPr>
          <a:xfrm>
            <a:off x="5609739" y="968320"/>
            <a:ext cx="3534261" cy="25391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fr-FR" sz="1200" dirty="0"/>
              <a:t>Chimie Tout-en-un MP. Fosset et al. Dunod. 2004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-425" r="21502" b="1"/>
          <a:stretch/>
        </p:blipFill>
        <p:spPr>
          <a:xfrm>
            <a:off x="64146" y="1372455"/>
            <a:ext cx="2437546" cy="3029124"/>
          </a:xfrm>
          <a:prstGeom prst="rect">
            <a:avLst/>
          </a:prstGeom>
        </p:spPr>
      </p:pic>
      <p:pic>
        <p:nvPicPr>
          <p:cNvPr id="1026" name="Picture 2" descr="Protection cathodique — Wikipédia">
            <a:extLst>
              <a:ext uri="{FF2B5EF4-FFF2-40B4-BE49-F238E27FC236}">
                <a16:creationId xmlns:a16="http://schemas.microsoft.com/office/drawing/2014/main" xmlns="" id="{C470B225-6D92-4B26-8BF8-7B5255149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799" y="1372455"/>
            <a:ext cx="2264993" cy="301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l="32275" t="54482" r="45002" b="32761"/>
          <a:stretch/>
        </p:blipFill>
        <p:spPr>
          <a:xfrm rot="5400000">
            <a:off x="934649" y="1912967"/>
            <a:ext cx="1119897" cy="203984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/>
          <a:srcRect l="32275" t="54482" r="45002" b="32761"/>
          <a:stretch/>
        </p:blipFill>
        <p:spPr>
          <a:xfrm>
            <a:off x="1130624" y="1895406"/>
            <a:ext cx="917287" cy="146518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/>
          <a:srcRect l="32275" t="54482" r="45002" b="32761"/>
          <a:stretch/>
        </p:blipFill>
        <p:spPr>
          <a:xfrm rot="5400000">
            <a:off x="1034186" y="1734885"/>
            <a:ext cx="622654" cy="21296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28292" y="4476512"/>
            <a:ext cx="2274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u="sng" dirty="0" smtClean="0"/>
              <a:t>Expérience au laboratoire</a:t>
            </a:r>
            <a:endParaRPr lang="fr-FR" i="1" u="sng" dirty="0"/>
          </a:p>
        </p:txBody>
      </p:sp>
      <p:sp>
        <p:nvSpPr>
          <p:cNvPr id="11" name="ZoneTexte 10"/>
          <p:cNvSpPr txBox="1"/>
          <p:nvPr/>
        </p:nvSpPr>
        <p:spPr>
          <a:xfrm>
            <a:off x="2655641" y="4502165"/>
            <a:ext cx="300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u="sng" dirty="0" smtClean="0"/>
              <a:t>Anodes sacrificielles sur un bateau </a:t>
            </a:r>
            <a:endParaRPr lang="fr-FR" i="1" u="sng" dirty="0"/>
          </a:p>
        </p:txBody>
      </p:sp>
      <p:sp>
        <p:nvSpPr>
          <p:cNvPr id="12" name="ZoneTexte 11"/>
          <p:cNvSpPr txBox="1"/>
          <p:nvPr/>
        </p:nvSpPr>
        <p:spPr>
          <a:xfrm>
            <a:off x="6632687" y="4476512"/>
            <a:ext cx="1176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u="sng" dirty="0" smtClean="0"/>
              <a:t>Courbes </a:t>
            </a:r>
            <a:r>
              <a:rPr lang="fr-FR" i="1" u="sng" dirty="0" err="1" smtClean="0"/>
              <a:t>i-E</a:t>
            </a:r>
            <a:endParaRPr lang="fr-FR" i="1" u="sng" dirty="0"/>
          </a:p>
        </p:txBody>
      </p:sp>
    </p:spTree>
    <p:extLst>
      <p:ext uri="{BB962C8B-B14F-4D97-AF65-F5344CB8AC3E}">
        <p14:creationId xmlns:p14="http://schemas.microsoft.com/office/powerpoint/2010/main" val="214879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EA6F3FD8-3AA1-4009-9253-997E9D05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2</a:t>
            </a:fld>
            <a:endParaRPr lang="fr-FR"/>
          </a:p>
        </p:txBody>
      </p:sp>
      <p:pic>
        <p:nvPicPr>
          <p:cNvPr id="1026" name="Picture 2" descr="Tableau sur toile Vieille voiture rouillée • Pixers® - Nous vivons ...">
            <a:extLst>
              <a:ext uri="{FF2B5EF4-FFF2-40B4-BE49-F238E27FC236}">
                <a16:creationId xmlns:a16="http://schemas.microsoft.com/office/drawing/2014/main" xmlns="" id="{1E032441-C17C-48ED-9912-BC16A61ABE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4" t="33017" r="773" b="18942"/>
          <a:stretch/>
        </p:blipFill>
        <p:spPr bwMode="auto">
          <a:xfrm>
            <a:off x="0" y="896432"/>
            <a:ext cx="4430486" cy="139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ableau sur toile Chaîne d'ancre • Pixers® - Nous vivons pour changer">
            <a:extLst>
              <a:ext uri="{FF2B5EF4-FFF2-40B4-BE49-F238E27FC236}">
                <a16:creationId xmlns:a16="http://schemas.microsoft.com/office/drawing/2014/main" xmlns="" id="{67F68EEC-44FD-43C9-A841-948FBD56D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073" y="1015751"/>
            <a:ext cx="1664494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19F4981F-56C0-4BBA-8351-8D0B3497E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174" y="2472249"/>
            <a:ext cx="2093119" cy="209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FAE8FEE5-63F8-413B-98BF-AE78B5BABCF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64714" y="2511983"/>
            <a:ext cx="2923385" cy="193602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1709638" y="192400"/>
            <a:ext cx="5177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fr-FR" sz="2400" b="1" dirty="0">
                <a:solidFill>
                  <a:srgbClr val="DD7E6B"/>
                </a:solidFill>
              </a:rPr>
              <a:t>La corrosion dans notre quotidien</a:t>
            </a:r>
            <a:endParaRPr lang="fr-FR" sz="2400" b="1" dirty="0">
              <a:solidFill>
                <a:srgbClr val="DD7E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93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316758"/>
            <a:ext cx="8520600" cy="572700"/>
          </a:xfrm>
        </p:spPr>
        <p:txBody>
          <a:bodyPr/>
          <a:lstStyle/>
          <a:p>
            <a:pPr algn="ctr"/>
            <a:r>
              <a:rPr lang="fr-FR" sz="2400" b="1" dirty="0" smtClean="0">
                <a:solidFill>
                  <a:srgbClr val="DD7E6B"/>
                </a:solidFill>
              </a:rPr>
              <a:t>Corrosion du fer</a:t>
            </a:r>
            <a:endParaRPr lang="fr-FR" sz="2400" b="1" dirty="0">
              <a:solidFill>
                <a:srgbClr val="DD7E6B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3</a:t>
            </a:fld>
            <a:endParaRPr lang="fr"/>
          </a:p>
        </p:txBody>
      </p:sp>
      <p:sp>
        <p:nvSpPr>
          <p:cNvPr id="3" name="ZoneTexte 2"/>
          <p:cNvSpPr txBox="1"/>
          <p:nvPr/>
        </p:nvSpPr>
        <p:spPr>
          <a:xfrm>
            <a:off x="1013505" y="1192882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grpSp>
        <p:nvGrpSpPr>
          <p:cNvPr id="14" name="Groupe 24">
            <a:extLst>
              <a:ext uri="{FF2B5EF4-FFF2-40B4-BE49-F238E27FC236}">
                <a16:creationId xmlns:a16="http://schemas.microsoft.com/office/drawing/2014/main" xmlns="" id="{83AFBCED-4AEC-4833-A0DC-79D6AA52025F}"/>
              </a:ext>
            </a:extLst>
          </p:cNvPr>
          <p:cNvGrpSpPr/>
          <p:nvPr/>
        </p:nvGrpSpPr>
        <p:grpSpPr>
          <a:xfrm>
            <a:off x="887735" y="1041520"/>
            <a:ext cx="1889221" cy="3619074"/>
            <a:chOff x="3390444" y="2450410"/>
            <a:chExt cx="1889221" cy="3619074"/>
          </a:xfrm>
        </p:grpSpPr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xmlns="" id="{CFFC6A50-DA55-424C-A72F-E0C6A6458733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0444" y="2450410"/>
              <a:ext cx="1006751" cy="36190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xmlns="" id="{96BFE950-BFC3-4C31-AFFB-EC23B8D91F22}"/>
                </a:ext>
              </a:extLst>
            </p:cNvPr>
            <p:cNvCxnSpPr/>
            <p:nvPr/>
          </p:nvCxnSpPr>
          <p:spPr>
            <a:xfrm flipH="1">
              <a:off x="3933371" y="3960668"/>
              <a:ext cx="7257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xmlns="" id="{9A1D159E-2E1B-47A1-83E5-6D4C9F559F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3819" y="4420884"/>
              <a:ext cx="76526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xmlns="" id="{7BCAE3D0-2CAF-43E3-82D2-47B0C739670D}"/>
                </a:ext>
              </a:extLst>
            </p:cNvPr>
            <p:cNvSpPr txBox="1"/>
            <p:nvPr/>
          </p:nvSpPr>
          <p:spPr>
            <a:xfrm>
              <a:off x="4613371" y="3759099"/>
              <a:ext cx="504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Eau</a:t>
              </a:r>
              <a:endParaRPr lang="fr-FR" dirty="0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xmlns="" id="{03D0E732-69F9-4957-B167-D86A28F3E196}"/>
                </a:ext>
              </a:extLst>
            </p:cNvPr>
            <p:cNvSpPr txBox="1"/>
            <p:nvPr/>
          </p:nvSpPr>
          <p:spPr>
            <a:xfrm>
              <a:off x="4675012" y="4236218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Clou</a:t>
              </a:r>
            </a:p>
          </p:txBody>
        </p:sp>
      </p:grpSp>
      <p:pic>
        <p:nvPicPr>
          <p:cNvPr id="20" name="Image 19">
            <a:extLst>
              <a:ext uri="{FF2B5EF4-FFF2-40B4-BE49-F238E27FC236}">
                <a16:creationId xmlns:a16="http://schemas.microsoft.com/office/drawing/2014/main" xmlns="" id="{CFFC6A50-DA55-424C-A72F-E0C6A645873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287" y="1065652"/>
            <a:ext cx="1006751" cy="3619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xmlns="" id="{CFFC6A50-DA55-424C-A72F-E0C6A645873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377" y="1051303"/>
            <a:ext cx="1006751" cy="361907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3949056" y="2206815"/>
            <a:ext cx="466515" cy="101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xmlns="" id="{7BCAE3D0-2CAF-43E3-82D2-47B0C739670D}"/>
              </a:ext>
            </a:extLst>
          </p:cNvPr>
          <p:cNvSpPr txBox="1"/>
          <p:nvPr/>
        </p:nvSpPr>
        <p:spPr>
          <a:xfrm>
            <a:off x="7497369" y="2464129"/>
            <a:ext cx="1761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Acide chlorhydrique </a:t>
            </a:r>
            <a:endParaRPr lang="fr-FR" dirty="0" smtClean="0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xmlns="" id="{96BFE950-BFC3-4C31-AFFB-EC23B8D91F22}"/>
              </a:ext>
            </a:extLst>
          </p:cNvPr>
          <p:cNvCxnSpPr/>
          <p:nvPr/>
        </p:nvCxnSpPr>
        <p:spPr>
          <a:xfrm flipH="1">
            <a:off x="6907604" y="2601565"/>
            <a:ext cx="5452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xmlns="" id="{9A1D159E-2E1B-47A1-83E5-6D4C9F559F2A}"/>
              </a:ext>
            </a:extLst>
          </p:cNvPr>
          <p:cNvCxnSpPr>
            <a:cxnSpLocks/>
          </p:cNvCxnSpPr>
          <p:nvPr/>
        </p:nvCxnSpPr>
        <p:spPr>
          <a:xfrm flipH="1">
            <a:off x="4173492" y="2997647"/>
            <a:ext cx="7652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xmlns="" id="{03D0E732-69F9-4957-B167-D86A28F3E196}"/>
              </a:ext>
            </a:extLst>
          </p:cNvPr>
          <p:cNvSpPr txBox="1"/>
          <p:nvPr/>
        </p:nvSpPr>
        <p:spPr>
          <a:xfrm>
            <a:off x="4954685" y="281298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Clou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582047" y="2783391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 mol/L</a:t>
            </a:r>
            <a:endParaRPr lang="fr-FR" dirty="0"/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xmlns="" id="{9A1D159E-2E1B-47A1-83E5-6D4C9F559F2A}"/>
              </a:ext>
            </a:extLst>
          </p:cNvPr>
          <p:cNvCxnSpPr>
            <a:cxnSpLocks/>
          </p:cNvCxnSpPr>
          <p:nvPr/>
        </p:nvCxnSpPr>
        <p:spPr>
          <a:xfrm flipH="1">
            <a:off x="6866070" y="3368101"/>
            <a:ext cx="7652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xmlns="" id="{03D0E732-69F9-4957-B167-D86A28F3E196}"/>
              </a:ext>
            </a:extLst>
          </p:cNvPr>
          <p:cNvSpPr txBox="1"/>
          <p:nvPr/>
        </p:nvSpPr>
        <p:spPr>
          <a:xfrm>
            <a:off x="7647263" y="3183435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Clou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xmlns="" id="{03D0E732-69F9-4957-B167-D86A28F3E196}"/>
              </a:ext>
            </a:extLst>
          </p:cNvPr>
          <p:cNvSpPr txBox="1"/>
          <p:nvPr/>
        </p:nvSpPr>
        <p:spPr>
          <a:xfrm>
            <a:off x="5057319" y="2056207"/>
            <a:ext cx="803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Couche </a:t>
            </a:r>
          </a:p>
          <a:p>
            <a:r>
              <a:rPr lang="fr-FR" dirty="0" smtClean="0"/>
              <a:t>D’huile</a:t>
            </a:r>
            <a:endParaRPr lang="fr-FR" dirty="0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xmlns="" id="{9A1D159E-2E1B-47A1-83E5-6D4C9F559F2A}"/>
              </a:ext>
            </a:extLst>
          </p:cNvPr>
          <p:cNvCxnSpPr>
            <a:cxnSpLocks/>
          </p:cNvCxnSpPr>
          <p:nvPr/>
        </p:nvCxnSpPr>
        <p:spPr>
          <a:xfrm flipH="1">
            <a:off x="4261746" y="2277833"/>
            <a:ext cx="7652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185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316758"/>
            <a:ext cx="8520600" cy="572700"/>
          </a:xfrm>
        </p:spPr>
        <p:txBody>
          <a:bodyPr/>
          <a:lstStyle/>
          <a:p>
            <a:pPr algn="ctr"/>
            <a:r>
              <a:rPr lang="fr-FR" sz="2400" b="1" dirty="0" smtClean="0">
                <a:solidFill>
                  <a:srgbClr val="DD7E6B"/>
                </a:solidFill>
              </a:rPr>
              <a:t>Corrosion du fer</a:t>
            </a:r>
            <a:endParaRPr lang="fr-FR" sz="2400" b="1" dirty="0">
              <a:solidFill>
                <a:srgbClr val="DD7E6B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4</a:t>
            </a:fld>
            <a:endParaRPr lang="fr"/>
          </a:p>
        </p:txBody>
      </p:sp>
      <p:sp>
        <p:nvSpPr>
          <p:cNvPr id="3" name="ZoneTexte 2"/>
          <p:cNvSpPr txBox="1"/>
          <p:nvPr/>
        </p:nvSpPr>
        <p:spPr>
          <a:xfrm>
            <a:off x="1013505" y="1192882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grpSp>
        <p:nvGrpSpPr>
          <p:cNvPr id="14" name="Groupe 24">
            <a:extLst>
              <a:ext uri="{FF2B5EF4-FFF2-40B4-BE49-F238E27FC236}">
                <a16:creationId xmlns:a16="http://schemas.microsoft.com/office/drawing/2014/main" xmlns="" id="{83AFBCED-4AEC-4833-A0DC-79D6AA52025F}"/>
              </a:ext>
            </a:extLst>
          </p:cNvPr>
          <p:cNvGrpSpPr/>
          <p:nvPr/>
        </p:nvGrpSpPr>
        <p:grpSpPr>
          <a:xfrm>
            <a:off x="887735" y="1041520"/>
            <a:ext cx="1838476" cy="3619074"/>
            <a:chOff x="3390444" y="2450410"/>
            <a:chExt cx="1838476" cy="3619074"/>
          </a:xfrm>
        </p:grpSpPr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xmlns="" id="{CFFC6A50-DA55-424C-A72F-E0C6A6458733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0444" y="2450410"/>
              <a:ext cx="1006751" cy="36190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xmlns="" id="{96BFE950-BFC3-4C31-AFFB-EC23B8D91F22}"/>
                </a:ext>
              </a:extLst>
            </p:cNvPr>
            <p:cNvCxnSpPr/>
            <p:nvPr/>
          </p:nvCxnSpPr>
          <p:spPr>
            <a:xfrm flipH="1">
              <a:off x="3933371" y="3960668"/>
              <a:ext cx="7257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xmlns="" id="{9A1D159E-2E1B-47A1-83E5-6D4C9F559F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3819" y="4420884"/>
              <a:ext cx="76526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xmlns="" id="{7BCAE3D0-2CAF-43E3-82D2-47B0C739670D}"/>
                </a:ext>
              </a:extLst>
            </p:cNvPr>
            <p:cNvSpPr txBox="1"/>
            <p:nvPr/>
          </p:nvSpPr>
          <p:spPr>
            <a:xfrm>
              <a:off x="4613371" y="3759099"/>
              <a:ext cx="504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Eau</a:t>
              </a:r>
              <a:endParaRPr lang="fr-FR" dirty="0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xmlns="" id="{03D0E732-69F9-4957-B167-D86A28F3E196}"/>
                </a:ext>
              </a:extLst>
            </p:cNvPr>
            <p:cNvSpPr txBox="1"/>
            <p:nvPr/>
          </p:nvSpPr>
          <p:spPr>
            <a:xfrm>
              <a:off x="4675012" y="4236218"/>
              <a:ext cx="5539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Clou</a:t>
              </a:r>
            </a:p>
          </p:txBody>
        </p:sp>
      </p:grpSp>
      <p:pic>
        <p:nvPicPr>
          <p:cNvPr id="20" name="Image 19">
            <a:extLst>
              <a:ext uri="{FF2B5EF4-FFF2-40B4-BE49-F238E27FC236}">
                <a16:creationId xmlns:a16="http://schemas.microsoft.com/office/drawing/2014/main" xmlns="" id="{CFFC6A50-DA55-424C-A72F-E0C6A645873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287" y="1065652"/>
            <a:ext cx="1006751" cy="3619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xmlns="" id="{CFFC6A50-DA55-424C-A72F-E0C6A645873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377" y="1051303"/>
            <a:ext cx="1006751" cy="361907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3949056" y="2206815"/>
            <a:ext cx="466515" cy="101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xmlns="" id="{7BCAE3D0-2CAF-43E3-82D2-47B0C739670D}"/>
              </a:ext>
            </a:extLst>
          </p:cNvPr>
          <p:cNvSpPr txBox="1"/>
          <p:nvPr/>
        </p:nvSpPr>
        <p:spPr>
          <a:xfrm>
            <a:off x="7497369" y="2464129"/>
            <a:ext cx="1761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Acide chlorhydrique </a:t>
            </a:r>
            <a:endParaRPr lang="fr-FR" dirty="0" smtClean="0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xmlns="" id="{96BFE950-BFC3-4C31-AFFB-EC23B8D91F22}"/>
              </a:ext>
            </a:extLst>
          </p:cNvPr>
          <p:cNvCxnSpPr/>
          <p:nvPr/>
        </p:nvCxnSpPr>
        <p:spPr>
          <a:xfrm flipH="1">
            <a:off x="6907604" y="2601565"/>
            <a:ext cx="5452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xmlns="" id="{9A1D159E-2E1B-47A1-83E5-6D4C9F559F2A}"/>
              </a:ext>
            </a:extLst>
          </p:cNvPr>
          <p:cNvCxnSpPr>
            <a:cxnSpLocks/>
          </p:cNvCxnSpPr>
          <p:nvPr/>
        </p:nvCxnSpPr>
        <p:spPr>
          <a:xfrm flipH="1">
            <a:off x="4173492" y="2997647"/>
            <a:ext cx="7652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xmlns="" id="{03D0E732-69F9-4957-B167-D86A28F3E196}"/>
              </a:ext>
            </a:extLst>
          </p:cNvPr>
          <p:cNvSpPr txBox="1"/>
          <p:nvPr/>
        </p:nvSpPr>
        <p:spPr>
          <a:xfrm>
            <a:off x="5057319" y="2056207"/>
            <a:ext cx="803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Couche </a:t>
            </a:r>
          </a:p>
          <a:p>
            <a:r>
              <a:rPr lang="fr-FR" dirty="0"/>
              <a:t>d</a:t>
            </a:r>
            <a:r>
              <a:rPr lang="fr-FR" dirty="0" smtClean="0"/>
              <a:t>’huile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582047" y="2783391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 mol/L</a:t>
            </a: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1424039" y="3463622"/>
            <a:ext cx="51317" cy="127430"/>
          </a:xfrm>
          <a:prstGeom prst="ellipse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1460976" y="3692564"/>
            <a:ext cx="51317" cy="205227"/>
          </a:xfrm>
          <a:prstGeom prst="ellipse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1473807" y="3924970"/>
            <a:ext cx="78526" cy="75440"/>
          </a:xfrm>
          <a:prstGeom prst="ellipse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1510744" y="4192810"/>
            <a:ext cx="78526" cy="75440"/>
          </a:xfrm>
          <a:prstGeom prst="ellipse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1371172" y="3192321"/>
            <a:ext cx="51317" cy="205227"/>
          </a:xfrm>
          <a:prstGeom prst="ellipse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1318308" y="3091230"/>
            <a:ext cx="131390" cy="48253"/>
          </a:xfrm>
          <a:prstGeom prst="ellipse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7004719" y="4142970"/>
            <a:ext cx="76975" cy="770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43" name="Ellipse 42"/>
          <p:cNvSpPr/>
          <p:nvPr/>
        </p:nvSpPr>
        <p:spPr>
          <a:xfrm>
            <a:off x="6991890" y="3989046"/>
            <a:ext cx="76975" cy="770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6991890" y="3835122"/>
            <a:ext cx="76975" cy="770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45" name="Ellipse 44"/>
          <p:cNvSpPr/>
          <p:nvPr/>
        </p:nvSpPr>
        <p:spPr>
          <a:xfrm>
            <a:off x="6979061" y="3617063"/>
            <a:ext cx="76975" cy="770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46" name="Ellipse 45"/>
          <p:cNvSpPr/>
          <p:nvPr/>
        </p:nvSpPr>
        <p:spPr>
          <a:xfrm>
            <a:off x="6991890" y="3309215"/>
            <a:ext cx="76975" cy="770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47" name="Ellipse 46"/>
          <p:cNvSpPr/>
          <p:nvPr/>
        </p:nvSpPr>
        <p:spPr>
          <a:xfrm>
            <a:off x="6979061" y="2911578"/>
            <a:ext cx="76975" cy="770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48" name="Ellipse 47"/>
          <p:cNvSpPr/>
          <p:nvPr/>
        </p:nvSpPr>
        <p:spPr>
          <a:xfrm>
            <a:off x="6964684" y="2448282"/>
            <a:ext cx="76975" cy="770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132349" y="4681740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Instantanément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72385" y="4668913"/>
            <a:ext cx="1242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Après 3 jours</a:t>
            </a:r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>
            <a:off x="3706084" y="4680219"/>
            <a:ext cx="1242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Après 3 jours</a:t>
            </a:r>
            <a:endParaRPr lang="fr-FR" dirty="0"/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xmlns="" id="{9A1D159E-2E1B-47A1-83E5-6D4C9F559F2A}"/>
              </a:ext>
            </a:extLst>
          </p:cNvPr>
          <p:cNvCxnSpPr>
            <a:cxnSpLocks/>
          </p:cNvCxnSpPr>
          <p:nvPr/>
        </p:nvCxnSpPr>
        <p:spPr>
          <a:xfrm flipH="1" flipV="1">
            <a:off x="4338721" y="2252179"/>
            <a:ext cx="613344" cy="53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xmlns="" id="{9A1D159E-2E1B-47A1-83E5-6D4C9F559F2A}"/>
              </a:ext>
            </a:extLst>
          </p:cNvPr>
          <p:cNvCxnSpPr>
            <a:cxnSpLocks/>
          </p:cNvCxnSpPr>
          <p:nvPr/>
        </p:nvCxnSpPr>
        <p:spPr>
          <a:xfrm flipH="1">
            <a:off x="6866070" y="3457887"/>
            <a:ext cx="7652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xmlns="" id="{03D0E732-69F9-4957-B167-D86A28F3E196}"/>
              </a:ext>
            </a:extLst>
          </p:cNvPr>
          <p:cNvSpPr txBox="1"/>
          <p:nvPr/>
        </p:nvSpPr>
        <p:spPr>
          <a:xfrm>
            <a:off x="7660092" y="328604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Clou</a:t>
            </a:r>
          </a:p>
        </p:txBody>
      </p:sp>
      <p:sp>
        <p:nvSpPr>
          <p:cNvPr id="53" name="Ellipse 52"/>
          <p:cNvSpPr/>
          <p:nvPr/>
        </p:nvSpPr>
        <p:spPr>
          <a:xfrm>
            <a:off x="1291102" y="2858820"/>
            <a:ext cx="131390" cy="48253"/>
          </a:xfrm>
          <a:prstGeom prst="ellipse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5093186" y="2834697"/>
            <a:ext cx="553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Clou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285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DD7E6B"/>
                </a:solidFill>
              </a:rPr>
              <a:t>Corrosion </a:t>
            </a:r>
            <a:r>
              <a:rPr lang="fr-FR" b="1" dirty="0" smtClean="0">
                <a:solidFill>
                  <a:srgbClr val="DD7E6B"/>
                </a:solidFill>
              </a:rPr>
              <a:t>uniforme d’un clou en fer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5</a:t>
            </a:fld>
            <a:endParaRPr lang="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00" y="1393428"/>
            <a:ext cx="1946169" cy="292457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399733" y="4412379"/>
            <a:ext cx="2173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u="sng" dirty="0" smtClean="0"/>
              <a:t>Photo d’un clou rouillé</a:t>
            </a:r>
            <a:endParaRPr lang="fr-FR" b="1" i="1" u="sng" dirty="0"/>
          </a:p>
        </p:txBody>
      </p:sp>
    </p:spTree>
    <p:extLst>
      <p:ext uri="{BB962C8B-B14F-4D97-AF65-F5344CB8AC3E}">
        <p14:creationId xmlns:p14="http://schemas.microsoft.com/office/powerpoint/2010/main" val="379498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DD7E6B"/>
                </a:solidFill>
              </a:rPr>
              <a:t>Caractérisation des produits formés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 smtClean="0"/>
              <a:t>Combustion du gaz formé</a:t>
            </a:r>
          </a:p>
          <a:p>
            <a:endParaRPr lang="fr-FR" dirty="0" smtClean="0"/>
          </a:p>
          <a:p>
            <a:r>
              <a:rPr lang="fr-FR" dirty="0" smtClean="0"/>
              <a:t>Ajout de quelques gouttes d’une solution d’</a:t>
            </a:r>
            <a:r>
              <a:rPr lang="fr-FR" dirty="0" err="1" smtClean="0"/>
              <a:t>hexacyanatoferrate</a:t>
            </a:r>
            <a:r>
              <a:rPr lang="fr-FR" dirty="0" smtClean="0"/>
              <a:t> (III) de potassium.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6</a:t>
            </a:fld>
            <a:endParaRPr lang="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CFFC6A50-DA55-424C-A72F-E0C6A645873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04" y="1038476"/>
            <a:ext cx="1006751" cy="36190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7BCAE3D0-2CAF-43E3-82D2-47B0C739670D}"/>
              </a:ext>
            </a:extLst>
          </p:cNvPr>
          <p:cNvSpPr txBox="1"/>
          <p:nvPr/>
        </p:nvSpPr>
        <p:spPr>
          <a:xfrm>
            <a:off x="2057796" y="2451302"/>
            <a:ext cx="1761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Acide chlorhydrique </a:t>
            </a:r>
            <a:endParaRPr lang="fr-FR" dirty="0" smtClean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xmlns="" id="{96BFE950-BFC3-4C31-AFFB-EC23B8D91F22}"/>
              </a:ext>
            </a:extLst>
          </p:cNvPr>
          <p:cNvCxnSpPr/>
          <p:nvPr/>
        </p:nvCxnSpPr>
        <p:spPr>
          <a:xfrm flipH="1">
            <a:off x="1468031" y="2588738"/>
            <a:ext cx="5452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142474" y="2770564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 mol/L</a:t>
            </a:r>
            <a:endParaRPr lang="fr-FR" dirty="0"/>
          </a:p>
        </p:txBody>
      </p:sp>
      <p:sp>
        <p:nvSpPr>
          <p:cNvPr id="16" name="Ellipse 15"/>
          <p:cNvSpPr/>
          <p:nvPr/>
        </p:nvSpPr>
        <p:spPr>
          <a:xfrm>
            <a:off x="1565146" y="4130143"/>
            <a:ext cx="76975" cy="770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1552317" y="3976219"/>
            <a:ext cx="76975" cy="770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1552317" y="3822295"/>
            <a:ext cx="76975" cy="770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1539488" y="3604236"/>
            <a:ext cx="76975" cy="770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1552317" y="3296388"/>
            <a:ext cx="76975" cy="770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1539488" y="2898751"/>
            <a:ext cx="76975" cy="770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1525111" y="2435455"/>
            <a:ext cx="76975" cy="770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xmlns="" id="{9A1D159E-2E1B-47A1-83E5-6D4C9F559F2A}"/>
              </a:ext>
            </a:extLst>
          </p:cNvPr>
          <p:cNvCxnSpPr>
            <a:cxnSpLocks/>
          </p:cNvCxnSpPr>
          <p:nvPr/>
        </p:nvCxnSpPr>
        <p:spPr>
          <a:xfrm flipH="1">
            <a:off x="1426497" y="3445060"/>
            <a:ext cx="7652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xmlns="" id="{03D0E732-69F9-4957-B167-D86A28F3E196}"/>
              </a:ext>
            </a:extLst>
          </p:cNvPr>
          <p:cNvSpPr txBox="1"/>
          <p:nvPr/>
        </p:nvSpPr>
        <p:spPr>
          <a:xfrm>
            <a:off x="2220519" y="327322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Clou</a:t>
            </a:r>
          </a:p>
        </p:txBody>
      </p:sp>
    </p:spTree>
    <p:extLst>
      <p:ext uri="{BB962C8B-B14F-4D97-AF65-F5344CB8AC3E}">
        <p14:creationId xmlns:p14="http://schemas.microsoft.com/office/powerpoint/2010/main" val="434772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2B15C1C-9588-4959-85C1-3E5ACD433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45025"/>
            <a:ext cx="9144000" cy="572700"/>
          </a:xfrm>
        </p:spPr>
        <p:txBody>
          <a:bodyPr/>
          <a:lstStyle/>
          <a:p>
            <a:r>
              <a:rPr lang="fr-FR" b="1" dirty="0">
                <a:solidFill>
                  <a:srgbClr val="DD7E6B"/>
                </a:solidFill>
              </a:rPr>
              <a:t>Diagramme E-pH du fer </a:t>
            </a:r>
            <a:r>
              <a:rPr lang="fr-FR" b="1" dirty="0" smtClean="0">
                <a:solidFill>
                  <a:srgbClr val="DD7E6B"/>
                </a:solidFill>
              </a:rPr>
              <a:t>superposé au diagramme de l’eau</a:t>
            </a:r>
            <a:endParaRPr lang="fr-FR" b="1" dirty="0">
              <a:solidFill>
                <a:srgbClr val="DD7E6B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8DC1F904-DEF2-4954-AB31-C0F7243C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7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444F0C90-E791-4108-AA64-674B26C44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436" y="1627925"/>
            <a:ext cx="5217128" cy="25521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68503CF-E1A0-47F7-9E63-952FEA213145}"/>
              </a:ext>
            </a:extLst>
          </p:cNvPr>
          <p:cNvSpPr/>
          <p:nvPr/>
        </p:nvSpPr>
        <p:spPr>
          <a:xfrm>
            <a:off x="111623" y="4858807"/>
            <a:ext cx="6602384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fr-FR" dirty="0">
                <a:hlinkClick r:id="rId3"/>
              </a:rPr>
              <a:t>http://pohon.free.fr/lecture_membre.php?file=</a:t>
            </a:r>
            <a:r>
              <a:rPr lang="fr-FR" dirty="0" smtClean="0">
                <a:hlinkClick r:id="rId3"/>
              </a:rPr>
              <a:t>ech_c3_corrosion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15463" y="1410935"/>
            <a:ext cx="2020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Convention de tracé : </a:t>
            </a:r>
          </a:p>
          <a:p>
            <a:r>
              <a:rPr lang="fr-FR" dirty="0" smtClean="0"/>
              <a:t>c=1.10</a:t>
            </a:r>
            <a:r>
              <a:rPr lang="fr-FR" baseline="30000" dirty="0" smtClean="0"/>
              <a:t>-6</a:t>
            </a:r>
            <a:r>
              <a:rPr lang="fr-FR" dirty="0" smtClean="0"/>
              <a:t> mol.L</a:t>
            </a:r>
            <a:r>
              <a:rPr lang="fr-FR" baseline="30000" dirty="0" smtClean="0"/>
              <a:t>-1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668370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2B15C1C-9588-4959-85C1-3E5ACD433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45025"/>
            <a:ext cx="9144000" cy="572700"/>
          </a:xfrm>
        </p:spPr>
        <p:txBody>
          <a:bodyPr/>
          <a:lstStyle/>
          <a:p>
            <a:r>
              <a:rPr lang="fr-FR" b="1" dirty="0">
                <a:solidFill>
                  <a:srgbClr val="DD7E6B"/>
                </a:solidFill>
              </a:rPr>
              <a:t>Diagramme E-pH du </a:t>
            </a:r>
            <a:r>
              <a:rPr lang="fr-FR" b="1" dirty="0" smtClean="0">
                <a:solidFill>
                  <a:srgbClr val="DD7E6B"/>
                </a:solidFill>
              </a:rPr>
              <a:t>zinc superposé à celui de l’eau</a:t>
            </a:r>
            <a:endParaRPr lang="fr-FR" b="1" dirty="0">
              <a:solidFill>
                <a:srgbClr val="DD7E6B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8DC1F904-DEF2-4954-AB31-C0F7243C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8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15463" y="1410935"/>
            <a:ext cx="2020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Convention de tracé : </a:t>
            </a:r>
          </a:p>
          <a:p>
            <a:r>
              <a:rPr lang="fr-FR" dirty="0" smtClean="0"/>
              <a:t>c=1.10</a:t>
            </a:r>
            <a:r>
              <a:rPr lang="fr-FR" baseline="30000" dirty="0" smtClean="0"/>
              <a:t>-6</a:t>
            </a:r>
            <a:r>
              <a:rPr lang="fr-FR" dirty="0" smtClean="0"/>
              <a:t> mol.L</a:t>
            </a:r>
            <a:r>
              <a:rPr lang="fr-FR" baseline="30000" dirty="0" smtClean="0"/>
              <a:t>-1</a:t>
            </a:r>
            <a:endParaRPr lang="fr-FR" dirty="0" smtClean="0"/>
          </a:p>
        </p:txBody>
      </p:sp>
      <p:pic>
        <p:nvPicPr>
          <p:cNvPr id="6" name="Image 5" descr="Capture d’écran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920" y="1204146"/>
            <a:ext cx="5577049" cy="364071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516549" y="2052269"/>
            <a:ext cx="520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07900" y="4681739"/>
            <a:ext cx="1042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Chimigéné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83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16DD35A-04CD-4DE8-9D3C-58ACD3F1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DD7E6B"/>
                </a:solidFill>
              </a:rPr>
              <a:t>Courbe courant-potentiel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4B70788A-6F28-428D-A068-69C33AC4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9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8291E2BD-9E8F-4404-BD73-9D4EB96CB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647" y="1396603"/>
            <a:ext cx="4252706" cy="30682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C139CF51-17F3-4FBD-97A8-F8E5B362ED31}"/>
              </a:ext>
            </a:extLst>
          </p:cNvPr>
          <p:cNvSpPr txBox="1"/>
          <p:nvPr/>
        </p:nvSpPr>
        <p:spPr>
          <a:xfrm>
            <a:off x="0" y="4858807"/>
            <a:ext cx="410022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fr-FR" dirty="0"/>
              <a:t>Chimie Tout-en-un MP. Fosset et al. Dunod. 2004</a:t>
            </a:r>
          </a:p>
        </p:txBody>
      </p:sp>
    </p:spTree>
    <p:extLst>
      <p:ext uri="{BB962C8B-B14F-4D97-AF65-F5344CB8AC3E}">
        <p14:creationId xmlns:p14="http://schemas.microsoft.com/office/powerpoint/2010/main" val="26790692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12534</TotalTime>
  <Words>344</Words>
  <Application>Microsoft Macintosh PowerPoint</Application>
  <PresentationFormat>Présentation à l'écran (16:9)</PresentationFormat>
  <Paragraphs>82</Paragraphs>
  <Slides>16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Simple Light</vt:lpstr>
      <vt:lpstr>Corrosion humide des métaux</vt:lpstr>
      <vt:lpstr>Présentation PowerPoint</vt:lpstr>
      <vt:lpstr>Corrosion du fer</vt:lpstr>
      <vt:lpstr>Corrosion du fer</vt:lpstr>
      <vt:lpstr>Corrosion uniforme d’un clou en fer</vt:lpstr>
      <vt:lpstr>Caractérisation des produits formés</vt:lpstr>
      <vt:lpstr>Diagramme E-pH du fer superposé au diagramme de l’eau</vt:lpstr>
      <vt:lpstr>Diagramme E-pH du zinc superposé à celui de l’eau</vt:lpstr>
      <vt:lpstr>Courbe courant-potentiel</vt:lpstr>
      <vt:lpstr>Courbe courant-potentiel :  blocage cinétique</vt:lpstr>
      <vt:lpstr>Corrosion différentielle </vt:lpstr>
      <vt:lpstr>Corrosion différentielle : structure du clou</vt:lpstr>
      <vt:lpstr>Aération différentielle</vt:lpstr>
      <vt:lpstr>Passivation d’un acier inoxydable</vt:lpstr>
      <vt:lpstr>Protection du fer : par électro zingage</vt:lpstr>
      <vt:lpstr>Protection par anode sacrificielle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Cinétique homogène</dc:title>
  <cp:lastModifiedBy>matthis chapon</cp:lastModifiedBy>
  <cp:revision>149</cp:revision>
  <dcterms:modified xsi:type="dcterms:W3CDTF">2020-06-18T17:24:39Z</dcterms:modified>
</cp:coreProperties>
</file>