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59" r:id="rId5"/>
    <p:sldId id="263" r:id="rId6"/>
    <p:sldId id="262" r:id="rId7"/>
    <p:sldId id="265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25D6B-EE1C-9249-A27F-6F494F9D78D8}" type="datetimeFigureOut">
              <a:rPr lang="fr-FR" smtClean="0"/>
              <a:t>05/01/20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966F-96E8-9D42-93D2-76BBDCEEC8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92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929-518B-134A-8179-D1A83BB878B5}" type="datetimeFigureOut">
              <a:rPr lang="fr-FR" smtClean="0"/>
              <a:t>05/01/20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978E-6D33-B944-B6B4-757A6942C9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7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Agrégation - Facteur de Boltzmann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885049" y="6374129"/>
            <a:ext cx="258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1C8E63E-4CB2-004B-B081-365B8D55E7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T04 - Facteur de Boltzmann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3999" cy="727327"/>
          </a:xfrm>
          <a:solidFill>
            <a:srgbClr val="C0504D"/>
          </a:solidFill>
          <a:ln>
            <a:solidFill>
              <a:srgbClr val="C0504D"/>
            </a:solidFill>
          </a:ln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Agrégation 2020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662" y="273050"/>
            <a:ext cx="3008313" cy="1162050"/>
          </a:xfrm>
          <a:ln>
            <a:noFill/>
          </a:ln>
        </p:spPr>
        <p:txBody>
          <a:bodyPr anchor="ctr"/>
          <a:lstStyle/>
          <a:p>
            <a:r>
              <a:rPr lang="fr-FR" u="sng" dirty="0" smtClean="0">
                <a:solidFill>
                  <a:schemeClr val="accent2"/>
                </a:solidFill>
              </a:rPr>
              <a:t>Calcul de la pression dans l’atmosphère isotherme</a:t>
            </a:r>
            <a:endParaRPr lang="fr-FR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1900" b="1" u="sng" dirty="0" smtClean="0"/>
          </a:p>
          <a:p>
            <a:pPr marL="0" indent="0">
              <a:buNone/>
            </a:pPr>
            <a:r>
              <a:rPr lang="fr-FR" sz="1900" b="1" u="sng" dirty="0" smtClean="0"/>
              <a:t>Modèle</a:t>
            </a:r>
            <a:r>
              <a:rPr lang="fr-FR" sz="1900" dirty="0" smtClean="0"/>
              <a:t>: Cylindre vertical fermé, contenant du gaz </a:t>
            </a:r>
          </a:p>
          <a:p>
            <a:pPr marL="0" indent="0">
              <a:buNone/>
            </a:pPr>
            <a:r>
              <a:rPr lang="fr-FR" sz="1900" dirty="0" smtClean="0"/>
              <a:t>de masse molaire M en contact avec un thermostat imposant une température uniforme </a:t>
            </a:r>
            <a:r>
              <a:rPr lang="fr-FR" sz="1900" dirty="0" err="1" smtClean="0"/>
              <a:t>T</a:t>
            </a:r>
            <a:r>
              <a:rPr lang="fr-FR" sz="1900" dirty="0" smtClean="0"/>
              <a:t>.</a:t>
            </a:r>
            <a:endParaRPr lang="fr-FR" sz="19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7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endParaRPr lang="fr-FR" sz="1900" dirty="0" smtClean="0"/>
          </a:p>
          <a:p>
            <a:pPr marL="0" indent="0">
              <a:buNone/>
            </a:pPr>
            <a:r>
              <a:rPr lang="fr-FR" sz="1900" dirty="0" smtClean="0"/>
              <a:t>A </a:t>
            </a:r>
            <a:r>
              <a:rPr lang="fr-FR" sz="1900" b="1" dirty="0" smtClean="0"/>
              <a:t>l’échelle macroscopique</a:t>
            </a:r>
            <a:r>
              <a:rPr lang="fr-FR" sz="1900" dirty="0" smtClean="0"/>
              <a:t>, le gaz contenu dans la tranche est à </a:t>
            </a:r>
            <a:r>
              <a:rPr lang="fr-FR" sz="1900" b="1" i="1" u="sng" dirty="0" smtClean="0"/>
              <a:t>l’équilibre mécanique</a:t>
            </a:r>
            <a:r>
              <a:rPr lang="fr-FR" sz="1900" dirty="0" smtClean="0"/>
              <a:t>.	</a:t>
            </a:r>
            <a:r>
              <a:rPr lang="fr-FR" sz="2100" dirty="0" smtClean="0"/>
              <a:t>	</a:t>
            </a:r>
            <a:endParaRPr lang="fr-FR" sz="21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3662" y="1435100"/>
            <a:ext cx="3008313" cy="4691063"/>
          </a:xfrm>
          <a:ln>
            <a:noFill/>
          </a:ln>
        </p:spPr>
        <p:txBody>
          <a:bodyPr/>
          <a:lstStyle/>
          <a:p>
            <a:r>
              <a:rPr lang="fr-FR" sz="1600" b="1" u="sng" dirty="0" smtClean="0"/>
              <a:t>Hypothèses</a:t>
            </a:r>
            <a:r>
              <a:rPr lang="fr-FR" sz="1600" dirty="0" smtClean="0"/>
              <a:t>: 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Gaz parfait </a:t>
            </a:r>
            <a:r>
              <a:rPr lang="fr-FR" sz="1600" dirty="0" smtClean="0"/>
              <a:t>de masse molaire M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Température </a:t>
            </a:r>
            <a:r>
              <a:rPr lang="fr-FR" sz="1600" dirty="0" smtClean="0"/>
              <a:t>uniforme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Accélération de la pesanteur </a:t>
            </a:r>
            <a:r>
              <a:rPr lang="fr-FR" sz="1600" dirty="0"/>
              <a:t>g uniforme.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Equilibre thermodynamique local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</a:t>
            </a:fld>
            <a:endParaRPr lang="fr-FR"/>
          </a:p>
        </p:txBody>
      </p:sp>
      <p:grpSp>
        <p:nvGrpSpPr>
          <p:cNvPr id="7" name="Grouper 6"/>
          <p:cNvGrpSpPr/>
          <p:nvPr/>
        </p:nvGrpSpPr>
        <p:grpSpPr>
          <a:xfrm>
            <a:off x="3729878" y="1880776"/>
            <a:ext cx="1848897" cy="3279303"/>
            <a:chOff x="176861" y="2459476"/>
            <a:chExt cx="1848897" cy="3279303"/>
          </a:xfrm>
        </p:grpSpPr>
        <p:sp>
          <p:nvSpPr>
            <p:cNvPr id="8" name="Cylindre 7"/>
            <p:cNvSpPr/>
            <p:nvPr/>
          </p:nvSpPr>
          <p:spPr>
            <a:xfrm>
              <a:off x="176861" y="2459476"/>
              <a:ext cx="1848897" cy="3279302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  <p:sp>
          <p:nvSpPr>
            <p:cNvPr id="9" name="Cylindre 8"/>
            <p:cNvSpPr/>
            <p:nvPr/>
          </p:nvSpPr>
          <p:spPr>
            <a:xfrm>
              <a:off x="176861" y="3343602"/>
              <a:ext cx="1848897" cy="851975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176861" y="5272603"/>
              <a:ext cx="1848897" cy="466176"/>
            </a:xfrm>
            <a:prstGeom prst="ellipse">
              <a:avLst/>
            </a:prstGeom>
            <a:solidFill>
              <a:srgbClr val="4A83C8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</a:t>
              </a: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5604509" y="1993301"/>
            <a:ext cx="836998" cy="3102477"/>
            <a:chOff x="2051492" y="2572001"/>
            <a:chExt cx="836998" cy="3102477"/>
          </a:xfrm>
        </p:grpSpPr>
        <p:cxnSp>
          <p:nvCxnSpPr>
            <p:cNvPr id="12" name="Connecteur droit avec flèche 11"/>
            <p:cNvCxnSpPr/>
            <p:nvPr/>
          </p:nvCxnSpPr>
          <p:spPr>
            <a:xfrm flipV="1">
              <a:off x="2190403" y="2572001"/>
              <a:ext cx="0" cy="310247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2266909" y="3343602"/>
              <a:ext cx="61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chemeClr val="tx2"/>
                  </a:solidFill>
                </a:rPr>
                <a:t>z+dz</a:t>
              </a:r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72229" y="3752809"/>
              <a:ext cx="61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1F497D"/>
                  </a:solidFill>
                </a:rPr>
                <a:t>z</a:t>
              </a:r>
              <a:endParaRPr lang="fr-FR" dirty="0">
                <a:solidFill>
                  <a:srgbClr val="1F497D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2051492" y="3584334"/>
              <a:ext cx="27782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051492" y="3961784"/>
              <a:ext cx="27782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ccolade fermante 16"/>
          <p:cNvSpPr/>
          <p:nvPr/>
        </p:nvSpPr>
        <p:spPr>
          <a:xfrm>
            <a:off x="6446907" y="2864611"/>
            <a:ext cx="214399" cy="6434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784569" y="2687786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1F497D"/>
                </a:solidFill>
              </a:rPr>
              <a:t>Tranche de gaz à </a:t>
            </a:r>
            <a:r>
              <a:rPr lang="fr-FR" b="1" i="1" u="sng" dirty="0" smtClean="0">
                <a:solidFill>
                  <a:srgbClr val="1F497D"/>
                </a:solidFill>
              </a:rPr>
              <a:t>l’</a:t>
            </a:r>
            <a:r>
              <a:rPr lang="fr-FR" b="1" i="1" u="sng" dirty="0" err="1" smtClean="0">
                <a:solidFill>
                  <a:srgbClr val="1F497D"/>
                </a:solidFill>
              </a:rPr>
              <a:t>équilbre</a:t>
            </a:r>
            <a:r>
              <a:rPr lang="fr-FR" b="1" i="1" u="sng" dirty="0" smtClean="0">
                <a:solidFill>
                  <a:srgbClr val="1F497D"/>
                </a:solidFill>
              </a:rPr>
              <a:t> thermodynamique</a:t>
            </a:r>
            <a:endParaRPr lang="fr-FR" b="1" i="1" u="sng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48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400" u="sng" dirty="0" smtClean="0">
                <a:solidFill>
                  <a:schemeClr val="accent2"/>
                </a:solidFill>
              </a:rPr>
              <a:t>Interprétation microscopique</a:t>
            </a:r>
            <a:br>
              <a:rPr lang="fr-FR" sz="2400" u="sng" dirty="0" smtClean="0">
                <a:solidFill>
                  <a:schemeClr val="accent2"/>
                </a:solidFill>
              </a:rPr>
            </a:b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Où se trouvent chaque molécule à un instant donné ?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Recours à une méthode probabiliste: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2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518285" y="2424229"/>
            <a:ext cx="8366764" cy="3431148"/>
            <a:chOff x="518285" y="2424229"/>
            <a:chExt cx="8366764" cy="3431148"/>
          </a:xfrm>
        </p:grpSpPr>
        <p:sp>
          <p:nvSpPr>
            <p:cNvPr id="21" name="ZoneTexte 20"/>
            <p:cNvSpPr txBox="1"/>
            <p:nvPr/>
          </p:nvSpPr>
          <p:spPr>
            <a:xfrm>
              <a:off x="2681099" y="5388181"/>
              <a:ext cx="61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0</a:t>
              </a:r>
            </a:p>
          </p:txBody>
        </p:sp>
        <p:grpSp>
          <p:nvGrpSpPr>
            <p:cNvPr id="23" name="Grouper 22"/>
            <p:cNvGrpSpPr/>
            <p:nvPr/>
          </p:nvGrpSpPr>
          <p:grpSpPr>
            <a:xfrm>
              <a:off x="518285" y="2424229"/>
              <a:ext cx="8366764" cy="3431148"/>
              <a:chOff x="518285" y="2424229"/>
              <a:chExt cx="8366764" cy="3431148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2415413" y="2840606"/>
                <a:ext cx="277822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r 18"/>
              <p:cNvGrpSpPr/>
              <p:nvPr/>
            </p:nvGrpSpPr>
            <p:grpSpPr>
              <a:xfrm>
                <a:off x="518285" y="2424229"/>
                <a:ext cx="8366764" cy="3431148"/>
                <a:chOff x="518285" y="2424229"/>
                <a:chExt cx="8366764" cy="3431148"/>
              </a:xfrm>
            </p:grpSpPr>
            <p:sp>
              <p:nvSpPr>
                <p:cNvPr id="18" name="ZoneTexte 17"/>
                <p:cNvSpPr txBox="1"/>
                <p:nvPr/>
              </p:nvSpPr>
              <p:spPr>
                <a:xfrm>
                  <a:off x="2688994" y="2655940"/>
                  <a:ext cx="6162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chemeClr val="tx2"/>
                      </a:solidFill>
                    </a:rPr>
                    <a:t>h</a:t>
                  </a:r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16" name="Grouper 15"/>
                <p:cNvGrpSpPr/>
                <p:nvPr/>
              </p:nvGrpSpPr>
              <p:grpSpPr>
                <a:xfrm>
                  <a:off x="518285" y="2424229"/>
                  <a:ext cx="8366764" cy="3431148"/>
                  <a:chOff x="518285" y="2424229"/>
                  <a:chExt cx="8366764" cy="3431148"/>
                </a:xfrm>
              </p:grpSpPr>
              <p:grpSp>
                <p:nvGrpSpPr>
                  <p:cNvPr id="6" name="Grouper 5"/>
                  <p:cNvGrpSpPr/>
                  <p:nvPr/>
                </p:nvGrpSpPr>
                <p:grpSpPr>
                  <a:xfrm>
                    <a:off x="518285" y="2576074"/>
                    <a:ext cx="1848897" cy="3279303"/>
                    <a:chOff x="176861" y="2459476"/>
                    <a:chExt cx="1848897" cy="3279303"/>
                  </a:xfrm>
                </p:grpSpPr>
                <p:sp>
                  <p:nvSpPr>
                    <p:cNvPr id="7" name="Cylindre 6"/>
                    <p:cNvSpPr/>
                    <p:nvPr/>
                  </p:nvSpPr>
                  <p:spPr>
                    <a:xfrm>
                      <a:off x="176861" y="2459476"/>
                      <a:ext cx="1848897" cy="3279302"/>
                    </a:xfrm>
                    <a:prstGeom prst="can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fr-FR"/>
                    </a:p>
                  </p:txBody>
                </p:sp>
                <p:sp>
                  <p:nvSpPr>
                    <p:cNvPr id="8" name="Cylindre 7"/>
                    <p:cNvSpPr/>
                    <p:nvPr/>
                  </p:nvSpPr>
                  <p:spPr>
                    <a:xfrm>
                      <a:off x="176861" y="3343602"/>
                      <a:ext cx="1848897" cy="851975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/>
                      </a:solidFill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fr-FR"/>
                    </a:p>
                  </p:txBody>
                </p:sp>
                <p:sp>
                  <p:nvSpPr>
                    <p:cNvPr id="9" name="Ellipse 8"/>
                    <p:cNvSpPr/>
                    <p:nvPr/>
                  </p:nvSpPr>
                  <p:spPr>
                    <a:xfrm>
                      <a:off x="176861" y="5272603"/>
                      <a:ext cx="1848897" cy="466176"/>
                    </a:xfrm>
                    <a:prstGeom prst="ellipse">
                      <a:avLst/>
                    </a:prstGeom>
                    <a:solidFill>
                      <a:srgbClr val="4A83C8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/>
                        <a:t>S</a:t>
                      </a:r>
                    </a:p>
                  </p:txBody>
                </p:sp>
              </p:grpSp>
              <p:grpSp>
                <p:nvGrpSpPr>
                  <p:cNvPr id="10" name="Grouper 9"/>
                  <p:cNvGrpSpPr/>
                  <p:nvPr/>
                </p:nvGrpSpPr>
                <p:grpSpPr>
                  <a:xfrm>
                    <a:off x="2392916" y="2527849"/>
                    <a:ext cx="836998" cy="3102477"/>
                    <a:chOff x="2051492" y="2411251"/>
                    <a:chExt cx="836998" cy="3102477"/>
                  </a:xfrm>
                </p:grpSpPr>
                <p:cxnSp>
                  <p:nvCxnSpPr>
                    <p:cNvPr id="11" name="Connecteur droit avec flèche 10"/>
                    <p:cNvCxnSpPr/>
                    <p:nvPr/>
                  </p:nvCxnSpPr>
                  <p:spPr>
                    <a:xfrm flipV="1">
                      <a:off x="2190403" y="2411251"/>
                      <a:ext cx="0" cy="3102477"/>
                    </a:xfrm>
                    <a:prstGeom prst="straightConnector1">
                      <a:avLst/>
                    </a:prstGeom>
                    <a:ln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266909" y="3343602"/>
                      <a:ext cx="6162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err="1" smtClean="0">
                          <a:solidFill>
                            <a:schemeClr val="tx2"/>
                          </a:solidFill>
                        </a:rPr>
                        <a:t>z+dz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2272229" y="3752809"/>
                      <a:ext cx="6162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>
                          <a:solidFill>
                            <a:srgbClr val="1F497D"/>
                          </a:solidFill>
                        </a:rPr>
                        <a:t>z</a:t>
                      </a:r>
                      <a:endParaRPr lang="fr-FR" dirty="0">
                        <a:solidFill>
                          <a:srgbClr val="1F497D"/>
                        </a:solidFill>
                      </a:endParaRPr>
                    </a:p>
                  </p:txBody>
                </p:sp>
                <p:cxnSp>
                  <p:nvCxnSpPr>
                    <p:cNvPr id="14" name="Connecteur droit 13"/>
                    <p:cNvCxnSpPr/>
                    <p:nvPr/>
                  </p:nvCxnSpPr>
                  <p:spPr>
                    <a:xfrm>
                      <a:off x="2051492" y="3584334"/>
                      <a:ext cx="277822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Connecteur droit 14"/>
                    <p:cNvCxnSpPr/>
                    <p:nvPr/>
                  </p:nvCxnSpPr>
                  <p:spPr>
                    <a:xfrm>
                      <a:off x="2051492" y="3961784"/>
                      <a:ext cx="277822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ZoneTexte 19"/>
                  <p:cNvSpPr txBox="1"/>
                  <p:nvPr/>
                </p:nvSpPr>
                <p:spPr>
                  <a:xfrm>
                    <a:off x="3609246" y="2424229"/>
                    <a:ext cx="5275803" cy="25853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fr-FR" dirty="0" smtClean="0"/>
                      <a:t>Nombre de molécules entre z et </a:t>
                    </a:r>
                    <a:r>
                      <a:rPr lang="fr-FR" dirty="0" err="1" smtClean="0"/>
                      <a:t>z+dz</a:t>
                    </a:r>
                    <a:r>
                      <a:rPr lang="fr-FR" dirty="0" smtClean="0"/>
                      <a:t> </a:t>
                    </a:r>
                    <a:r>
                      <a:rPr lang="fr-FR" dirty="0" smtClean="0"/>
                      <a:t>?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endParaRPr lang="fr-FR" dirty="0"/>
                  </a:p>
                  <a:p>
                    <a:endParaRPr lang="fr-FR" dirty="0"/>
                  </a:p>
                  <a:p>
                    <a:endParaRPr lang="fr-FR" dirty="0" smtClean="0"/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fr-FR" dirty="0" smtClean="0"/>
                      <a:t>Nombre </a:t>
                    </a:r>
                    <a:r>
                      <a:rPr lang="fr-FR" dirty="0" smtClean="0"/>
                      <a:t>de molécules présentes dans le récipient </a:t>
                    </a:r>
                    <a:r>
                      <a:rPr lang="fr-FR" dirty="0" smtClean="0"/>
                      <a:t>?</a:t>
                    </a:r>
                  </a:p>
                  <a:p>
                    <a:pPr marL="342900" indent="-342900">
                      <a:buFont typeface="+mj-lt"/>
                      <a:buAutoNum type="arabicPeriod"/>
                    </a:pPr>
                    <a:endParaRPr lang="fr-FR" dirty="0"/>
                  </a:p>
                  <a:p>
                    <a:pPr marL="342900" indent="-342900">
                      <a:buFont typeface="+mj-lt"/>
                      <a:buAutoNum type="arabicPeriod"/>
                    </a:pPr>
                    <a:endParaRPr lang="fr-FR" dirty="0" smtClean="0"/>
                  </a:p>
                  <a:p>
                    <a:pPr marL="342900" indent="-342900">
                      <a:buFont typeface="+mj-lt"/>
                      <a:buAutoNum type="arabicPeriod"/>
                    </a:pPr>
                    <a:r>
                      <a:rPr lang="fr-FR" dirty="0" smtClean="0"/>
                      <a:t>Probabilité </a:t>
                    </a:r>
                    <a:r>
                      <a:rPr lang="fr-FR" dirty="0" smtClean="0"/>
                      <a:t>qu’une molécule se situe dans la tranche considérée ?</a:t>
                    </a:r>
                    <a:endParaRPr lang="fr-FR" dirty="0"/>
                  </a:p>
                </p:txBody>
              </p:sp>
            </p:grpSp>
          </p:grpSp>
          <p:cxnSp>
            <p:nvCxnSpPr>
              <p:cNvPr id="22" name="Connecteur droit 21"/>
              <p:cNvCxnSpPr/>
              <p:nvPr/>
            </p:nvCxnSpPr>
            <p:spPr>
              <a:xfrm>
                <a:off x="2400623" y="5613232"/>
                <a:ext cx="277822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923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5663"/>
            <a:ext cx="8229600" cy="657712"/>
          </a:xfrm>
        </p:spPr>
        <p:txBody>
          <a:bodyPr anchor="t">
            <a:normAutofit/>
          </a:bodyPr>
          <a:lstStyle/>
          <a:p>
            <a:r>
              <a:rPr lang="fr-FR" sz="2400" u="sng" dirty="0" smtClean="0">
                <a:solidFill>
                  <a:schemeClr val="accent2"/>
                </a:solidFill>
              </a:rPr>
              <a:t>II. 1-/ Objets </a:t>
            </a:r>
            <a:r>
              <a:rPr lang="fr-FR" sz="2400" u="sng" dirty="0" smtClean="0">
                <a:solidFill>
                  <a:schemeClr val="accent2"/>
                </a:solidFill>
              </a:rPr>
              <a:t>de la thermodynamique </a:t>
            </a:r>
            <a:r>
              <a:rPr lang="fr-FR" sz="2400" u="sng" dirty="0" smtClean="0">
                <a:solidFill>
                  <a:schemeClr val="accent2"/>
                </a:solidFill>
              </a:rPr>
              <a:t>statistique</a:t>
            </a:r>
            <a:endParaRPr lang="fr-FR" sz="2400" u="sng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3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749225" y="707302"/>
            <a:ext cx="3408401" cy="16075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fr-FR" dirty="0" smtClean="0">
                <a:solidFill>
                  <a:schemeClr val="tx1"/>
                </a:solidFill>
              </a:rPr>
              <a:t>Système thermodynamique </a:t>
            </a:r>
          </a:p>
          <a:p>
            <a:pPr algn="ctr">
              <a:lnSpc>
                <a:spcPct val="90000"/>
              </a:lnSpc>
            </a:pPr>
            <a:r>
              <a:rPr lang="fr-FR" dirty="0" smtClean="0">
                <a:solidFill>
                  <a:schemeClr val="tx1"/>
                </a:solidFill>
              </a:rPr>
              <a:t> = </a:t>
            </a:r>
          </a:p>
          <a:p>
            <a:pPr algn="ctr"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S</a:t>
            </a:r>
            <a:r>
              <a:rPr lang="fr-FR" dirty="0" smtClean="0">
                <a:solidFill>
                  <a:schemeClr val="tx1"/>
                </a:solidFill>
              </a:rPr>
              <a:t>ystème constitué d’un très grand nombre de particules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147141" y="2568671"/>
            <a:ext cx="2741187" cy="369332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descriptions envisagées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Flèche vers la droite 9"/>
          <p:cNvSpPr/>
          <p:nvPr/>
        </p:nvSpPr>
        <p:spPr>
          <a:xfrm rot="19800000">
            <a:off x="6016944" y="2298727"/>
            <a:ext cx="880239" cy="349926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/>
          <p:cNvSpPr/>
          <p:nvPr/>
        </p:nvSpPr>
        <p:spPr>
          <a:xfrm rot="12288930">
            <a:off x="2148629" y="2218352"/>
            <a:ext cx="880239" cy="349927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041883" y="1422639"/>
            <a:ext cx="1923551" cy="1036838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000000"/>
                </a:solidFill>
              </a:rPr>
              <a:t>Description à l’échelle macroscopique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693" y="1422639"/>
            <a:ext cx="1923551" cy="1036838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rgbClr val="000000"/>
                </a:solidFill>
              </a:rPr>
              <a:t>Description à </a:t>
            </a:r>
            <a:r>
              <a:rPr lang="fr-FR" b="1" dirty="0">
                <a:solidFill>
                  <a:srgbClr val="000000"/>
                </a:solidFill>
              </a:rPr>
              <a:t>l’échelle </a:t>
            </a:r>
            <a:r>
              <a:rPr lang="fr-FR" b="1" dirty="0" smtClean="0">
                <a:solidFill>
                  <a:srgbClr val="000000"/>
                </a:solidFill>
              </a:rPr>
              <a:t>microscopique</a:t>
            </a:r>
            <a:endParaRPr lang="fr-FR" b="1" dirty="0">
              <a:solidFill>
                <a:srgbClr val="000000"/>
              </a:solidFill>
            </a:endParaRPr>
          </a:p>
        </p:txBody>
      </p:sp>
      <p:sp>
        <p:nvSpPr>
          <p:cNvPr id="17" name="Flèche vers la droite 16"/>
          <p:cNvSpPr/>
          <p:nvPr/>
        </p:nvSpPr>
        <p:spPr>
          <a:xfrm rot="5400000">
            <a:off x="753636" y="2708327"/>
            <a:ext cx="727470" cy="349927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 vers la droite 17"/>
          <p:cNvSpPr/>
          <p:nvPr/>
        </p:nvSpPr>
        <p:spPr>
          <a:xfrm rot="5400000">
            <a:off x="7674607" y="2692248"/>
            <a:ext cx="727470" cy="349927"/>
          </a:xfrm>
          <a:prstGeom prst="rightArrow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041883" y="3287210"/>
            <a:ext cx="1923551" cy="1438842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rgbClr val="000000"/>
                </a:solidFill>
              </a:rPr>
              <a:t>Macro-état </a:t>
            </a:r>
            <a:r>
              <a:rPr lang="fr-FR" dirty="0" smtClean="0">
                <a:solidFill>
                  <a:srgbClr val="000000"/>
                </a:solidFill>
              </a:rPr>
              <a:t>décrit par un ensemble de paramètres d’état (P,V,T)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2285" y="3287210"/>
            <a:ext cx="1923551" cy="1438842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rgbClr val="000000"/>
                </a:solidFill>
              </a:rPr>
              <a:t>Micro-état</a:t>
            </a: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décrit par les états de chaque particule du système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491990" y="3362195"/>
            <a:ext cx="41158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A un macro-état peut correspondre plusieurs micro-états (=toutes les configurations possibles des molécules)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Décrire un micro-état est illusoire.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37625" y="5116522"/>
            <a:ext cx="862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réalise une analyse </a:t>
            </a:r>
            <a:r>
              <a:rPr lang="fr-FR" dirty="0" err="1" smtClean="0"/>
              <a:t>probabilistique</a:t>
            </a:r>
            <a:r>
              <a:rPr lang="fr-FR" dirty="0" smtClean="0"/>
              <a:t> afin de faire un lien entre la description microscopique et l’analyse macroscopique.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08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 animBg="1"/>
      <p:bldP spid="3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700" u="sng" dirty="0" smtClean="0">
                <a:solidFill>
                  <a:schemeClr val="accent2"/>
                </a:solidFill>
              </a:rPr>
              <a:t>II. 2-/ Description </a:t>
            </a:r>
            <a:r>
              <a:rPr lang="fr-FR" sz="2700" u="sng" dirty="0" smtClean="0">
                <a:solidFill>
                  <a:schemeClr val="accent2"/>
                </a:solidFill>
              </a:rPr>
              <a:t>probabiliste </a:t>
            </a:r>
            <a:r>
              <a:rPr lang="fr-FR" sz="2700" u="sng" dirty="0">
                <a:solidFill>
                  <a:schemeClr val="accent2"/>
                </a:solidFill>
              </a:rPr>
              <a:t>du système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Agrégation - Facteur de Boltzmann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57200" y="1618013"/>
            <a:ext cx="81120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 </a:t>
            </a:r>
            <a:r>
              <a:rPr lang="fr-FR" b="1" dirty="0" smtClean="0"/>
              <a:t>Cadre de l’étude: </a:t>
            </a:r>
            <a:endParaRPr lang="fr-FR" b="1" dirty="0" smtClean="0"/>
          </a:p>
          <a:p>
            <a:pPr marL="285750" indent="-285750">
              <a:buFont typeface="Arial"/>
              <a:buChar char="•"/>
            </a:pPr>
            <a:r>
              <a:rPr lang="fr-FR" dirty="0"/>
              <a:t>Le système est en équilibre à la température </a:t>
            </a:r>
            <a:r>
              <a:rPr lang="fr-FR" dirty="0" err="1" smtClean="0"/>
              <a:t>T</a:t>
            </a:r>
            <a:endParaRPr lang="fr-FR" b="1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particules </a:t>
            </a:r>
            <a:r>
              <a:rPr lang="fr-FR" dirty="0" smtClean="0"/>
              <a:t>indépendantes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particules ont accès à des niveaux d’énergie </a:t>
            </a:r>
            <a:r>
              <a:rPr lang="fr-FR" b="1" u="sng" dirty="0" smtClean="0"/>
              <a:t>non-dégénérés</a:t>
            </a:r>
            <a:r>
              <a:rPr lang="fr-FR" dirty="0" smtClean="0"/>
              <a:t>, c’est-à-dire qu’à chaque énergie correspond un seul micro-état</a:t>
            </a:r>
          </a:p>
          <a:p>
            <a:endParaRPr lang="fr-FR" dirty="0"/>
          </a:p>
          <a:p>
            <a:r>
              <a:rPr lang="fr-FR" b="1" dirty="0" smtClean="0"/>
              <a:t>Loi de Boltzmann: </a:t>
            </a:r>
          </a:p>
          <a:p>
            <a:r>
              <a:rPr lang="fr-FR" dirty="0" smtClean="0"/>
              <a:t>A l’</a:t>
            </a:r>
            <a:r>
              <a:rPr lang="fr-FR" dirty="0" err="1" smtClean="0"/>
              <a:t>équilibre</a:t>
            </a:r>
            <a:r>
              <a:rPr lang="fr-FR" dirty="0" smtClean="0"/>
              <a:t> thermique à </a:t>
            </a:r>
            <a:r>
              <a:rPr lang="fr-FR" i="1" dirty="0" err="1" smtClean="0"/>
              <a:t>T</a:t>
            </a:r>
            <a:r>
              <a:rPr lang="fr-FR" i="1" dirty="0" smtClean="0"/>
              <a:t> </a:t>
            </a:r>
            <a:r>
              <a:rPr lang="fr-FR" dirty="0" smtClean="0"/>
              <a:t>,la probabilité́ </a:t>
            </a:r>
            <a:r>
              <a:rPr lang="fr-FR" i="1" dirty="0"/>
              <a:t>P</a:t>
            </a:r>
            <a:r>
              <a:rPr lang="fr-FR" i="1" dirty="0" smtClean="0"/>
              <a:t>i qu’</a:t>
            </a:r>
            <a:r>
              <a:rPr lang="fr-FR" dirty="0" smtClean="0"/>
              <a:t>une particule se trouve dans un état (</a:t>
            </a:r>
            <a:r>
              <a:rPr lang="fr-FR" i="1" dirty="0"/>
              <a:t>i</a:t>
            </a:r>
            <a:r>
              <a:rPr lang="fr-FR" dirty="0" smtClean="0"/>
              <a:t>) d’énergie </a:t>
            </a:r>
            <a:r>
              <a:rPr lang="fr-FR" dirty="0" err="1" smtClean="0"/>
              <a:t>Ei</a:t>
            </a:r>
            <a:r>
              <a:rPr lang="fr-FR" dirty="0" smtClean="0"/>
              <a:t> est proportionnelle au facteur de Boltzmann, on a: </a:t>
            </a:r>
          </a:p>
          <a:p>
            <a:endParaRPr lang="fr-FR" dirty="0" smtClean="0">
              <a:effectLst/>
            </a:endParaRPr>
          </a:p>
          <a:p>
            <a:endParaRPr lang="fr-FR" dirty="0" smtClean="0">
              <a:effectLst/>
            </a:endParaRPr>
          </a:p>
        </p:txBody>
      </p:sp>
      <p:pic>
        <p:nvPicPr>
          <p:cNvPr id="9" name="Image 8" descr="Capture d’écran 2019-12-29 à 17.52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2" y="4210376"/>
            <a:ext cx="2946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04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accent2"/>
                </a:solidFill>
              </a:rPr>
              <a:t>II. 3-/ Du microscopique au macroscopique: Valeur moyenne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734" y="1600200"/>
            <a:ext cx="8922266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Principe ergodique : </a:t>
            </a:r>
          </a:p>
          <a:p>
            <a:pPr marL="0" indent="0">
              <a:buNone/>
            </a:pPr>
            <a:r>
              <a:rPr lang="fr-FR" sz="2400" dirty="0" smtClean="0"/>
              <a:t>moyenne statistique = moyenne temporelle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39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accent2"/>
                </a:solidFill>
              </a:rPr>
              <a:t>III. 1-/ Population d’un système à deux niveaux</a:t>
            </a:r>
            <a:endParaRPr lang="fr-FR" sz="2800" dirty="0"/>
          </a:p>
        </p:txBody>
      </p:sp>
      <p:pic>
        <p:nvPicPr>
          <p:cNvPr id="6" name="Espace réservé du contenu 5" descr="Capture d’écran 2020-01-05 à 17.13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48" r="-19748"/>
          <a:stretch>
            <a:fillRect/>
          </a:stretch>
        </p:blipFill>
        <p:spPr>
          <a:xfrm>
            <a:off x="222250" y="1600200"/>
            <a:ext cx="8921750" cy="45259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29615" y="1417638"/>
            <a:ext cx="826462" cy="51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u="sng" dirty="0" smtClean="0">
                <a:solidFill>
                  <a:schemeClr val="accent2"/>
                </a:solidFill>
              </a:rPr>
              <a:t>III. 2-/ Energie du système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Facteur de Boltzmann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29615" y="1417638"/>
            <a:ext cx="826462" cy="51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7" descr="Capture d’écran 2020-01-05 à 17.31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6" r="-20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815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402</Words>
  <Application>Microsoft Macintosh PowerPoint</Application>
  <PresentationFormat>Présentation à l'écran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LP T04 - Facteur de Boltzmann</vt:lpstr>
      <vt:lpstr>Calcul de la pression dans l’atmosphère isotherme</vt:lpstr>
      <vt:lpstr>Interprétation microscopique Où se trouvent chaque molécule à un instant donné ?</vt:lpstr>
      <vt:lpstr>II. 1-/ Objets de la thermodynamique statistique</vt:lpstr>
      <vt:lpstr>II. 2-/ Description probabiliste du système</vt:lpstr>
      <vt:lpstr>II. 3-/ Du microscopique au macroscopique: Valeur moyenne</vt:lpstr>
      <vt:lpstr>III. 1-/ Population d’un système à deux niveaux</vt:lpstr>
      <vt:lpstr>III. 2-/ Energie du système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 de Boltzmann</dc:title>
  <dc:creator>matthis chapon</dc:creator>
  <cp:lastModifiedBy>matthis chapon</cp:lastModifiedBy>
  <cp:revision>36</cp:revision>
  <dcterms:created xsi:type="dcterms:W3CDTF">2019-12-29T09:37:26Z</dcterms:created>
  <dcterms:modified xsi:type="dcterms:W3CDTF">2020-01-05T17:58:42Z</dcterms:modified>
</cp:coreProperties>
</file>