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8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0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3617d7a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3617d7a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5.bin"/><Relationship Id="rId13" Type="http://schemas.openxmlformats.org/officeDocument/2006/relationships/package" Target="../embeddings/Document_Microsoft_Word5.docx"/><Relationship Id="rId14" Type="http://schemas.openxmlformats.org/officeDocument/2006/relationships/image" Target="../media/image11.emf"/><Relationship Id="rId15" Type="http://schemas.openxmlformats.org/officeDocument/2006/relationships/oleObject" Target="../embeddings/oleObject6.bin"/><Relationship Id="rId16" Type="http://schemas.openxmlformats.org/officeDocument/2006/relationships/package" Target="../embeddings/Document_Microsoft_Word6.docx"/><Relationship Id="rId17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2.bin"/><Relationship Id="rId4" Type="http://schemas.openxmlformats.org/officeDocument/2006/relationships/package" Target="../embeddings/Document_Microsoft_Word2.docx"/><Relationship Id="rId5" Type="http://schemas.openxmlformats.org/officeDocument/2006/relationships/image" Target="../media/image8.emf"/><Relationship Id="rId6" Type="http://schemas.openxmlformats.org/officeDocument/2006/relationships/oleObject" Target="../embeddings/oleObject3.bin"/><Relationship Id="rId7" Type="http://schemas.openxmlformats.org/officeDocument/2006/relationships/package" Target="../embeddings/Document_Microsoft_Word3.docx"/><Relationship Id="rId8" Type="http://schemas.openxmlformats.org/officeDocument/2006/relationships/image" Target="../media/image9.emf"/><Relationship Id="rId9" Type="http://schemas.openxmlformats.org/officeDocument/2006/relationships/oleObject" Target="../embeddings/oleObject4.bin"/><Relationship Id="rId10" Type="http://schemas.openxmlformats.org/officeDocument/2006/relationships/package" Target="../embeddings/Document_Microsoft_Word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Cinétique homogène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793" y="248646"/>
            <a:ext cx="8520600" cy="5727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DD7E6B"/>
                </a:solidFill>
              </a:rPr>
              <a:t>Méthode intégrale</a:t>
            </a:r>
            <a:br>
              <a:rPr lang="fr-FR" b="1" dirty="0" smtClean="0">
                <a:solidFill>
                  <a:srgbClr val="DD7E6B"/>
                </a:solidFill>
              </a:rPr>
            </a:b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27219"/>
              </p:ext>
            </p:extLst>
          </p:nvPr>
        </p:nvGraphicFramePr>
        <p:xfrm>
          <a:off x="49228" y="1785292"/>
          <a:ext cx="9068152" cy="101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69"/>
                <a:gridCol w="2265132"/>
                <a:gridCol w="2321982"/>
                <a:gridCol w="2775769"/>
              </a:tblGrid>
              <a:tr h="42256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0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1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2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0425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]=f(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]=[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-1.kapp.t</a:t>
                      </a:r>
                      <a:endParaRPr lang="fr-F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15953"/>
              </p:ext>
            </p:extLst>
          </p:nvPr>
        </p:nvGraphicFramePr>
        <p:xfrm>
          <a:off x="4912875" y="2241705"/>
          <a:ext cx="572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ocument" r:id="rId4" imgW="5727700" imgH="495300" progId="Word.Document.12">
                  <p:embed/>
                </p:oleObj>
              </mc:Choice>
              <mc:Fallback>
                <p:oleObj name="Document" r:id="rId4" imgW="57277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2875" y="2241705"/>
                        <a:ext cx="5727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91068"/>
              </p:ext>
            </p:extLst>
          </p:nvPr>
        </p:nvGraphicFramePr>
        <p:xfrm>
          <a:off x="2415173" y="2200312"/>
          <a:ext cx="5727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cument" r:id="rId7" imgW="5727700" imgH="533400" progId="Word.Document.12">
                  <p:embed/>
                </p:oleObj>
              </mc:Choice>
              <mc:Fallback>
                <p:oleObj name="Document" r:id="rId7" imgW="57277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5173" y="2200312"/>
                        <a:ext cx="5727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058908" y="1793601"/>
            <a:ext cx="2317506" cy="1008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1990174" y="1950703"/>
            <a:ext cx="1728310" cy="680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795398" y="2024552"/>
            <a:ext cx="1789057" cy="60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2521" y="30272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Quelle est le temps de demi-vie, </a:t>
            </a:r>
            <a:r>
              <a:rPr lang="fr-FR" b="1" dirty="0">
                <a:solidFill>
                  <a:schemeClr val="tx1"/>
                </a:solidFill>
              </a:rPr>
              <a:t>t</a:t>
            </a:r>
            <a:r>
              <a:rPr lang="fr-FR" b="1" baseline="-25000" dirty="0">
                <a:solidFill>
                  <a:schemeClr val="tx1"/>
                </a:solidFill>
              </a:rPr>
              <a:t>1/</a:t>
            </a:r>
            <a:r>
              <a:rPr lang="fr-FR" b="1" baseline="-25000" dirty="0" smtClean="0">
                <a:solidFill>
                  <a:schemeClr val="tx1"/>
                </a:solidFill>
              </a:rPr>
              <a:t>2</a:t>
            </a:r>
            <a:r>
              <a:rPr lang="fr-FR" b="1" dirty="0" smtClean="0">
                <a:solidFill>
                  <a:schemeClr val="tx1"/>
                </a:solidFill>
              </a:rPr>
              <a:t>, de la réaction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7331" y="1008080"/>
            <a:ext cx="475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sz="2000" dirty="0"/>
          </a:p>
        </p:txBody>
      </p:sp>
      <p:graphicFrame>
        <p:nvGraphicFramePr>
          <p:cNvPr id="22" name="Obje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52403"/>
              </p:ext>
            </p:extLst>
          </p:nvPr>
        </p:nvGraphicFramePr>
        <p:xfrm>
          <a:off x="2533026" y="2978306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Document" r:id="rId10" imgW="5727700" imgH="469900" progId="Word.Document.12">
                  <p:embed/>
                </p:oleObj>
              </mc:Choice>
              <mc:Fallback>
                <p:oleObj name="Document" r:id="rId10" imgW="57277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3026" y="2978306"/>
                        <a:ext cx="5727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117839" y="3691930"/>
            <a:ext cx="662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 ordre 0 :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17838" y="4320344"/>
            <a:ext cx="158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 ordre 2 :</a:t>
            </a:r>
            <a:endParaRPr lang="fr-FR" dirty="0"/>
          </a:p>
        </p:txBody>
      </p:sp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671646"/>
              </p:ext>
            </p:extLst>
          </p:nvPr>
        </p:nvGraphicFramePr>
        <p:xfrm>
          <a:off x="-252174" y="4225727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Document" r:id="rId13" imgW="5727700" imgH="469900" progId="Word.Document.12">
                  <p:embed/>
                </p:oleObj>
              </mc:Choice>
              <mc:Fallback>
                <p:oleObj name="Document" r:id="rId13" imgW="57277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252174" y="4225727"/>
                        <a:ext cx="5727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2172"/>
              </p:ext>
            </p:extLst>
          </p:nvPr>
        </p:nvGraphicFramePr>
        <p:xfrm>
          <a:off x="-483140" y="3602017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Document" r:id="rId16" imgW="5727700" imgH="469900" progId="Word.Document.12">
                  <p:embed/>
                </p:oleObj>
              </mc:Choice>
              <mc:Fallback>
                <p:oleObj name="Document" r:id="rId16" imgW="57277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-483140" y="3602017"/>
                        <a:ext cx="5727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70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022600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211368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2159000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4500" y="42799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028222" y="4287113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344420" y="3454400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769049" y="3479800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4114800" y="3060700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470400" y="3048000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Eau distillée (tube à essai à mi hauteur) 10mL ??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889500" y="2908300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2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DD7E6B"/>
                </a:solidFill>
              </a:rPr>
              <a:t>Manipulation introductive 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  </a:t>
            </a:r>
            <a:r>
              <a:rPr lang="fr" sz="14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K°(25°C)=10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K°(25°C)=8,52.10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166100" y="1466563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Réactions thermodynamiquement favorables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750175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8608800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363500" y="367848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363500" y="4494150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79700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750975" y="3609725"/>
            <a:ext cx="18573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 lente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 rapide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894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DD7E6B"/>
                </a:solidFill>
              </a:rPr>
              <a:t>Exemples de cinétique dans la nature et au quotidien</a:t>
            </a:r>
            <a:endParaRPr sz="2400" b="1" dirty="0">
              <a:solidFill>
                <a:srgbClr val="DD7E6B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806450"/>
            <a:ext cx="1376680" cy="914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723900"/>
            <a:ext cx="1079500" cy="1079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730500" y="12059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/>
          <p:cNvSpPr/>
          <p:nvPr/>
        </p:nvSpPr>
        <p:spPr>
          <a:xfrm>
            <a:off x="5232400" y="711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00700" y="965200"/>
            <a:ext cx="149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Réaction très lente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568700"/>
            <a:ext cx="1216981" cy="1193800"/>
          </a:xfrm>
          <a:prstGeom prst="rect">
            <a:avLst/>
          </a:prstGeom>
        </p:spPr>
      </p:pic>
      <p:pic>
        <p:nvPicPr>
          <p:cNvPr id="14" name="Image 13" descr="Capture d’écran 2020-03-29 à 14.29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55800"/>
            <a:ext cx="1005864" cy="132080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355600" y="33782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42900" y="19304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981200" y="2514600"/>
            <a:ext cx="258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  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r>
              <a:rPr lang="fr-FR" dirty="0" smtClean="0"/>
              <a:t> +1/2 O</a:t>
            </a:r>
            <a:r>
              <a:rPr lang="fr-FR" baseline="-25000" dirty="0" smtClean="0"/>
              <a:t>2 (g)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92300" y="1244600"/>
            <a:ext cx="208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C(diam)     =    C(graph)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743200" y="25013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ccolade fermante 29"/>
          <p:cNvSpPr/>
          <p:nvPr/>
        </p:nvSpPr>
        <p:spPr>
          <a:xfrm>
            <a:off x="5219700" y="2108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664200" y="24130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Réaction lente</a:t>
            </a:r>
            <a:endParaRPr lang="fr-FR" dirty="0"/>
          </a:p>
        </p:txBody>
      </p:sp>
      <p:sp>
        <p:nvSpPr>
          <p:cNvPr id="32" name="Accolade fermante 31"/>
          <p:cNvSpPr/>
          <p:nvPr/>
        </p:nvSpPr>
        <p:spPr>
          <a:xfrm>
            <a:off x="1892300" y="35941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74900" y="40005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Réaction rapide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Cadre d’étude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Système homogène</a:t>
            </a:r>
          </a:p>
          <a:p>
            <a:r>
              <a:rPr lang="fr-FR" dirty="0"/>
              <a:t>T</a:t>
            </a:r>
            <a:r>
              <a:rPr lang="fr-FR" dirty="0" smtClean="0"/>
              <a:t>ransformation isochore</a:t>
            </a:r>
          </a:p>
          <a:p>
            <a:r>
              <a:rPr lang="fr-FR" dirty="0"/>
              <a:t>T</a:t>
            </a:r>
            <a:r>
              <a:rPr lang="fr-FR" dirty="0" smtClean="0"/>
              <a:t>ransformation </a:t>
            </a:r>
            <a:r>
              <a:rPr lang="fr-FR" dirty="0" err="1" smtClean="0"/>
              <a:t>monotherme</a:t>
            </a:r>
            <a:endParaRPr lang="fr-FR" dirty="0" smtClean="0"/>
          </a:p>
          <a:p>
            <a:r>
              <a:rPr lang="fr-FR" dirty="0"/>
              <a:t>R</a:t>
            </a:r>
            <a:r>
              <a:rPr lang="fr-FR" dirty="0" smtClean="0"/>
              <a:t>éacteur </a:t>
            </a:r>
            <a:r>
              <a:rPr lang="fr-FR" dirty="0"/>
              <a:t>fermé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66321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Vitesse volumique de réaction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80962"/>
              </p:ext>
            </p:extLst>
          </p:nvPr>
        </p:nvGraphicFramePr>
        <p:xfrm>
          <a:off x="317500" y="1390650"/>
          <a:ext cx="7512896" cy="167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242060"/>
                <a:gridCol w="180297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’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-2x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‘-x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1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Suivi </a:t>
            </a:r>
            <a:r>
              <a:rPr lang="fr-FR" b="1" dirty="0" smtClean="0">
                <a:solidFill>
                  <a:srgbClr val="DD7E6B"/>
                </a:solidFill>
              </a:rPr>
              <a:t>cinétique de la réaction fil rouge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sp>
        <p:nvSpPr>
          <p:cNvPr id="21" name="ZoneTexte 20"/>
          <p:cNvSpPr txBox="1"/>
          <p:nvPr/>
        </p:nvSpPr>
        <p:spPr>
          <a:xfrm>
            <a:off x="2590800" y="43942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=0 s </a:t>
            </a:r>
            <a:endParaRPr lang="fr-FR" dirty="0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700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81000" y="2235200"/>
            <a:ext cx="194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 </a:t>
            </a:r>
            <a:r>
              <a:rPr lang="fr-FR" dirty="0" err="1" smtClean="0"/>
              <a:t>mL</a:t>
            </a:r>
            <a:r>
              <a:rPr lang="fr-FR" dirty="0" smtClean="0"/>
              <a:t> de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deNaS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10</a:t>
            </a:r>
            <a:r>
              <a:rPr lang="fr-FR" baseline="30000" dirty="0" smtClean="0"/>
              <a:t>-3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43" name="Flèche courbée vers le bas 42"/>
          <p:cNvSpPr/>
          <p:nvPr/>
        </p:nvSpPr>
        <p:spPr>
          <a:xfrm>
            <a:off x="2819400" y="2019300"/>
            <a:ext cx="2565400" cy="8636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3060700"/>
            <a:ext cx="330200" cy="1206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67300" y="3479800"/>
            <a:ext cx="330200" cy="78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97100"/>
            <a:ext cx="2413000" cy="2413000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>
          <a:xfrm>
            <a:off x="2451100" y="3479800"/>
            <a:ext cx="1041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927600" y="44704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/>
              <a:t>&gt;</a:t>
            </a:r>
            <a:r>
              <a:rPr lang="fr-FR" dirty="0" smtClean="0"/>
              <a:t>0 s </a:t>
            </a:r>
            <a:endParaRPr lang="fr-FR" dirty="0"/>
          </a:p>
        </p:txBody>
      </p:sp>
      <p:sp>
        <p:nvSpPr>
          <p:cNvPr id="51" name="Accolade fermante 50"/>
          <p:cNvSpPr/>
          <p:nvPr/>
        </p:nvSpPr>
        <p:spPr>
          <a:xfrm>
            <a:off x="5613400" y="3035300"/>
            <a:ext cx="2794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286500" y="314960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Cuve introduite dans le spectrophotomètre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4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Méthodes de suivi cinétique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12404"/>
              </p:ext>
            </p:extLst>
          </p:nvPr>
        </p:nvGraphicFramePr>
        <p:xfrm>
          <a:off x="393700" y="1301750"/>
          <a:ext cx="8013701" cy="313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71"/>
                <a:gridCol w="2442271"/>
                <a:gridCol w="3129159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Méthode</a:t>
                      </a: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 de suivi chimique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Méthode de suivi physique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r>
                        <a:rPr lang="fr-FR" baseline="0" dirty="0" smtClean="0"/>
                        <a:t> de la méthode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Détermination de</a:t>
                      </a:r>
                      <a:r>
                        <a:rPr lang="fr-FR" baseline="0" dirty="0" smtClean="0"/>
                        <a:t> la concentration d’une espèce par un titrage (on peut réaliser un suivi par CCM)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Suivi</a:t>
                      </a:r>
                      <a:r>
                        <a:rPr lang="fr-FR" baseline="0" dirty="0" smtClean="0"/>
                        <a:t> d’une grandeur physique [pH, Absorbance, conductivité, polarimétrie…]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Directement </a:t>
                      </a:r>
                      <a:r>
                        <a:rPr lang="fr-FR" baseline="0" dirty="0" smtClean="0"/>
                        <a:t>accès à la concentration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Très</a:t>
                      </a:r>
                      <a:r>
                        <a:rPr lang="fr-FR" baseline="0" dirty="0" smtClean="0"/>
                        <a:t> pratique. Suivi continu d’une grandeur directement proportionnel à la concentration.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Long, nécessite de réaliser plusieurs</a:t>
                      </a:r>
                      <a:r>
                        <a:rPr lang="fr-FR" baseline="0" dirty="0" smtClean="0"/>
                        <a:t> titrages avec trempe préalable des différents échantillon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 donne pas accès directement aux concentrations.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Sensibles aux réactions parasites.</a:t>
                      </a:r>
                      <a:endParaRPr lang="fr-FR" dirty="0" smtClean="0">
                        <a:effectLst/>
                      </a:endParaRP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2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05400" y="22479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Exploitation des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516"/>
              </p:ext>
            </p:extLst>
          </p:nvPr>
        </p:nvGraphicFramePr>
        <p:xfrm>
          <a:off x="317500" y="1390650"/>
          <a:ext cx="7512896" cy="228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460500"/>
                <a:gridCol w="158453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 </a:t>
                      </a:r>
                      <a:r>
                        <a:rPr lang="fr-FR" baseline="0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’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-2x (EXCES)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‘-x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l’instant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final</a:t>
                      </a:r>
                      <a:endParaRPr lang="fr-FR" sz="14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C0'-x=0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i="0" dirty="0">
                          <a:effectLst/>
                          <a:latin typeface="+mj-lt"/>
                          <a:ea typeface="Arial"/>
                        </a:rPr>
                        <a:t>x=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C</a:t>
                      </a:r>
                      <a:r>
                        <a:rPr lang="fr-FR" sz="1400" i="0" baseline="-25000" dirty="0">
                          <a:effectLst/>
                          <a:latin typeface="+mj-lt"/>
                          <a:ea typeface="Arial"/>
                        </a:rPr>
                        <a:t>0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'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i="0" baseline="0">
                          <a:effectLst/>
                          <a:latin typeface="+mj-lt"/>
                          <a:ea typeface="Arial"/>
                        </a:rPr>
                        <a:t>2x</a:t>
                      </a:r>
                      <a:r>
                        <a:rPr lang="fr-FR" sz="1400" i="0" baseline="0" smtClean="0">
                          <a:effectLst/>
                          <a:latin typeface="+mj-lt"/>
                          <a:ea typeface="Arial"/>
                        </a:rPr>
                        <a:t>=2.C</a:t>
                      </a:r>
                      <a:r>
                        <a:rPr lang="fr-FR" sz="1400" i="0" baseline="-25000" smtClean="0">
                          <a:effectLst/>
                          <a:latin typeface="+mj-lt"/>
                          <a:ea typeface="Arial"/>
                        </a:rPr>
                        <a:t>0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'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1300" y="3884940"/>
            <a:ext cx="4584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smtClean="0">
                <a:latin typeface="Sukhumvit Set"/>
                <a:cs typeface="Sukhumvit Set"/>
              </a:rPr>
              <a:t>Loi de </a:t>
            </a:r>
            <a:r>
              <a:rPr lang="fr-FR" sz="1600" b="1" u="sng" dirty="0" err="1" smtClean="0">
                <a:latin typeface="Sukhumvit Set"/>
                <a:cs typeface="Sukhumvit Set"/>
              </a:rPr>
              <a:t>Beer</a:t>
            </a:r>
            <a:r>
              <a:rPr lang="fr-FR" sz="1600" b="1" u="sng" dirty="0" smtClean="0">
                <a:latin typeface="Sukhumvit Set"/>
                <a:cs typeface="Sukhumvit Set"/>
              </a:rPr>
              <a:t>-Lambert:</a:t>
            </a:r>
            <a:r>
              <a:rPr lang="fr-FR" sz="1600" dirty="0" smtClean="0">
                <a:latin typeface="Sukhumvit Set"/>
                <a:cs typeface="Sukhumvit Set"/>
              </a:rPr>
              <a:t> </a:t>
            </a:r>
            <a:r>
              <a:rPr lang="fr-FR" sz="1600" dirty="0" err="1" smtClean="0">
                <a:latin typeface="Sukhumvit Set"/>
                <a:cs typeface="Sukhumvit Set"/>
              </a:rPr>
              <a:t>A</a:t>
            </a:r>
            <a:r>
              <a:rPr lang="fr-FR" sz="1600" baseline="-25000" dirty="0" err="1" smtClean="0">
                <a:latin typeface="Sukhumvit Set"/>
                <a:cs typeface="Sukhumvit Set"/>
              </a:rPr>
              <a:t>t</a:t>
            </a:r>
            <a:r>
              <a:rPr lang="fr-FR" sz="1600" dirty="0" smtClean="0">
                <a:latin typeface="Sukhumvit Set"/>
                <a:cs typeface="Sukhumvit Set"/>
              </a:rPr>
              <a:t>=</a:t>
            </a:r>
            <a:r>
              <a:rPr lang="fr-FR" sz="1600" dirty="0" err="1" smtClean="0">
                <a:latin typeface="Sukhumvit Set"/>
                <a:cs typeface="Sukhumvit Set"/>
              </a:rPr>
              <a:t>ε</a:t>
            </a:r>
            <a:r>
              <a:rPr lang="fr-FR" sz="1600" dirty="0" smtClean="0">
                <a:latin typeface="Sukhumvit Set"/>
                <a:cs typeface="Sukhumvit Set"/>
              </a:rPr>
              <a:t>(</a:t>
            </a:r>
            <a:r>
              <a:rPr lang="fr-FR" sz="1600" dirty="0" err="1" smtClean="0">
                <a:latin typeface="Sukhumvit Set"/>
                <a:cs typeface="Sukhumvit Set"/>
              </a:rPr>
              <a:t>λ</a:t>
            </a:r>
            <a:r>
              <a:rPr lang="fr-FR" sz="1600" dirty="0" smtClean="0">
                <a:latin typeface="Sukhumvit Set"/>
                <a:cs typeface="Sukhumvit Set"/>
              </a:rPr>
              <a:t>).l.[I</a:t>
            </a:r>
            <a:r>
              <a:rPr lang="fr-FR" sz="1600" baseline="-25000" dirty="0" smtClean="0">
                <a:latin typeface="Sukhumvit Set"/>
                <a:cs typeface="Sukhumvit Set"/>
              </a:rPr>
              <a:t>2</a:t>
            </a:r>
            <a:r>
              <a:rPr lang="fr-FR" sz="1600" dirty="0" smtClean="0">
                <a:latin typeface="Sukhumvit Set"/>
                <a:cs typeface="Sukhumvit Set"/>
              </a:rPr>
              <a:t>]</a:t>
            </a:r>
            <a:endParaRPr lang="fr-FR" sz="1600" dirty="0">
              <a:latin typeface="Sukhumvit Set"/>
              <a:cs typeface="Sukhumvit Set"/>
            </a:endParaRPr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93406"/>
              </p:ext>
            </p:extLst>
          </p:nvPr>
        </p:nvGraphicFramePr>
        <p:xfrm>
          <a:off x="241300" y="4400550"/>
          <a:ext cx="5937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5727700" imgH="406400" progId="Word.Document.12">
                  <p:embed/>
                </p:oleObj>
              </mc:Choice>
              <mc:Fallback>
                <p:oleObj name="Document" r:id="rId4" imgW="5727700" imgH="4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300" y="4400550"/>
                        <a:ext cx="59372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ccolade fermante 9"/>
          <p:cNvSpPr/>
          <p:nvPr/>
        </p:nvSpPr>
        <p:spPr>
          <a:xfrm>
            <a:off x="3429000" y="4292600"/>
            <a:ext cx="215900" cy="635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810000" y="4445000"/>
            <a:ext cx="2540000" cy="30777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On a accès à [S</a:t>
            </a:r>
            <a:r>
              <a:rPr lang="fr-FR" b="1" baseline="-25000" dirty="0" smtClean="0"/>
              <a:t>2</a:t>
            </a:r>
            <a:r>
              <a:rPr lang="fr-FR" b="1" dirty="0" smtClean="0"/>
              <a:t>O</a:t>
            </a:r>
            <a:r>
              <a:rPr lang="fr-FR" b="1" baseline="-25000" dirty="0" smtClean="0"/>
              <a:t>8</a:t>
            </a:r>
            <a:r>
              <a:rPr lang="fr-FR" b="1" baseline="30000" dirty="0" smtClean="0"/>
              <a:t>2-</a:t>
            </a:r>
            <a:r>
              <a:rPr lang="fr-FR" b="1" dirty="0" smtClean="0"/>
              <a:t>]=f(</a:t>
            </a:r>
            <a:r>
              <a:rPr lang="fr-FR" b="1" dirty="0" err="1" smtClean="0"/>
              <a:t>t</a:t>
            </a:r>
            <a:r>
              <a:rPr lang="fr-FR" b="1" dirty="0" smtClean="0"/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915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675</Words>
  <Application>Microsoft Macintosh PowerPoint</Application>
  <PresentationFormat>Présentation à l'écran (16:9)</PresentationFormat>
  <Paragraphs>122</Paragraphs>
  <Slides>11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Simple Light</vt:lpstr>
      <vt:lpstr>Document</vt:lpstr>
      <vt:lpstr>Cinétique homogène</vt:lpstr>
      <vt:lpstr>Manipulation introductive </vt:lpstr>
      <vt:lpstr>Exemples de cinétique dans la nature et au quotidien</vt:lpstr>
      <vt:lpstr>Cadre d’étude</vt:lpstr>
      <vt:lpstr>Vitesse volumique de réaction</vt:lpstr>
      <vt:lpstr>Suivi cinétique de la réaction fil rouge </vt:lpstr>
      <vt:lpstr>Méthodes de suivi cinétique</vt:lpstr>
      <vt:lpstr>Influence de la concentration</vt:lpstr>
      <vt:lpstr>Exploitation des résultats</vt:lpstr>
      <vt:lpstr>Méthode intégrale </vt:lpstr>
      <vt:lpstr>Influence de la température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31</cp:revision>
  <dcterms:modified xsi:type="dcterms:W3CDTF">2020-04-03T13:39:13Z</dcterms:modified>
</cp:coreProperties>
</file>