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7" r:id="rId1"/>
    <p:sldMasterId id="2147483709" r:id="rId2"/>
  </p:sldMasterIdLst>
  <p:notesMasterIdLst>
    <p:notesMasterId r:id="rId21"/>
  </p:notesMasterIdLst>
  <p:sldIdLst>
    <p:sldId id="269" r:id="rId3"/>
    <p:sldId id="271" r:id="rId4"/>
    <p:sldId id="260" r:id="rId5"/>
    <p:sldId id="274" r:id="rId6"/>
    <p:sldId id="280" r:id="rId7"/>
    <p:sldId id="261" r:id="rId8"/>
    <p:sldId id="281" r:id="rId9"/>
    <p:sldId id="282" r:id="rId10"/>
    <p:sldId id="262" r:id="rId11"/>
    <p:sldId id="277" r:id="rId12"/>
    <p:sldId id="263" r:id="rId13"/>
    <p:sldId id="264" r:id="rId14"/>
    <p:sldId id="265" r:id="rId15"/>
    <p:sldId id="266" r:id="rId16"/>
    <p:sldId id="267" r:id="rId17"/>
    <p:sldId id="268" r:id="rId18"/>
    <p:sldId id="275" r:id="rId19"/>
    <p:sldId id="284" r:id="rId20"/>
  </p:sldIdLst>
  <p:sldSz cx="9144000" cy="5145088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AC57"/>
    <a:srgbClr val="CA7362"/>
    <a:srgbClr val="ED8021"/>
    <a:srgbClr val="CBE4D0"/>
    <a:srgbClr val="C1DF87"/>
    <a:srgbClr val="E9F3EC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-952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782F5-A916-4653-9283-0B21DAE59FD2}" type="datetimeFigureOut">
              <a:rPr lang="fr-FR" smtClean="0"/>
              <a:t>27/04/20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74675" y="1336675"/>
            <a:ext cx="64103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CBF42-708B-4E44-B726-068829AEE5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1636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4700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755968" y="5078611"/>
            <a:ext cx="6047740" cy="4811316"/>
          </a:xfrm>
          <a:prstGeom prst="rect">
            <a:avLst/>
          </a:prstGeom>
        </p:spPr>
        <p:txBody>
          <a:bodyPr spcFirstLastPara="1" wrap="square" lIns="104270" tIns="104270" rIns="104270" bIns="104270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5FE470C6-3407-4B39-9256-D7CBAE76B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48" y="144379"/>
            <a:ext cx="7543800" cy="6944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2800"/>
            </a:lvl1pPr>
          </a:lstStyle>
          <a:p>
            <a:r>
              <a:rPr lang="fr-FR" dirty="0"/>
              <a:t>Titre</a:t>
            </a:r>
            <a:endParaRPr lang="en-US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893E4BC1-6F4E-4747-84E8-D99E0587545F}"/>
              </a:ext>
            </a:extLst>
          </p:cNvPr>
          <p:cNvSpPr txBox="1"/>
          <p:nvPr userDrawn="1"/>
        </p:nvSpPr>
        <p:spPr>
          <a:xfrm>
            <a:off x="4140254" y="4846335"/>
            <a:ext cx="8611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</a:rPr>
              <a:t>MESTRE Eloïse</a:t>
            </a:r>
          </a:p>
          <a:p>
            <a:endParaRPr lang="fr-F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3207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805"/>
            <a:ext cx="8520600" cy="20532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5000"/>
            <a:ext cx="8520600" cy="792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32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xmlns="" id="{430BB340-92EF-43B9-BE99-0C095EF5B3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655265B9-DAA2-4C29-9ADE-8E6DD2E190EF}" type="datetimeFigureOut">
              <a:rPr lang="fr-FR" smtClean="0"/>
              <a:t>27/04/20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xmlns="" id="{47F4A6E6-DDA2-43C8-B25D-7397C96E9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F6485A25-6533-41DA-A34A-1816D5BC0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31E9-BA4D-4713-BE6B-D2111B241E1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5383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1" y="-1"/>
            <a:ext cx="9141619" cy="38444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3844412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xmlns="" id="{C9E5BD84-DC66-4CA9-B14F-F778A3BA3AF2}"/>
              </a:ext>
            </a:extLst>
          </p:cNvPr>
          <p:cNvCxnSpPr/>
          <p:nvPr userDrawn="1"/>
        </p:nvCxnSpPr>
        <p:spPr>
          <a:xfrm>
            <a:off x="659006" y="572244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5FE470C6-3407-4B39-9256-D7CBAE76B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844412"/>
            <a:ext cx="7543800" cy="4577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Merci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6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7321" y="114496"/>
            <a:ext cx="7543800" cy="4577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Titre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37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1" r:id="rId2"/>
    <p:sldLayoutId id="2147483712" r:id="rId3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lang="en-US" sz="2800" kern="1200" spc="-38" baseline="0" dirty="0">
          <a:solidFill>
            <a:srgbClr val="CA7362"/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99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8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jpg"/><Relationship Id="rId3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243723"/>
            <a:ext cx="8520600" cy="15543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b="1" dirty="0"/>
              <a:t>Séparations, purification, contrôle de pureté </a:t>
            </a:r>
            <a:endParaRPr dirty="0">
              <a:solidFill>
                <a:srgbClr val="CA7362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0" y="3220569"/>
            <a:ext cx="9144000" cy="792845"/>
          </a:xfrm>
          <a:prstGeom prst="rect">
            <a:avLst/>
          </a:prstGeom>
          <a:solidFill>
            <a:srgbClr val="DD7E6B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000000"/>
                </a:solidFill>
              </a:rPr>
              <a:t>Agrégation 2020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7366726" y="4544944"/>
            <a:ext cx="177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CHAPON Matthis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89396" y="4266453"/>
            <a:ext cx="1804847" cy="73521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7926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Méthodes de séparation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499999"/>
              </p:ext>
            </p:extLst>
          </p:nvPr>
        </p:nvGraphicFramePr>
        <p:xfrm>
          <a:off x="316884" y="1065666"/>
          <a:ext cx="8671182" cy="2590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5253"/>
                <a:gridCol w="3231949"/>
                <a:gridCol w="2853980"/>
              </a:tblGrid>
              <a:tr h="1440002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rgbClr val="000000"/>
                          </a:solidFill>
                        </a:rPr>
                        <a:t>Type de produit</a:t>
                      </a:r>
                      <a:endParaRPr lang="fr-FR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rgbClr val="000000"/>
                          </a:solidFill>
                        </a:rPr>
                        <a:t>Produit liquide</a:t>
                      </a:r>
                    </a:p>
                    <a:p>
                      <a:pPr algn="ctr"/>
                      <a:r>
                        <a:rPr lang="fr-FR" sz="1400" dirty="0" smtClean="0">
                          <a:solidFill>
                            <a:srgbClr val="000000"/>
                          </a:solidFill>
                        </a:rPr>
                        <a:t>Benzaldéhyde</a:t>
                      </a:r>
                      <a:r>
                        <a:rPr lang="fr-FR" sz="14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fr-FR" sz="1400" baseline="0" dirty="0" smtClean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fr-FR" sz="1400" baseline="0" dirty="0" smtClean="0">
                          <a:solidFill>
                            <a:srgbClr val="000000"/>
                          </a:solidFill>
                        </a:rPr>
                        <a:t>phase </a:t>
                      </a:r>
                      <a:r>
                        <a:rPr lang="fr-FR" sz="1400" baseline="0" dirty="0" smtClean="0">
                          <a:solidFill>
                            <a:srgbClr val="000000"/>
                          </a:solidFill>
                        </a:rPr>
                        <a:t>organique)</a:t>
                      </a:r>
                      <a:endParaRPr lang="fr-FR" sz="1400" dirty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endParaRPr lang="fr-FR" sz="1400" i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rgbClr val="000000"/>
                          </a:solidFill>
                        </a:rPr>
                        <a:t>Produit solide</a:t>
                      </a:r>
                    </a:p>
                    <a:p>
                      <a:pPr algn="ctr"/>
                      <a:r>
                        <a:rPr lang="fr-FR" sz="1400" dirty="0">
                          <a:solidFill>
                            <a:srgbClr val="000000"/>
                          </a:solidFill>
                        </a:rPr>
                        <a:t>Acide 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</a:rPr>
                        <a:t>benzoïque solide en phase aqueuse</a:t>
                      </a:r>
                      <a:r>
                        <a:rPr lang="fr-FR" sz="14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fr-FR" sz="1400" dirty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endParaRPr lang="fr-FR" sz="1400" i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627161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rgbClr val="000000"/>
                          </a:solidFill>
                        </a:rPr>
                        <a:t>Etapes</a:t>
                      </a:r>
                      <a:r>
                        <a:rPr lang="fr-FR" sz="14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fr-FR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fr-FR" sz="1400" dirty="0">
                          <a:solidFill>
                            <a:srgbClr val="000000"/>
                          </a:solidFill>
                        </a:rPr>
                        <a:t>Extraction liquide-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</a:rPr>
                        <a:t>liquide : lavage de la phase organique avec de l’eau</a:t>
                      </a:r>
                      <a:endParaRPr lang="fr-FR" sz="1400" dirty="0">
                        <a:solidFill>
                          <a:srgbClr val="000000"/>
                        </a:solidFill>
                      </a:endParaRP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fr-FR" sz="1400" dirty="0" smtClean="0">
                          <a:solidFill>
                            <a:srgbClr val="000000"/>
                          </a:solidFill>
                        </a:rPr>
                        <a:t>Séchage </a:t>
                      </a:r>
                      <a:endParaRPr lang="fr-FR" sz="1400" dirty="0">
                        <a:solidFill>
                          <a:srgbClr val="000000"/>
                        </a:solidFill>
                      </a:endParaRP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fr-FR" sz="13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Distillation simple via évaporateur rotatif pour éliminer l'éther</a:t>
                      </a:r>
                      <a:r>
                        <a:rPr lang="fr-FR" sz="1400" dirty="0" smtClean="0">
                          <a:effectLst/>
                        </a:rPr>
                        <a:t> </a:t>
                      </a:r>
                      <a:endParaRPr lang="fr-FR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fr-FR" sz="1400" dirty="0">
                          <a:solidFill>
                            <a:srgbClr val="000000"/>
                          </a:solidFill>
                        </a:rPr>
                        <a:t>Essorage sur filtre Büchner</a:t>
                      </a: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fr-FR" sz="1400" dirty="0" smtClean="0">
                          <a:solidFill>
                            <a:srgbClr val="000000"/>
                          </a:solidFill>
                        </a:rPr>
                        <a:t>Lavage à</a:t>
                      </a:r>
                      <a:r>
                        <a:rPr lang="fr-FR" sz="1400" baseline="0" dirty="0" smtClean="0">
                          <a:solidFill>
                            <a:srgbClr val="000000"/>
                          </a:solidFill>
                        </a:rPr>
                        <a:t> l’eau + Trituration</a:t>
                      </a:r>
                      <a:endParaRPr lang="fr-FR" sz="1400" dirty="0">
                        <a:solidFill>
                          <a:srgbClr val="000000"/>
                        </a:solidFill>
                      </a:endParaRP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fr-FR" sz="1400" dirty="0">
                          <a:solidFill>
                            <a:srgbClr val="000000"/>
                          </a:solidFill>
                        </a:rPr>
                        <a:t>Etuvage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3C4C7B6E-9DA6-459B-B94C-1805D7AAA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735" y="1821954"/>
            <a:ext cx="1193081" cy="6941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892" y="1479377"/>
            <a:ext cx="911363" cy="82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839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xmlns="" id="{DBFF135F-B69B-4A65-9006-6BDAC5011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E4423B90-71E1-4B49-922C-AA4015C36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70" y="24825"/>
            <a:ext cx="9023230" cy="694497"/>
          </a:xfrm>
        </p:spPr>
        <p:txBody>
          <a:bodyPr/>
          <a:lstStyle/>
          <a:p>
            <a:r>
              <a:rPr lang="fr-FR" dirty="0"/>
              <a:t>Chromatographie sur couche mince (CCM)</a:t>
            </a:r>
            <a:endParaRPr lang="fr-FR" dirty="0"/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xmlns="" id="{CF5B527D-5AE2-4D8E-8682-1F5E221F1EDB}"/>
              </a:ext>
            </a:extLst>
          </p:cNvPr>
          <p:cNvGrpSpPr/>
          <p:nvPr/>
        </p:nvGrpSpPr>
        <p:grpSpPr>
          <a:xfrm>
            <a:off x="140615" y="2294262"/>
            <a:ext cx="3376040" cy="1898502"/>
            <a:chOff x="-675872" y="2779917"/>
            <a:chExt cx="5460927" cy="3112589"/>
          </a:xfrm>
        </p:grpSpPr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xmlns="" id="{98948A1E-BF8A-48C5-AC62-086DEB5AB683}"/>
                </a:ext>
              </a:extLst>
            </p:cNvPr>
            <p:cNvCxnSpPr>
              <a:cxnSpLocks/>
            </p:cNvCxnSpPr>
            <p:nvPr/>
          </p:nvCxnSpPr>
          <p:spPr>
            <a:xfrm>
              <a:off x="2636916" y="5213773"/>
              <a:ext cx="21481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xmlns="" id="{18031C64-8C12-4AB8-98C9-8AC555BFC713}"/>
                </a:ext>
              </a:extLst>
            </p:cNvPr>
            <p:cNvGrpSpPr/>
            <p:nvPr/>
          </p:nvGrpSpPr>
          <p:grpSpPr>
            <a:xfrm>
              <a:off x="-675872" y="2779917"/>
              <a:ext cx="5460927" cy="3112589"/>
              <a:chOff x="-675872" y="2779917"/>
              <a:chExt cx="5460927" cy="3112589"/>
            </a:xfrm>
          </p:grpSpPr>
          <p:grpSp>
            <p:nvGrpSpPr>
              <p:cNvPr id="21" name="Groupe 20">
                <a:extLst>
                  <a:ext uri="{FF2B5EF4-FFF2-40B4-BE49-F238E27FC236}">
                    <a16:creationId xmlns:a16="http://schemas.microsoft.com/office/drawing/2014/main" xmlns="" id="{D1FEAFA1-C9A6-4254-9752-B1D49C031361}"/>
                  </a:ext>
                </a:extLst>
              </p:cNvPr>
              <p:cNvGrpSpPr/>
              <p:nvPr/>
            </p:nvGrpSpPr>
            <p:grpSpPr>
              <a:xfrm>
                <a:off x="-675872" y="4126410"/>
                <a:ext cx="4389579" cy="1766096"/>
                <a:chOff x="-675872" y="4126410"/>
                <a:chExt cx="4389579" cy="1766096"/>
              </a:xfrm>
            </p:grpSpPr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xmlns="" id="{70422014-72F8-4558-A6D3-AA403DBBB3A4}"/>
                    </a:ext>
                  </a:extLst>
                </p:cNvPr>
                <p:cNvSpPr txBox="1"/>
                <p:nvPr/>
              </p:nvSpPr>
              <p:spPr>
                <a:xfrm>
                  <a:off x="-675872" y="4126410"/>
                  <a:ext cx="3113416" cy="1766096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fr-FR" sz="1600" dirty="0"/>
                    <a:t>Eluant :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fr-FR" sz="1600" dirty="0"/>
                    <a:t>Cyclohexane </a:t>
                  </a:r>
                  <a:r>
                    <a:rPr lang="fr-FR" sz="1600" dirty="0"/>
                    <a:t>2</a:t>
                  </a:r>
                  <a:r>
                    <a:rPr lang="fr-FR" sz="1600" dirty="0" smtClean="0"/>
                    <a:t>/</a:t>
                  </a:r>
                  <a:r>
                    <a:rPr lang="fr-FR" sz="1600" dirty="0"/>
                    <a:t>3</a:t>
                  </a:r>
                  <a:endParaRPr lang="fr-FR" sz="1600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fr-FR" sz="1600" dirty="0"/>
                    <a:t>Éthanoate d’éthyle 1</a:t>
                  </a:r>
                  <a:r>
                    <a:rPr lang="fr-FR" sz="1600" dirty="0" smtClean="0"/>
                    <a:t>/3</a:t>
                  </a:r>
                  <a:endParaRPr lang="fr-FR" sz="1600" dirty="0"/>
                </a:p>
              </p:txBody>
            </p:sp>
            <p:cxnSp>
              <p:nvCxnSpPr>
                <p:cNvPr id="30" name="Connecteur droit avec flèche 29">
                  <a:extLst>
                    <a:ext uri="{FF2B5EF4-FFF2-40B4-BE49-F238E27FC236}">
                      <a16:creationId xmlns:a16="http://schemas.microsoft.com/office/drawing/2014/main" xmlns="" id="{47ADF50E-AFBC-4429-9A50-7512DE6A9C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7541" y="5436042"/>
                  <a:ext cx="1276166" cy="2164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</p:cxnSp>
          </p:grpSp>
          <p:grpSp>
            <p:nvGrpSpPr>
              <p:cNvPr id="22" name="Groupe 21">
                <a:extLst>
                  <a:ext uri="{FF2B5EF4-FFF2-40B4-BE49-F238E27FC236}">
                    <a16:creationId xmlns:a16="http://schemas.microsoft.com/office/drawing/2014/main" xmlns="" id="{64F5239F-D662-4765-A74D-0F83FEEEE03F}"/>
                  </a:ext>
                </a:extLst>
              </p:cNvPr>
              <p:cNvGrpSpPr/>
              <p:nvPr/>
            </p:nvGrpSpPr>
            <p:grpSpPr>
              <a:xfrm>
                <a:off x="-23729" y="2779917"/>
                <a:ext cx="4808784" cy="2972094"/>
                <a:chOff x="-23729" y="2779917"/>
                <a:chExt cx="4808784" cy="2972094"/>
              </a:xfrm>
            </p:grpSpPr>
            <p:sp>
              <p:nvSpPr>
                <p:cNvPr id="27" name="Arrondir un rectangle avec un coin du même côté 734">
                  <a:extLst>
                    <a:ext uri="{FF2B5EF4-FFF2-40B4-BE49-F238E27FC236}">
                      <a16:creationId xmlns:a16="http://schemas.microsoft.com/office/drawing/2014/main" xmlns="" id="{4A75EB70-F5C6-45C4-B962-BB13936E8907}"/>
                    </a:ext>
                  </a:extLst>
                </p:cNvPr>
                <p:cNvSpPr/>
                <p:nvPr/>
              </p:nvSpPr>
              <p:spPr>
                <a:xfrm rot="10800000" flipH="1">
                  <a:off x="2636916" y="3025115"/>
                  <a:ext cx="2148139" cy="2726896"/>
                </a:xfrm>
                <a:custGeom>
                  <a:avLst/>
                  <a:gdLst>
                    <a:gd name="connsiteX0" fmla="*/ 358030 w 2148139"/>
                    <a:gd name="connsiteY0" fmla="*/ 0 h 2726896"/>
                    <a:gd name="connsiteX1" fmla="*/ 1790109 w 2148139"/>
                    <a:gd name="connsiteY1" fmla="*/ 0 h 2726896"/>
                    <a:gd name="connsiteX2" fmla="*/ 2148139 w 2148139"/>
                    <a:gd name="connsiteY2" fmla="*/ 358030 h 2726896"/>
                    <a:gd name="connsiteX3" fmla="*/ 2148139 w 2148139"/>
                    <a:gd name="connsiteY3" fmla="*/ 2726896 h 2726896"/>
                    <a:gd name="connsiteX4" fmla="*/ 2148139 w 2148139"/>
                    <a:gd name="connsiteY4" fmla="*/ 2726896 h 2726896"/>
                    <a:gd name="connsiteX5" fmla="*/ 0 w 2148139"/>
                    <a:gd name="connsiteY5" fmla="*/ 2726896 h 2726896"/>
                    <a:gd name="connsiteX6" fmla="*/ 0 w 2148139"/>
                    <a:gd name="connsiteY6" fmla="*/ 2726896 h 2726896"/>
                    <a:gd name="connsiteX7" fmla="*/ 0 w 2148139"/>
                    <a:gd name="connsiteY7" fmla="*/ 358030 h 2726896"/>
                    <a:gd name="connsiteX8" fmla="*/ 358030 w 2148139"/>
                    <a:gd name="connsiteY8" fmla="*/ 0 h 2726896"/>
                    <a:gd name="connsiteX0" fmla="*/ 0 w 2239579"/>
                    <a:gd name="connsiteY0" fmla="*/ 2726896 h 2818336"/>
                    <a:gd name="connsiteX1" fmla="*/ 0 w 2239579"/>
                    <a:gd name="connsiteY1" fmla="*/ 2726896 h 2818336"/>
                    <a:gd name="connsiteX2" fmla="*/ 0 w 2239579"/>
                    <a:gd name="connsiteY2" fmla="*/ 358030 h 2818336"/>
                    <a:gd name="connsiteX3" fmla="*/ 358030 w 2239579"/>
                    <a:gd name="connsiteY3" fmla="*/ 0 h 2818336"/>
                    <a:gd name="connsiteX4" fmla="*/ 1790109 w 2239579"/>
                    <a:gd name="connsiteY4" fmla="*/ 0 h 2818336"/>
                    <a:gd name="connsiteX5" fmla="*/ 2148139 w 2239579"/>
                    <a:gd name="connsiteY5" fmla="*/ 358030 h 2818336"/>
                    <a:gd name="connsiteX6" fmla="*/ 2148139 w 2239579"/>
                    <a:gd name="connsiteY6" fmla="*/ 2726896 h 2818336"/>
                    <a:gd name="connsiteX7" fmla="*/ 2239579 w 2239579"/>
                    <a:gd name="connsiteY7" fmla="*/ 2818336 h 2818336"/>
                    <a:gd name="connsiteX0" fmla="*/ 0 w 2148139"/>
                    <a:gd name="connsiteY0" fmla="*/ 2726896 h 2726896"/>
                    <a:gd name="connsiteX1" fmla="*/ 0 w 2148139"/>
                    <a:gd name="connsiteY1" fmla="*/ 2726896 h 2726896"/>
                    <a:gd name="connsiteX2" fmla="*/ 0 w 2148139"/>
                    <a:gd name="connsiteY2" fmla="*/ 358030 h 2726896"/>
                    <a:gd name="connsiteX3" fmla="*/ 358030 w 2148139"/>
                    <a:gd name="connsiteY3" fmla="*/ 0 h 2726896"/>
                    <a:gd name="connsiteX4" fmla="*/ 1790109 w 2148139"/>
                    <a:gd name="connsiteY4" fmla="*/ 0 h 2726896"/>
                    <a:gd name="connsiteX5" fmla="*/ 2148139 w 2148139"/>
                    <a:gd name="connsiteY5" fmla="*/ 358030 h 2726896"/>
                    <a:gd name="connsiteX6" fmla="*/ 2148139 w 2148139"/>
                    <a:gd name="connsiteY6" fmla="*/ 2726896 h 2726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48139" h="2726896">
                      <a:moveTo>
                        <a:pt x="0" y="2726896"/>
                      </a:moveTo>
                      <a:lnTo>
                        <a:pt x="0" y="2726896"/>
                      </a:lnTo>
                      <a:lnTo>
                        <a:pt x="0" y="358030"/>
                      </a:lnTo>
                      <a:cubicBezTo>
                        <a:pt x="0" y="160295"/>
                        <a:pt x="160295" y="0"/>
                        <a:pt x="358030" y="0"/>
                      </a:cubicBezTo>
                      <a:lnTo>
                        <a:pt x="1790109" y="0"/>
                      </a:lnTo>
                      <a:cubicBezTo>
                        <a:pt x="1987844" y="0"/>
                        <a:pt x="2148139" y="160295"/>
                        <a:pt x="2148139" y="358030"/>
                      </a:cubicBezTo>
                      <a:lnTo>
                        <a:pt x="2148139" y="2726896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dirty="0"/>
                </a:p>
              </p:txBody>
            </p:sp>
            <p:grpSp>
              <p:nvGrpSpPr>
                <p:cNvPr id="24" name="Groupe 23">
                  <a:extLst>
                    <a:ext uri="{FF2B5EF4-FFF2-40B4-BE49-F238E27FC236}">
                      <a16:creationId xmlns:a16="http://schemas.microsoft.com/office/drawing/2014/main" xmlns="" id="{27B4B310-13BC-49E1-8793-BB4A1A0E7708}"/>
                    </a:ext>
                  </a:extLst>
                </p:cNvPr>
                <p:cNvGrpSpPr/>
                <p:nvPr/>
              </p:nvGrpSpPr>
              <p:grpSpPr>
                <a:xfrm>
                  <a:off x="-23729" y="2779917"/>
                  <a:ext cx="2847915" cy="1239678"/>
                  <a:chOff x="-23729" y="2779917"/>
                  <a:chExt cx="2847915" cy="1239678"/>
                </a:xfrm>
              </p:grpSpPr>
              <p:sp>
                <p:nvSpPr>
                  <p:cNvPr id="25" name="ZoneTexte 24">
                    <a:extLst>
                      <a:ext uri="{FF2B5EF4-FFF2-40B4-BE49-F238E27FC236}">
                        <a16:creationId xmlns:a16="http://schemas.microsoft.com/office/drawing/2014/main" xmlns="" id="{25B12ED7-9421-4643-9AC3-2F7A7E42BCB5}"/>
                      </a:ext>
                    </a:extLst>
                  </p:cNvPr>
                  <p:cNvSpPr txBox="1"/>
                  <p:nvPr/>
                </p:nvSpPr>
                <p:spPr>
                  <a:xfrm>
                    <a:off x="-23729" y="2779917"/>
                    <a:ext cx="1811069" cy="1059659"/>
                  </a:xfrm>
                  <a:prstGeom prst="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r>
                      <a:rPr lang="fr-FR" dirty="0" smtClean="0"/>
                      <a:t>Plaque de Silice</a:t>
                    </a:r>
                    <a:endParaRPr lang="fr-FR" dirty="0"/>
                  </a:p>
                </p:txBody>
              </p:sp>
              <p:cxnSp>
                <p:nvCxnSpPr>
                  <p:cNvPr id="26" name="Connecteur droit avec flèche 25">
                    <a:extLst>
                      <a:ext uri="{FF2B5EF4-FFF2-40B4-BE49-F238E27FC236}">
                        <a16:creationId xmlns:a16="http://schemas.microsoft.com/office/drawing/2014/main" xmlns="" id="{4EC9263E-1573-41C0-9889-CE348B2F78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46457" y="4019595"/>
                    <a:ext cx="677729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</p:cxnSp>
            </p:grpSp>
          </p:grpSp>
        </p:grpSp>
      </p:grpSp>
      <p:grpSp>
        <p:nvGrpSpPr>
          <p:cNvPr id="71" name="Groupe 70">
            <a:extLst>
              <a:ext uri="{FF2B5EF4-FFF2-40B4-BE49-F238E27FC236}">
                <a16:creationId xmlns:a16="http://schemas.microsoft.com/office/drawing/2014/main" xmlns="" id="{8FCC3935-8360-47A7-B486-97E3AE7E56E6}"/>
              </a:ext>
            </a:extLst>
          </p:cNvPr>
          <p:cNvGrpSpPr/>
          <p:nvPr/>
        </p:nvGrpSpPr>
        <p:grpSpPr>
          <a:xfrm>
            <a:off x="4963338" y="929610"/>
            <a:ext cx="1328018" cy="1786346"/>
            <a:chOff x="4963338" y="811784"/>
            <a:chExt cx="1328018" cy="1786346"/>
          </a:xfrm>
        </p:grpSpPr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xmlns="" id="{4916D246-07AE-46E0-8CDB-A8E22538CF6D}"/>
                </a:ext>
              </a:extLst>
            </p:cNvPr>
            <p:cNvGrpSpPr/>
            <p:nvPr/>
          </p:nvGrpSpPr>
          <p:grpSpPr>
            <a:xfrm>
              <a:off x="4963338" y="811784"/>
              <a:ext cx="1328018" cy="1786346"/>
              <a:chOff x="8618654" y="1496535"/>
              <a:chExt cx="3009458" cy="4553558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xmlns="" id="{873C14F8-0712-404D-A4AB-7B144D97F5D0}"/>
                  </a:ext>
                </a:extLst>
              </p:cNvPr>
              <p:cNvSpPr/>
              <p:nvPr/>
            </p:nvSpPr>
            <p:spPr>
              <a:xfrm>
                <a:off x="8618654" y="1496535"/>
                <a:ext cx="3009458" cy="455355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grpSp>
            <p:nvGrpSpPr>
              <p:cNvPr id="38" name="Groupe 37">
                <a:extLst>
                  <a:ext uri="{FF2B5EF4-FFF2-40B4-BE49-F238E27FC236}">
                    <a16:creationId xmlns:a16="http://schemas.microsoft.com/office/drawing/2014/main" xmlns="" id="{BE1676BE-74C1-44CB-8ACD-02C82D290135}"/>
                  </a:ext>
                </a:extLst>
              </p:cNvPr>
              <p:cNvGrpSpPr/>
              <p:nvPr/>
            </p:nvGrpSpPr>
            <p:grpSpPr>
              <a:xfrm>
                <a:off x="8618654" y="5492625"/>
                <a:ext cx="3009458" cy="205665"/>
                <a:chOff x="7959437" y="5547515"/>
                <a:chExt cx="3009458" cy="205665"/>
              </a:xfrm>
            </p:grpSpPr>
            <p:cxnSp>
              <p:nvCxnSpPr>
                <p:cNvPr id="39" name="Connecteur droit 38">
                  <a:extLst>
                    <a:ext uri="{FF2B5EF4-FFF2-40B4-BE49-F238E27FC236}">
                      <a16:creationId xmlns:a16="http://schemas.microsoft.com/office/drawing/2014/main" xmlns="" id="{5177A6E5-0AB6-40EB-B78C-59B10FE18B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59437" y="5629613"/>
                  <a:ext cx="3009458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40" name="Groupe 39">
                  <a:extLst>
                    <a:ext uri="{FF2B5EF4-FFF2-40B4-BE49-F238E27FC236}">
                      <a16:creationId xmlns:a16="http://schemas.microsoft.com/office/drawing/2014/main" xmlns="" id="{0AFA783B-93D2-4F19-A6C9-B6EA02A7595B}"/>
                    </a:ext>
                  </a:extLst>
                </p:cNvPr>
                <p:cNvGrpSpPr/>
                <p:nvPr/>
              </p:nvGrpSpPr>
              <p:grpSpPr>
                <a:xfrm>
                  <a:off x="8354962" y="5547515"/>
                  <a:ext cx="1253053" cy="205665"/>
                  <a:chOff x="8579288" y="5559482"/>
                  <a:chExt cx="1081455" cy="177499"/>
                </a:xfrm>
              </p:grpSpPr>
              <p:sp>
                <p:nvSpPr>
                  <p:cNvPr id="42" name="Ellipse 41">
                    <a:extLst>
                      <a:ext uri="{FF2B5EF4-FFF2-40B4-BE49-F238E27FC236}">
                        <a16:creationId xmlns:a16="http://schemas.microsoft.com/office/drawing/2014/main" xmlns="" id="{F4E2F3A1-8D73-4835-8773-D7A76618291E}"/>
                      </a:ext>
                    </a:extLst>
                  </p:cNvPr>
                  <p:cNvSpPr/>
                  <p:nvPr/>
                </p:nvSpPr>
                <p:spPr>
                  <a:xfrm>
                    <a:off x="8579288" y="5568643"/>
                    <a:ext cx="140817" cy="158401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43" name="Ellipse 42">
                    <a:extLst>
                      <a:ext uri="{FF2B5EF4-FFF2-40B4-BE49-F238E27FC236}">
                        <a16:creationId xmlns:a16="http://schemas.microsoft.com/office/drawing/2014/main" xmlns="" id="{23BE5901-698E-45AB-A92A-D44AF3FAFD53}"/>
                      </a:ext>
                    </a:extLst>
                  </p:cNvPr>
                  <p:cNvSpPr/>
                  <p:nvPr/>
                </p:nvSpPr>
                <p:spPr>
                  <a:xfrm>
                    <a:off x="9036956" y="5559482"/>
                    <a:ext cx="140817" cy="158397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4" name="Ellipse 43">
                    <a:extLst>
                      <a:ext uri="{FF2B5EF4-FFF2-40B4-BE49-F238E27FC236}">
                        <a16:creationId xmlns:a16="http://schemas.microsoft.com/office/drawing/2014/main" xmlns="" id="{43AA37E4-352A-4BF4-B8E8-252E6F44E6C2}"/>
                      </a:ext>
                    </a:extLst>
                  </p:cNvPr>
                  <p:cNvSpPr/>
                  <p:nvPr/>
                </p:nvSpPr>
                <p:spPr>
                  <a:xfrm>
                    <a:off x="9519926" y="5578580"/>
                    <a:ext cx="140817" cy="158401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</p:grpSp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xmlns="" id="{B7AE6750-24D6-4440-BB19-11325D800ACA}"/>
                </a:ext>
              </a:extLst>
            </p:cNvPr>
            <p:cNvSpPr txBox="1"/>
            <p:nvPr/>
          </p:nvSpPr>
          <p:spPr>
            <a:xfrm>
              <a:off x="5047030" y="2156104"/>
              <a:ext cx="2274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/>
                <a:t>1</a:t>
              </a:r>
            </a:p>
          </p:txBody>
        </p:sp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xmlns="" id="{DB68CA80-0B37-48E0-B6E0-3C7F32D6BC2D}"/>
                </a:ext>
              </a:extLst>
            </p:cNvPr>
            <p:cNvSpPr txBox="1"/>
            <p:nvPr/>
          </p:nvSpPr>
          <p:spPr>
            <a:xfrm>
              <a:off x="5277923" y="2148165"/>
              <a:ext cx="2274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/>
                <a:t>2</a:t>
              </a:r>
            </a:p>
          </p:txBody>
        </p:sp>
      </p:grpSp>
      <p:sp>
        <p:nvSpPr>
          <p:cNvPr id="84" name="ZoneTexte 83">
            <a:extLst>
              <a:ext uri="{FF2B5EF4-FFF2-40B4-BE49-F238E27FC236}">
                <a16:creationId xmlns:a16="http://schemas.microsoft.com/office/drawing/2014/main" xmlns="" id="{319BBC48-9983-40FE-8445-64A269F71980}"/>
              </a:ext>
            </a:extLst>
          </p:cNvPr>
          <p:cNvSpPr txBox="1"/>
          <p:nvPr/>
        </p:nvSpPr>
        <p:spPr>
          <a:xfrm>
            <a:off x="6555136" y="1473348"/>
            <a:ext cx="227395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fr-FR" sz="1600" dirty="0" smtClean="0"/>
              <a:t>Acide benzo</a:t>
            </a:r>
            <a:r>
              <a:rPr lang="fr-FR" sz="1600" dirty="0" smtClean="0"/>
              <a:t>ïque expérimental</a:t>
            </a:r>
          </a:p>
          <a:p>
            <a:pPr marL="342900" indent="-342900">
              <a:buAutoNum type="arabicPeriod"/>
            </a:pPr>
            <a:r>
              <a:rPr lang="fr-FR" sz="1600" dirty="0"/>
              <a:t>Acide benzoïque </a:t>
            </a:r>
            <a:r>
              <a:rPr lang="fr-FR" sz="1600" dirty="0" smtClean="0"/>
              <a:t>commercial</a:t>
            </a:r>
            <a:endParaRPr lang="fr-FR" sz="1600" dirty="0"/>
          </a:p>
          <a:p>
            <a:r>
              <a:rPr lang="fr-FR" sz="1600" dirty="0"/>
              <a:t>3</a:t>
            </a:r>
            <a:r>
              <a:rPr lang="fr-FR" sz="1600" dirty="0"/>
              <a:t>. </a:t>
            </a:r>
            <a:r>
              <a:rPr lang="fr-FR" sz="1600" dirty="0" smtClean="0"/>
              <a:t>   Benzaldéhyde </a:t>
            </a:r>
            <a:r>
              <a:rPr lang="fr-FR" sz="1600" dirty="0" smtClean="0"/>
              <a:t>expérimental</a:t>
            </a:r>
            <a:endParaRPr lang="fr-FR" sz="1600" b="1" dirty="0"/>
          </a:p>
          <a:p>
            <a:r>
              <a:rPr lang="fr-FR" sz="1600" dirty="0"/>
              <a:t>4</a:t>
            </a:r>
            <a:r>
              <a:rPr lang="fr-FR" sz="1600" b="1" dirty="0" smtClean="0"/>
              <a:t>.    </a:t>
            </a:r>
            <a:r>
              <a:rPr lang="fr-FR" sz="1600" dirty="0" smtClean="0"/>
              <a:t>Benzaldéhyde commercial</a:t>
            </a:r>
          </a:p>
          <a:p>
            <a:r>
              <a:rPr lang="fr-FR" sz="1600" dirty="0" smtClean="0"/>
              <a:t>5.    Benzaldéhyde laissé à l’air libre</a:t>
            </a:r>
            <a:r>
              <a:rPr lang="fr-FR" sz="1600" b="1" dirty="0" smtClean="0"/>
              <a:t> </a:t>
            </a:r>
            <a:endParaRPr lang="fr-FR" sz="1600" b="1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2173480" y="2723100"/>
            <a:ext cx="405891" cy="13746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endCxn id="25" idx="3"/>
          </p:cNvCxnSpPr>
          <p:nvPr/>
        </p:nvCxnSpPr>
        <p:spPr>
          <a:xfrm flipH="1" flipV="1">
            <a:off x="1663416" y="2617428"/>
            <a:ext cx="235106" cy="432967"/>
          </a:xfrm>
          <a:prstGeom prst="line">
            <a:avLst/>
          </a:prstGeom>
          <a:ln>
            <a:solidFill>
              <a:srgbClr val="2BAC5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Ellipse 52">
            <a:extLst>
              <a:ext uri="{FF2B5EF4-FFF2-40B4-BE49-F238E27FC236}">
                <a16:creationId xmlns:a16="http://schemas.microsoft.com/office/drawing/2014/main" xmlns="" id="{43AA37E4-352A-4BF4-B8E8-252E6F44E6C2}"/>
              </a:ext>
            </a:extLst>
          </p:cNvPr>
          <p:cNvSpPr/>
          <p:nvPr/>
        </p:nvSpPr>
        <p:spPr>
          <a:xfrm>
            <a:off x="5797407" y="2488148"/>
            <a:ext cx="72000" cy="7200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xmlns="" id="{43AA37E4-352A-4BF4-B8E8-252E6F44E6C2}"/>
              </a:ext>
            </a:extLst>
          </p:cNvPr>
          <p:cNvSpPr/>
          <p:nvPr/>
        </p:nvSpPr>
        <p:spPr>
          <a:xfrm>
            <a:off x="6072364" y="2488150"/>
            <a:ext cx="72000" cy="7200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xmlns="" id="{DB68CA80-0B37-48E0-B6E0-3C7F32D6BC2D}"/>
              </a:ext>
            </a:extLst>
          </p:cNvPr>
          <p:cNvSpPr txBox="1"/>
          <p:nvPr/>
        </p:nvSpPr>
        <p:spPr>
          <a:xfrm>
            <a:off x="5521975" y="2274381"/>
            <a:ext cx="2274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/>
              <a:t>3</a:t>
            </a:r>
            <a:endParaRPr lang="fr-FR" sz="1100" b="1" dirty="0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xmlns="" id="{DB68CA80-0B37-48E0-B6E0-3C7F32D6BC2D}"/>
              </a:ext>
            </a:extLst>
          </p:cNvPr>
          <p:cNvSpPr txBox="1"/>
          <p:nvPr/>
        </p:nvSpPr>
        <p:spPr>
          <a:xfrm>
            <a:off x="5713655" y="2269679"/>
            <a:ext cx="2274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/>
              <a:t>4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xmlns="" id="{DB68CA80-0B37-48E0-B6E0-3C7F32D6BC2D}"/>
              </a:ext>
            </a:extLst>
          </p:cNvPr>
          <p:cNvSpPr txBox="1"/>
          <p:nvPr/>
        </p:nvSpPr>
        <p:spPr>
          <a:xfrm>
            <a:off x="5988614" y="2269680"/>
            <a:ext cx="2274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/>
              <a:t>5</a:t>
            </a:r>
            <a:endParaRPr lang="fr-FR" sz="1100" b="1" dirty="0"/>
          </a:p>
        </p:txBody>
      </p:sp>
      <p:cxnSp>
        <p:nvCxnSpPr>
          <p:cNvPr id="15" name="Connecteur droit 14"/>
          <p:cNvCxnSpPr/>
          <p:nvPr/>
        </p:nvCxnSpPr>
        <p:spPr>
          <a:xfrm>
            <a:off x="2121106" y="2435080"/>
            <a:ext cx="145335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448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xmlns="" id="{BE39332B-210B-47A2-B817-3B36F804B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8EA78384-7CF4-42B9-A9FF-2CA834E36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Banc </a:t>
            </a:r>
            <a:r>
              <a:rPr lang="fr-FR" dirty="0" err="1"/>
              <a:t>Köfler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1929AD97-4A39-40A9-9D62-359C94D3ED38}"/>
              </a:ext>
            </a:extLst>
          </p:cNvPr>
          <p:cNvSpPr txBox="1"/>
          <p:nvPr/>
        </p:nvSpPr>
        <p:spPr>
          <a:xfrm>
            <a:off x="3731577" y="393753"/>
            <a:ext cx="2573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</a:t>
            </a:r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mesure de température de fusion</a:t>
            </a:r>
          </a:p>
        </p:txBody>
      </p:sp>
      <p:pic>
        <p:nvPicPr>
          <p:cNvPr id="5" name="Espace réservé du contenu 6">
            <a:extLst>
              <a:ext uri="{FF2B5EF4-FFF2-40B4-BE49-F238E27FC236}">
                <a16:creationId xmlns:a16="http://schemas.microsoft.com/office/drawing/2014/main" xmlns="" id="{FBC54CC9-6A47-4C2E-AFA2-6C0CE0719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36" b="96516" l="1590" r="96460">
                        <a14:foregroundMark x1="19364" y1="46690" x2="14306" y2="47213"/>
                        <a14:foregroundMark x1="8647" y1="37887" x2="34971" y2="20906"/>
                        <a14:foregroundMark x1="34971" y1="20906" x2="40968" y2="22822"/>
                        <a14:foregroundMark x1="40968" y1="22822" x2="49061" y2="43206"/>
                        <a14:foregroundMark x1="49061" y1="43206" x2="48483" y2="56446"/>
                        <a14:foregroundMark x1="48483" y1="56446" x2="43642" y2="66725"/>
                        <a14:foregroundMark x1="39879" y1="69851" x2="9405" y2="95160"/>
                        <a14:foregroundMark x1="43642" y1="66725" x2="42882" y2="67356"/>
                        <a14:foregroundMark x1="24350" y1="64460" x2="36633" y2="52091"/>
                        <a14:foregroundMark x1="36633" y1="52091" x2="42558" y2="51394"/>
                        <a14:foregroundMark x1="42558" y1="51394" x2="43353" y2="53136"/>
                        <a14:foregroundMark x1="18569" y1="77875" x2="13078" y2="73868"/>
                        <a14:foregroundMark x1="13078" y1="73868" x2="42775" y2="43554"/>
                        <a14:foregroundMark x1="42775" y1="43554" x2="48555" y2="44774"/>
                        <a14:foregroundMark x1="48555" y1="44774" x2="44653" y2="43728"/>
                        <a14:foregroundMark x1="9610" y1="94599" x2="13367" y2="92509"/>
                        <a14:foregroundMark x1="9465" y1="38502" x2="3974" y2="42857"/>
                        <a14:foregroundMark x1="3974" y1="42857" x2="1590" y2="70035"/>
                        <a14:foregroundMark x1="1590" y1="70035" x2="7803" y2="92857"/>
                        <a14:foregroundMark x1="7803" y1="92857" x2="13295" y2="87631"/>
                        <a14:foregroundMark x1="13295" y1="87631" x2="14668" y2="60627"/>
                        <a14:foregroundMark x1="14668" y1="60627" x2="8960" y2="39721"/>
                        <a14:foregroundMark x1="5853" y1="47561" x2="5564" y2="45296"/>
                        <a14:foregroundMark x1="5202" y1="46167" x2="5564" y2="46341"/>
                        <a14:foregroundMark x1="5853" y1="44077" x2="5853" y2="44077"/>
                        <a14:foregroundMark x1="6214" y1="79094" x2="6575" y2="81185"/>
                        <a14:foregroundMark x1="68786" y1="4355" x2="68786" y2="13763"/>
                        <a14:foregroundMark x1="68786" y1="3484" x2="68786" y2="8188"/>
                        <a14:foregroundMark x1="68497" y1="6794" x2="68497" y2="4181"/>
                        <a14:foregroundMark x1="53179" y1="50174" x2="52529" y2="91986"/>
                        <a14:foregroundMark x1="52529" y1="91986" x2="74494" y2="96516"/>
                        <a14:foregroundMark x1="74494" y1="96516" x2="85116" y2="89547"/>
                        <a14:foregroundMark x1="85116" y1="89547" x2="85838" y2="56969"/>
                        <a14:foregroundMark x1="85838" y1="56969" x2="83743" y2="43554"/>
                        <a14:foregroundMark x1="83743" y1="43554" x2="76517" y2="44077"/>
                        <a14:foregroundMark x1="69220" y1="53136" x2="59176" y2="69861"/>
                        <a14:foregroundMark x1="59176" y1="69861" x2="56864" y2="81707"/>
                        <a14:foregroundMark x1="56864" y1="81707" x2="61344" y2="90070"/>
                        <a14:foregroundMark x1="61344" y1="90070" x2="74205" y2="89199"/>
                        <a14:foregroundMark x1="74205" y1="89199" x2="77095" y2="76481"/>
                        <a14:foregroundMark x1="77095" y1="76481" x2="76228" y2="63589"/>
                        <a14:foregroundMark x1="76228" y1="63589" x2="73988" y2="51394"/>
                        <a14:foregroundMark x1="73988" y1="51394" x2="68569" y2="56098"/>
                        <a14:foregroundMark x1="68569" y1="56098" x2="68497" y2="56098"/>
                        <a14:foregroundMark x1="66908" y1="62195" x2="63295" y2="72300"/>
                        <a14:foregroundMark x1="63295" y1="72300" x2="68425" y2="78049"/>
                        <a14:foregroundMark x1="68425" y1="78049" x2="71532" y2="67247"/>
                        <a14:foregroundMark x1="71532" y1="67247" x2="65607" y2="71951"/>
                        <a14:foregroundMark x1="65607" y1="71951" x2="63656" y2="82927"/>
                        <a14:foregroundMark x1="68497" y1="25610" x2="74205" y2="25087"/>
                        <a14:foregroundMark x1="74205" y1="25087" x2="85838" y2="25087"/>
                        <a14:foregroundMark x1="85838" y1="25087" x2="91257" y2="24564"/>
                        <a14:foregroundMark x1="91257" y1="24564" x2="96460" y2="29617"/>
                        <a14:foregroundMark x1="96460" y1="29617" x2="92847" y2="21951"/>
                        <a14:foregroundMark x1="92847" y1="21603" x2="87645" y2="25958"/>
                        <a14:foregroundMark x1="87645" y1="25958" x2="92558" y2="32230"/>
                        <a14:foregroundMark x1="92558" y1="32230" x2="90390" y2="19861"/>
                        <a14:foregroundMark x1="90390" y1="19861" x2="88584" y2="22125"/>
                        <a14:foregroundMark x1="88223" y1="22822" x2="88439" y2="20732"/>
                        <a14:foregroundMark x1="92702" y1="21080" x2="86994" y2="22997"/>
                        <a14:foregroundMark x1="86994" y1="22997" x2="88945" y2="35366"/>
                        <a14:foregroundMark x1="88945" y1="35366" x2="94581" y2="34669"/>
                        <a14:foregroundMark x1="94581" y1="34669" x2="95809" y2="21951"/>
                        <a14:foregroundMark x1="95809" y1="21951" x2="89234" y2="19164"/>
                        <a14:foregroundMark x1="89234" y1="19164" x2="85332" y2="30139"/>
                        <a14:foregroundMark x1="85332" y1="30139" x2="88078" y2="41638"/>
                        <a14:foregroundMark x1="88078" y1="41638" x2="93497" y2="39721"/>
                        <a14:foregroundMark x1="93497" y1="39721" x2="91040" y2="31533"/>
                        <a14:foregroundMark x1="88945" y1="37282" x2="90246" y2="50348"/>
                        <a14:foregroundMark x1="90246" y1="50348" x2="94364" y2="40767"/>
                        <a14:foregroundMark x1="94364" y1="40767" x2="95520" y2="27526"/>
                        <a14:foregroundMark x1="95520" y1="27526" x2="92197" y2="26481"/>
                        <a14:foregroundMark x1="85838" y1="37108" x2="79769" y2="38850"/>
                        <a14:foregroundMark x1="79769" y1="38850" x2="78540" y2="41115"/>
                        <a14:foregroundMark x1="96098" y1="23345" x2="90607" y2="20383"/>
                        <a14:foregroundMark x1="90607" y1="20383" x2="87500" y2="22822"/>
                        <a14:foregroundMark x1="85910" y1="78223" x2="91474" y2="75784"/>
                        <a14:foregroundMark x1="91474" y1="75784" x2="90607" y2="89024"/>
                        <a14:foregroundMark x1="90607" y1="89024" x2="85043" y2="87805"/>
                        <a14:foregroundMark x1="85043" y1="87805" x2="90173" y2="81185"/>
                        <a14:foregroundMark x1="90173" y1="81185" x2="89451" y2="83972"/>
                        <a14:foregroundMark x1="92341" y1="75261" x2="92847" y2="84669"/>
                        <a14:foregroundMark x1="91835" y1="75784" x2="95303" y2="86237"/>
                        <a14:foregroundMark x1="95303" y1="86237" x2="91040" y2="89895"/>
                        <a14:foregroundMark x1="92341" y1="75784" x2="92702" y2="82230"/>
                        <a14:foregroundMark x1="94436" y1="80314" x2="92486" y2="79443"/>
                        <a14:foregroundMark x1="94292" y1="78571" x2="94436" y2="77352"/>
                        <a14:backgroundMark x1="35332" y1="80836" x2="35332" y2="80836"/>
                        <a14:backgroundMark x1="43136" y1="67944" x2="33960" y2="83275"/>
                        <a14:backgroundMark x1="33960" y1="83275" x2="38656" y2="92509"/>
                        <a14:backgroundMark x1="38656" y1="92509" x2="42847" y2="82056"/>
                        <a14:backgroundMark x1="42847" y1="82056" x2="39957" y2="79965"/>
                        <a14:backgroundMark x1="2827" y1="79971" x2="4263" y2="87631"/>
                        <a14:backgroundMark x1="7610" y1="95143" x2="8454" y2="97038"/>
                        <a14:backgroundMark x1="7057" y1="93903" x2="7411" y2="94698"/>
                        <a14:backgroundMark x1="4263" y1="87631" x2="5934" y2="91381"/>
                        <a14:backgroundMark x1="8454" y1="97038" x2="2673" y2="99826"/>
                        <a14:backgroundMark x1="2673" y1="99826" x2="0" y2="88153"/>
                        <a14:backgroundMark x1="0" y1="88153" x2="506" y2="46341"/>
                        <a14:backgroundMark x1="506" y1="46341" x2="3613" y2="35366"/>
                        <a14:backgroundMark x1="3613" y1="35366" x2="8728" y2="36273"/>
                        <a14:backgroundMark x1="2240" y1="46167" x2="2095" y2="46690"/>
                        <a14:backgroundMark x1="2095" y1="44077" x2="1517" y2="449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1020155"/>
            <a:ext cx="8788400" cy="36449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09492" y="955703"/>
            <a:ext cx="2723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T</a:t>
            </a:r>
            <a:r>
              <a:rPr lang="fr-FR" sz="1400" baseline="-25000" dirty="0" err="1"/>
              <a:t>fus</a:t>
            </a:r>
            <a:r>
              <a:rPr lang="fr-FR" sz="1400" baseline="30000" dirty="0" err="1"/>
              <a:t>tab</a:t>
            </a:r>
            <a:r>
              <a:rPr lang="fr-FR" sz="1400" baseline="30000" dirty="0"/>
              <a:t> </a:t>
            </a:r>
            <a:r>
              <a:rPr lang="fr-FR" sz="1400" dirty="0" smtClean="0"/>
              <a:t>(acide benzo</a:t>
            </a:r>
            <a:r>
              <a:rPr lang="fr-FR" sz="1400" dirty="0" smtClean="0"/>
              <a:t>ïque) </a:t>
            </a:r>
            <a:r>
              <a:rPr lang="fr-FR" sz="1400" dirty="0" smtClean="0"/>
              <a:t>= </a:t>
            </a:r>
            <a:r>
              <a:rPr lang="fr-FR" sz="1400" dirty="0"/>
              <a:t>122,3 °C 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599118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xmlns="" id="{9C35125B-8BCB-4F67-AF7A-E4C4794D8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D85F719A-CC24-4029-8C5B-4B80B8265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Réfractomètre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F0C05F97-AFF9-46C4-89C4-665EE60649E2}"/>
              </a:ext>
            </a:extLst>
          </p:cNvPr>
          <p:cNvSpPr txBox="1"/>
          <p:nvPr/>
        </p:nvSpPr>
        <p:spPr>
          <a:xfrm>
            <a:off x="0" y="838876"/>
            <a:ext cx="2573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</a:t>
            </a:r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mesure d’indice de réfraction</a:t>
            </a:r>
          </a:p>
        </p:txBody>
      </p:sp>
      <p:pic>
        <p:nvPicPr>
          <p:cNvPr id="5" name="Espace réservé du contenu 6">
            <a:extLst>
              <a:ext uri="{FF2B5EF4-FFF2-40B4-BE49-F238E27FC236}">
                <a16:creationId xmlns:a16="http://schemas.microsoft.com/office/drawing/2014/main" xmlns="" id="{4D38ACA4-816F-4E06-9DFF-AB09E0A12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656" y="758283"/>
            <a:ext cx="5196802" cy="226616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FA9A39D9-2459-4B29-A2ED-C532267B5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08" y="3185631"/>
            <a:ext cx="6116189" cy="1499518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04746" y="1610295"/>
            <a:ext cx="2659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I</a:t>
            </a:r>
            <a:r>
              <a:rPr lang="fr-FR" sz="1400" baseline="30000" dirty="0" err="1" smtClean="0"/>
              <a:t>tab</a:t>
            </a:r>
            <a:r>
              <a:rPr lang="fr-FR" sz="1400" baseline="-25000" dirty="0" err="1" smtClean="0"/>
              <a:t>refraction</a:t>
            </a:r>
            <a:r>
              <a:rPr lang="fr-FR" sz="1400" dirty="0" smtClean="0"/>
              <a:t>(benzaldéhyde)</a:t>
            </a:r>
            <a:r>
              <a:rPr lang="fr-FR" sz="1400" baseline="-25000" dirty="0" smtClean="0"/>
              <a:t> </a:t>
            </a:r>
            <a:r>
              <a:rPr lang="fr-FR" sz="1400" dirty="0"/>
              <a:t>= 1,5384</a:t>
            </a:r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566866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xmlns="" id="{72EFE635-2376-4D9B-B90B-942FF06E0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CF4D253A-0119-4691-BAAD-C9FD7C7C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942" y="118196"/>
            <a:ext cx="7543800" cy="694497"/>
          </a:xfrm>
        </p:spPr>
        <p:txBody>
          <a:bodyPr/>
          <a:lstStyle/>
          <a:p>
            <a:r>
              <a:rPr lang="fr-FR" dirty="0"/>
              <a:t>Recristallisation</a:t>
            </a:r>
          </a:p>
        </p:txBody>
      </p:sp>
      <p:pic>
        <p:nvPicPr>
          <p:cNvPr id="4" name="Espace réservé du contenu 9">
            <a:extLst>
              <a:ext uri="{FF2B5EF4-FFF2-40B4-BE49-F238E27FC236}">
                <a16:creationId xmlns:a16="http://schemas.microsoft.com/office/drawing/2014/main" xmlns="" id="{C923A69C-B964-48EB-9F8E-925704198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556" y="42499"/>
            <a:ext cx="5822508" cy="51025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66B6BDE8-E078-47AA-94DA-9E4E69DE9467}"/>
              </a:ext>
            </a:extLst>
          </p:cNvPr>
          <p:cNvSpPr txBox="1"/>
          <p:nvPr/>
        </p:nvSpPr>
        <p:spPr>
          <a:xfrm>
            <a:off x="759409" y="863379"/>
            <a:ext cx="2573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</a:t>
            </a:r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purification d’un produit solide</a:t>
            </a:r>
          </a:p>
        </p:txBody>
      </p:sp>
    </p:spTree>
    <p:extLst>
      <p:ext uri="{BB962C8B-B14F-4D97-AF65-F5344CB8AC3E}">
        <p14:creationId xmlns:p14="http://schemas.microsoft.com/office/powerpoint/2010/main" val="3609527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xmlns="" id="{EED7B8D2-51AD-49AD-B6BE-FC245EAEA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" name="Espace réservé du contenu 9">
            <a:extLst>
              <a:ext uri="{FF2B5EF4-FFF2-40B4-BE49-F238E27FC236}">
                <a16:creationId xmlns:a16="http://schemas.microsoft.com/office/drawing/2014/main" xmlns="" id="{02F18967-394D-4DFD-A758-21E484211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251" y="340388"/>
            <a:ext cx="5762749" cy="46606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3DA1ABCB-800B-4DF2-9582-5F953E1B7D48}"/>
              </a:ext>
            </a:extLst>
          </p:cNvPr>
          <p:cNvSpPr txBox="1"/>
          <p:nvPr/>
        </p:nvSpPr>
        <p:spPr>
          <a:xfrm>
            <a:off x="353511" y="838876"/>
            <a:ext cx="2573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</a:t>
            </a:r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purification d’un produit liquide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684EB3A5-746D-4CC4-8689-5CEEA3989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509" y="118195"/>
            <a:ext cx="7543800" cy="694497"/>
          </a:xfrm>
        </p:spPr>
        <p:txBody>
          <a:bodyPr/>
          <a:lstStyle/>
          <a:p>
            <a:r>
              <a:rPr lang="fr-FR" dirty="0"/>
              <a:t>Distillation fractionnée</a:t>
            </a:r>
          </a:p>
        </p:txBody>
      </p:sp>
    </p:spTree>
    <p:extLst>
      <p:ext uri="{BB962C8B-B14F-4D97-AF65-F5344CB8AC3E}">
        <p14:creationId xmlns:p14="http://schemas.microsoft.com/office/powerpoint/2010/main" val="1354648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xmlns="" id="{7A57F5A6-46F4-4E42-A1A5-48B8AAE29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22B1178B-7A8E-42F1-8F3F-C362BB334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54" y="118194"/>
            <a:ext cx="8228363" cy="694497"/>
          </a:xfrm>
        </p:spPr>
        <p:txBody>
          <a:bodyPr/>
          <a:lstStyle/>
          <a:p>
            <a:r>
              <a:rPr lang="fr-FR" sz="2400" dirty="0"/>
              <a:t>Méthodes mis en </a:t>
            </a:r>
            <a:r>
              <a:rPr lang="fr-FR" sz="2400" dirty="0" smtClean="0"/>
              <a:t>œuvre de séparation / contr</a:t>
            </a:r>
            <a:r>
              <a:rPr lang="fr-FR" sz="2400" dirty="0" smtClean="0"/>
              <a:t>ôle de purification / </a:t>
            </a:r>
            <a:r>
              <a:rPr lang="fr-FR" sz="2400" dirty="0" smtClean="0"/>
              <a:t>purification</a:t>
            </a:r>
            <a:endParaRPr lang="fr-FR" sz="2400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725967"/>
              </p:ext>
            </p:extLst>
          </p:nvPr>
        </p:nvGraphicFramePr>
        <p:xfrm>
          <a:off x="172858" y="1157311"/>
          <a:ext cx="8671182" cy="3510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5253"/>
                <a:gridCol w="3231949"/>
                <a:gridCol w="2853980"/>
              </a:tblGrid>
              <a:tr h="780281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rgbClr val="000000"/>
                          </a:solidFill>
                        </a:rPr>
                        <a:t>Type de produit</a:t>
                      </a:r>
                      <a:endParaRPr lang="fr-FR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rgbClr val="000000"/>
                          </a:solidFill>
                        </a:rPr>
                        <a:t>Produit liquide</a:t>
                      </a:r>
                    </a:p>
                    <a:p>
                      <a:pPr algn="ctr"/>
                      <a:r>
                        <a:rPr lang="fr-FR" sz="1400" dirty="0" smtClean="0">
                          <a:solidFill>
                            <a:srgbClr val="000000"/>
                          </a:solidFill>
                        </a:rPr>
                        <a:t>Benzaldéhyde</a:t>
                      </a:r>
                      <a:r>
                        <a:rPr lang="fr-FR" sz="14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fr-FR" sz="1400" baseline="0" dirty="0" smtClean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fr-FR" sz="1400" baseline="0" dirty="0" smtClean="0">
                          <a:solidFill>
                            <a:srgbClr val="000000"/>
                          </a:solidFill>
                        </a:rPr>
                        <a:t>phase </a:t>
                      </a:r>
                      <a:r>
                        <a:rPr lang="fr-FR" sz="1400" baseline="0" dirty="0" smtClean="0">
                          <a:solidFill>
                            <a:srgbClr val="000000"/>
                          </a:solidFill>
                        </a:rPr>
                        <a:t>organique)</a:t>
                      </a:r>
                      <a:endParaRPr lang="fr-FR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rgbClr val="000000"/>
                          </a:solidFill>
                        </a:rPr>
                        <a:t>Produit solide</a:t>
                      </a:r>
                    </a:p>
                    <a:p>
                      <a:pPr algn="ctr"/>
                      <a:r>
                        <a:rPr lang="fr-FR" sz="1400" dirty="0">
                          <a:solidFill>
                            <a:srgbClr val="000000"/>
                          </a:solidFill>
                        </a:rPr>
                        <a:t>Acide 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</a:rPr>
                        <a:t>benzoïque solide en phase aqueuse</a:t>
                      </a:r>
                      <a:r>
                        <a:rPr lang="fr-FR" sz="14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fr-FR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1038502">
                <a:tc>
                  <a:txBody>
                    <a:bodyPr/>
                    <a:lstStyle/>
                    <a:p>
                      <a:pPr algn="ctr"/>
                      <a:endParaRPr lang="fr-FR" sz="1400" b="1" dirty="0" smtClean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fr-FR" sz="1400" b="1" dirty="0" smtClean="0">
                          <a:solidFill>
                            <a:srgbClr val="000000"/>
                          </a:solidFill>
                        </a:rPr>
                        <a:t>Séparation</a:t>
                      </a:r>
                      <a:endParaRPr lang="fr-FR" sz="1400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fr-FR" sz="1400" dirty="0">
                          <a:solidFill>
                            <a:srgbClr val="000000"/>
                          </a:solidFill>
                        </a:rPr>
                        <a:t>Extraction liquide-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</a:rPr>
                        <a:t>liquide : Lavage de la phase organique avec de l’eau</a:t>
                      </a:r>
                      <a:endParaRPr lang="fr-FR" sz="1400" dirty="0">
                        <a:solidFill>
                          <a:srgbClr val="000000"/>
                        </a:solidFill>
                      </a:endParaRP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fr-FR" sz="1400" dirty="0" smtClean="0">
                          <a:solidFill>
                            <a:srgbClr val="000000"/>
                          </a:solidFill>
                        </a:rPr>
                        <a:t>Séchage </a:t>
                      </a:r>
                      <a:endParaRPr lang="fr-FR" sz="1400" dirty="0">
                        <a:solidFill>
                          <a:srgbClr val="000000"/>
                        </a:solidFill>
                      </a:endParaRP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Distillation simple via évaporateur rotatif pour éliminer l'éther</a:t>
                      </a:r>
                      <a:r>
                        <a:rPr lang="fr-FR" sz="1600" dirty="0" smtClean="0">
                          <a:effectLst/>
                        </a:rPr>
                        <a:t> </a:t>
                      </a:r>
                      <a:endParaRPr lang="fr-FR" sz="16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fr-FR" sz="1400" dirty="0">
                          <a:solidFill>
                            <a:srgbClr val="000000"/>
                          </a:solidFill>
                        </a:rPr>
                        <a:t>Essorage sur filtre 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</a:rPr>
                        <a:t>Büchner</a:t>
                      </a:r>
                      <a:endParaRPr lang="fr-FR" sz="1400" dirty="0">
                        <a:solidFill>
                          <a:srgbClr val="000000"/>
                        </a:solidFill>
                      </a:endParaRP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fr-FR" sz="1400" dirty="0" smtClean="0">
                          <a:solidFill>
                            <a:srgbClr val="000000"/>
                          </a:solidFill>
                        </a:rPr>
                        <a:t>Lavage +</a:t>
                      </a:r>
                      <a:r>
                        <a:rPr lang="fr-FR" sz="1400" baseline="0" dirty="0" smtClean="0">
                          <a:solidFill>
                            <a:srgbClr val="000000"/>
                          </a:solidFill>
                        </a:rPr>
                        <a:t> Trituration</a:t>
                      </a:r>
                      <a:endParaRPr lang="fr-FR" sz="1400" dirty="0">
                        <a:solidFill>
                          <a:srgbClr val="000000"/>
                        </a:solidFill>
                      </a:endParaRP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fr-FR" sz="1400" dirty="0">
                          <a:solidFill>
                            <a:srgbClr val="000000"/>
                          </a:solidFill>
                        </a:rPr>
                        <a:t>Etuvage</a:t>
                      </a:r>
                    </a:p>
                  </a:txBody>
                  <a:tcPr/>
                </a:tc>
              </a:tr>
              <a:tr h="627161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Contrôles de pureté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Chromatographie sur couche mince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Réfractométrie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Chromatographie sur couche mince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Mesure de température de fusion sur banc Kofler</a:t>
                      </a:r>
                    </a:p>
                  </a:txBody>
                  <a:tcPr/>
                </a:tc>
              </a:tr>
              <a:tr h="627161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Purification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fr-FR" dirty="0">
                          <a:solidFill>
                            <a:srgbClr val="000000"/>
                          </a:solidFill>
                        </a:rPr>
                        <a:t>Distillation simple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fr-FR" dirty="0">
                          <a:solidFill>
                            <a:srgbClr val="000000"/>
                          </a:solidFill>
                        </a:rPr>
                        <a:t>Distillation </a:t>
                      </a:r>
                      <a:r>
                        <a:rPr lang="fr-FR" dirty="0" smtClean="0">
                          <a:solidFill>
                            <a:srgbClr val="000000"/>
                          </a:solidFill>
                        </a:rPr>
                        <a:t>fractionnée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fr-FR" dirty="0" smtClean="0">
                          <a:solidFill>
                            <a:srgbClr val="000000"/>
                          </a:solidFill>
                        </a:rPr>
                        <a:t>Recristallisation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5110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xmlns="" id="{51F8100B-FD68-4DD0-A06E-244227D93346}"/>
              </a:ext>
            </a:extLst>
          </p:cNvPr>
          <p:cNvSpPr txBox="1"/>
          <p:nvPr/>
        </p:nvSpPr>
        <p:spPr>
          <a:xfrm>
            <a:off x="1" y="0"/>
            <a:ext cx="9143999" cy="438717"/>
          </a:xfrm>
          <a:prstGeom prst="rect">
            <a:avLst/>
          </a:prstGeom>
          <a:solidFill>
            <a:srgbClr val="70AD47"/>
          </a:solidFill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Propriétés utiles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F4D558A5-1C17-4469-8DF8-34F1B6CC486A}"/>
              </a:ext>
            </a:extLst>
          </p:cNvPr>
          <p:cNvSpPr txBox="1"/>
          <p:nvPr/>
        </p:nvSpPr>
        <p:spPr>
          <a:xfrm>
            <a:off x="436580" y="758706"/>
            <a:ext cx="1754665" cy="173124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fr-FR" b="1" u="sng" dirty="0"/>
              <a:t>Benzaldéhyde :</a:t>
            </a:r>
          </a:p>
          <a:p>
            <a:r>
              <a:rPr lang="fr-FR" dirty="0"/>
              <a:t>C</a:t>
            </a:r>
            <a:r>
              <a:rPr lang="fr-FR" baseline="-25000" dirty="0"/>
              <a:t>7</a:t>
            </a:r>
            <a:r>
              <a:rPr lang="fr-FR" dirty="0"/>
              <a:t>H</a:t>
            </a:r>
            <a:r>
              <a:rPr lang="fr-FR" baseline="-25000" dirty="0"/>
              <a:t>6</a:t>
            </a:r>
            <a:r>
              <a:rPr lang="fr-FR" dirty="0"/>
              <a:t>O</a:t>
            </a:r>
          </a:p>
          <a:p>
            <a:r>
              <a:rPr lang="fr-FR" dirty="0"/>
              <a:t>M= 106,12 g/mol</a:t>
            </a:r>
          </a:p>
          <a:p>
            <a:r>
              <a:rPr lang="el-GR" dirty="0"/>
              <a:t>ρ</a:t>
            </a:r>
            <a:r>
              <a:rPr lang="fr-FR" dirty="0"/>
              <a:t>=1,04</a:t>
            </a:r>
          </a:p>
          <a:p>
            <a:r>
              <a:rPr lang="fr-FR" dirty="0"/>
              <a:t>T</a:t>
            </a:r>
            <a:r>
              <a:rPr lang="fr-FR" baseline="-25000" dirty="0"/>
              <a:t>eb</a:t>
            </a:r>
            <a:r>
              <a:rPr lang="fr-FR" dirty="0"/>
              <a:t>=179°C</a:t>
            </a:r>
          </a:p>
          <a:p>
            <a:r>
              <a:rPr lang="fr-FR" dirty="0"/>
              <a:t>n(25°)=1,543</a:t>
            </a:r>
          </a:p>
        </p:txBody>
      </p:sp>
      <p:pic>
        <p:nvPicPr>
          <p:cNvPr id="1026" name="Picture 2" descr="Image illustrative de l’article Benzaldéhyde">
            <a:extLst>
              <a:ext uri="{FF2B5EF4-FFF2-40B4-BE49-F238E27FC236}">
                <a16:creationId xmlns:a16="http://schemas.microsoft.com/office/drawing/2014/main" xmlns="" id="{88F44BF9-69CC-4180-B7B0-672935E7F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995" y="841083"/>
            <a:ext cx="1428750" cy="129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xmlns="" id="{D2E87579-B03B-49D3-BBC5-9D347B1E8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10114">
            <a:off x="7009083" y="1002360"/>
            <a:ext cx="887930" cy="1293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1D5711ED-9A27-48A5-AAF7-299CACFF3D09}"/>
              </a:ext>
            </a:extLst>
          </p:cNvPr>
          <p:cNvSpPr txBox="1"/>
          <p:nvPr/>
        </p:nvSpPr>
        <p:spPr>
          <a:xfrm>
            <a:off x="4863239" y="758706"/>
            <a:ext cx="2017958" cy="200824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fr-FR" b="1" u="sng" dirty="0"/>
              <a:t>acide benzoïque :</a:t>
            </a:r>
          </a:p>
          <a:p>
            <a:r>
              <a:rPr lang="fr-FR" dirty="0"/>
              <a:t>C</a:t>
            </a:r>
            <a:r>
              <a:rPr lang="fr-FR" baseline="-25000" dirty="0"/>
              <a:t>7</a:t>
            </a:r>
            <a:r>
              <a:rPr lang="fr-FR" dirty="0"/>
              <a:t>H</a:t>
            </a:r>
            <a:r>
              <a:rPr lang="fr-FR" baseline="-25000" dirty="0"/>
              <a:t>6</a:t>
            </a:r>
            <a:r>
              <a:rPr lang="fr-FR" dirty="0"/>
              <a:t>O</a:t>
            </a:r>
            <a:r>
              <a:rPr lang="fr-FR" baseline="-25000" dirty="0"/>
              <a:t>2</a:t>
            </a:r>
          </a:p>
          <a:p>
            <a:r>
              <a:rPr lang="fr-FR" dirty="0"/>
              <a:t>M= 122,12 g/mol</a:t>
            </a:r>
          </a:p>
          <a:p>
            <a:r>
              <a:rPr lang="fr-FR" dirty="0" err="1"/>
              <a:t>T</a:t>
            </a:r>
            <a:r>
              <a:rPr lang="fr-FR" baseline="-25000" dirty="0" err="1"/>
              <a:t>fus</a:t>
            </a:r>
            <a:r>
              <a:rPr lang="fr-FR" dirty="0"/>
              <a:t>=122°C</a:t>
            </a:r>
          </a:p>
          <a:p>
            <a:r>
              <a:rPr lang="fr-FR" dirty="0"/>
              <a:t>Solubilité dans l’eau</a:t>
            </a:r>
          </a:p>
          <a:p>
            <a:r>
              <a:rPr lang="fr-FR" dirty="0"/>
              <a:t>20°C : 2,4g/L</a:t>
            </a:r>
          </a:p>
          <a:p>
            <a:r>
              <a:rPr lang="fr-FR" dirty="0"/>
              <a:t>95°C : 68g/L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F2D771B0-3204-44AE-B97D-64D1C520D3BC}"/>
              </a:ext>
            </a:extLst>
          </p:cNvPr>
          <p:cNvSpPr txBox="1"/>
          <p:nvPr/>
        </p:nvSpPr>
        <p:spPr>
          <a:xfrm>
            <a:off x="381958" y="3028315"/>
            <a:ext cx="1868841" cy="173124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fr-FR" b="1" u="sng" dirty="0"/>
              <a:t>alcool benzylique:</a:t>
            </a:r>
          </a:p>
          <a:p>
            <a:r>
              <a:rPr lang="fr-FR" dirty="0"/>
              <a:t>C</a:t>
            </a:r>
            <a:r>
              <a:rPr lang="fr-FR" baseline="-25000" dirty="0"/>
              <a:t>7</a:t>
            </a:r>
            <a:r>
              <a:rPr lang="fr-FR" dirty="0"/>
              <a:t>H</a:t>
            </a:r>
            <a:r>
              <a:rPr lang="fr-FR" baseline="-25000" dirty="0"/>
              <a:t>8</a:t>
            </a:r>
            <a:r>
              <a:rPr lang="fr-FR" dirty="0"/>
              <a:t>O</a:t>
            </a:r>
            <a:endParaRPr lang="fr-FR" baseline="-25000" dirty="0"/>
          </a:p>
          <a:p>
            <a:r>
              <a:rPr lang="fr-FR" dirty="0"/>
              <a:t>M= 108,13 g/mol</a:t>
            </a:r>
          </a:p>
          <a:p>
            <a:r>
              <a:rPr lang="el-GR" dirty="0"/>
              <a:t>ρ</a:t>
            </a:r>
            <a:r>
              <a:rPr lang="fr-FR" dirty="0"/>
              <a:t>=1,04</a:t>
            </a:r>
          </a:p>
          <a:p>
            <a:r>
              <a:rPr lang="fr-FR" dirty="0"/>
              <a:t>T</a:t>
            </a:r>
            <a:r>
              <a:rPr lang="fr-FR" baseline="-25000" dirty="0"/>
              <a:t>eb</a:t>
            </a:r>
            <a:r>
              <a:rPr lang="fr-FR" dirty="0"/>
              <a:t>=205°C</a:t>
            </a:r>
          </a:p>
          <a:p>
            <a:r>
              <a:rPr lang="fr-FR" dirty="0"/>
              <a:t>n(25°)=1,538</a:t>
            </a:r>
          </a:p>
        </p:txBody>
      </p:sp>
      <p:pic>
        <p:nvPicPr>
          <p:cNvPr id="1032" name="Picture 8" descr="Image illustrative de l’article Alcool benzylique">
            <a:extLst>
              <a:ext uri="{FF2B5EF4-FFF2-40B4-BE49-F238E27FC236}">
                <a16:creationId xmlns:a16="http://schemas.microsoft.com/office/drawing/2014/main" xmlns="" id="{5BC0B4DD-AA2B-4F13-A857-18D7912A7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816" y="3574239"/>
            <a:ext cx="1311239" cy="655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4F09EFE7-AF7B-41CC-A459-43C6A3AF1248}"/>
              </a:ext>
            </a:extLst>
          </p:cNvPr>
          <p:cNvSpPr txBox="1"/>
          <p:nvPr/>
        </p:nvSpPr>
        <p:spPr>
          <a:xfrm>
            <a:off x="4849583" y="2663983"/>
            <a:ext cx="1860049" cy="1454244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fr-FR" b="1" u="sng" dirty="0"/>
              <a:t>éther </a:t>
            </a:r>
            <a:r>
              <a:rPr lang="fr-FR" b="1" u="sng" dirty="0" err="1"/>
              <a:t>diethylique</a:t>
            </a:r>
            <a:r>
              <a:rPr lang="fr-FR" b="1" u="sng" dirty="0"/>
              <a:t>:</a:t>
            </a:r>
          </a:p>
          <a:p>
            <a:r>
              <a:rPr lang="el-GR" dirty="0"/>
              <a:t>ρ</a:t>
            </a:r>
            <a:r>
              <a:rPr lang="fr-FR" dirty="0"/>
              <a:t>=0,714</a:t>
            </a:r>
          </a:p>
          <a:p>
            <a:r>
              <a:rPr lang="fr-FR" dirty="0"/>
              <a:t>T</a:t>
            </a:r>
            <a:r>
              <a:rPr lang="fr-FR" baseline="-25000" dirty="0"/>
              <a:t>eb</a:t>
            </a:r>
            <a:r>
              <a:rPr lang="fr-FR" dirty="0"/>
              <a:t>=35°C</a:t>
            </a:r>
          </a:p>
          <a:p>
            <a:r>
              <a:rPr lang="fr-FR" dirty="0" err="1"/>
              <a:t>ε</a:t>
            </a:r>
            <a:r>
              <a:rPr lang="fr-FR" baseline="-25000" dirty="0" err="1"/>
              <a:t>r</a:t>
            </a:r>
            <a:r>
              <a:rPr lang="fr-FR" dirty="0"/>
              <a:t>=4,33</a:t>
            </a:r>
          </a:p>
          <a:p>
            <a:r>
              <a:rPr lang="el-GR" dirty="0"/>
              <a:t>μ</a:t>
            </a:r>
            <a:r>
              <a:rPr lang="fr-FR" dirty="0"/>
              <a:t>=1,3 D</a:t>
            </a:r>
          </a:p>
        </p:txBody>
      </p:sp>
      <p:pic>
        <p:nvPicPr>
          <p:cNvPr id="1034" name="Picture 10" descr="Image illustrative de l’article Éther diéthylique">
            <a:extLst>
              <a:ext uri="{FF2B5EF4-FFF2-40B4-BE49-F238E27FC236}">
                <a16:creationId xmlns:a16="http://schemas.microsoft.com/office/drawing/2014/main" xmlns="" id="{68934DD8-F1C2-48E9-9E04-8BE00C08D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547" y="3574402"/>
            <a:ext cx="1143000" cy="32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D5F417D9-87C8-4B0A-9894-297CCDF2B89C}"/>
              </a:ext>
            </a:extLst>
          </p:cNvPr>
          <p:cNvSpPr txBox="1"/>
          <p:nvPr/>
        </p:nvSpPr>
        <p:spPr>
          <a:xfrm>
            <a:off x="4863239" y="4019123"/>
            <a:ext cx="984885" cy="117724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fr-FR" b="1" u="sng" dirty="0"/>
              <a:t>eau:</a:t>
            </a:r>
          </a:p>
          <a:p>
            <a:r>
              <a:rPr lang="fr-FR" dirty="0"/>
              <a:t>H</a:t>
            </a:r>
            <a:r>
              <a:rPr lang="fr-FR" baseline="-25000" dirty="0"/>
              <a:t>2</a:t>
            </a:r>
            <a:r>
              <a:rPr lang="fr-FR" dirty="0"/>
              <a:t>O</a:t>
            </a:r>
          </a:p>
          <a:p>
            <a:r>
              <a:rPr lang="fr-FR" dirty="0" err="1"/>
              <a:t>ε</a:t>
            </a:r>
            <a:r>
              <a:rPr lang="fr-FR" baseline="-25000" dirty="0" err="1"/>
              <a:t>r</a:t>
            </a:r>
            <a:r>
              <a:rPr lang="fr-FR" dirty="0"/>
              <a:t>=80,1</a:t>
            </a:r>
          </a:p>
          <a:p>
            <a:r>
              <a:rPr lang="el-GR" dirty="0"/>
              <a:t>μ</a:t>
            </a:r>
            <a:r>
              <a:rPr lang="fr-FR" dirty="0"/>
              <a:t>=1,82 D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6226864" y="2376232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Téb</a:t>
            </a:r>
            <a:r>
              <a:rPr lang="fr-FR" dirty="0" smtClean="0"/>
              <a:t>=250°C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411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xmlns="" id="{F08A3C1A-3728-418B-BD9A-3ABFFD4BA9E2}"/>
              </a:ext>
            </a:extLst>
          </p:cNvPr>
          <p:cNvSpPr txBox="1"/>
          <p:nvPr/>
        </p:nvSpPr>
        <p:spPr>
          <a:xfrm>
            <a:off x="1" y="0"/>
            <a:ext cx="9143999" cy="438717"/>
          </a:xfrm>
          <a:prstGeom prst="rect">
            <a:avLst/>
          </a:prstGeom>
          <a:solidFill>
            <a:srgbClr val="70AD47"/>
          </a:solidFill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Distillation fractionnée</a:t>
            </a:r>
          </a:p>
        </p:txBody>
      </p:sp>
      <p:pic>
        <p:nvPicPr>
          <p:cNvPr id="4" name="Image 3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xmlns="" id="{DEB4ED68-7833-41B4-922C-861D4B212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18" y="655289"/>
            <a:ext cx="5432292" cy="4146793"/>
          </a:xfrm>
          <a:prstGeom prst="rect">
            <a:avLst/>
          </a:prstGeom>
        </p:spPr>
      </p:pic>
      <p:pic>
        <p:nvPicPr>
          <p:cNvPr id="6" name="Image 5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xmlns="" id="{C9478DE5-DD45-479C-B7CF-C42951D49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109" y="1442746"/>
            <a:ext cx="3336891" cy="317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751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benzaldéhyde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02" y="1114324"/>
            <a:ext cx="3614847" cy="327143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779037" y="706959"/>
            <a:ext cx="17549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/>
              <a:t>Utilisation : </a:t>
            </a:r>
          </a:p>
          <a:p>
            <a:r>
              <a:rPr lang="fr-FR" dirty="0" smtClean="0"/>
              <a:t>- Ar</a:t>
            </a:r>
            <a:r>
              <a:rPr lang="fr-FR" dirty="0" smtClean="0"/>
              <a:t>ôme artificiel </a:t>
            </a:r>
          </a:p>
          <a:p>
            <a:r>
              <a:rPr lang="fr-FR" dirty="0" smtClean="0"/>
              <a:t>- Parfumerie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4700477" y="2212518"/>
            <a:ext cx="2965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Ph-CHO +O2 = </a:t>
            </a:r>
            <a:r>
              <a:rPr lang="fr-FR" dirty="0" err="1" smtClean="0"/>
              <a:t>PhCOOH</a:t>
            </a:r>
            <a:r>
              <a:rPr lang="fr-FR" dirty="0" smtClean="0"/>
              <a:t> +H2O</a:t>
            </a:r>
            <a:endParaRPr lang="fr-FR" dirty="0"/>
          </a:p>
        </p:txBody>
      </p:sp>
      <p:sp>
        <p:nvSpPr>
          <p:cNvPr id="7" name="Accolade ouvrante 6"/>
          <p:cNvSpPr/>
          <p:nvPr/>
        </p:nvSpPr>
        <p:spPr>
          <a:xfrm rot="16200000">
            <a:off x="6432069" y="2287758"/>
            <a:ext cx="307682" cy="837971"/>
          </a:xfrm>
          <a:prstGeom prst="leftBrace">
            <a:avLst/>
          </a:prstGeom>
          <a:ln>
            <a:solidFill>
              <a:srgbClr val="CA736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CA736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878870" y="2971844"/>
            <a:ext cx="1737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Acide benzo</a:t>
            </a:r>
            <a:r>
              <a:rPr lang="fr-FR" dirty="0" smtClean="0"/>
              <a:t>ïque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5302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711" y="1881664"/>
            <a:ext cx="2162206" cy="2162206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xmlns="" id="{177316BF-99BD-4B47-95CD-28508FECD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5" name="Flèche courbée vers le bas 14"/>
          <p:cNvSpPr/>
          <p:nvPr/>
        </p:nvSpPr>
        <p:spPr>
          <a:xfrm>
            <a:off x="1098737" y="1917184"/>
            <a:ext cx="951005" cy="753898"/>
          </a:xfrm>
          <a:prstGeom prst="curved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Flèche courbée vers le bas 15"/>
          <p:cNvSpPr/>
          <p:nvPr/>
        </p:nvSpPr>
        <p:spPr>
          <a:xfrm flipH="1">
            <a:off x="2403343" y="1925575"/>
            <a:ext cx="925902" cy="753898"/>
          </a:xfrm>
          <a:prstGeom prst="curved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27378" y="2723453"/>
            <a:ext cx="117839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1 g </a:t>
            </a:r>
            <a:r>
              <a:rPr lang="fr-FR" sz="1600" dirty="0" err="1" smtClean="0"/>
              <a:t>Ac</a:t>
            </a:r>
            <a:r>
              <a:rPr lang="fr-FR" sz="1600" dirty="0" smtClean="0"/>
              <a:t>. benzo</a:t>
            </a:r>
            <a:r>
              <a:rPr lang="fr-FR" sz="1600" dirty="0" smtClean="0"/>
              <a:t>ïque</a:t>
            </a:r>
            <a:endParaRPr lang="fr-FR" sz="1600" dirty="0" smtClean="0"/>
          </a:p>
        </p:txBody>
      </p:sp>
      <p:sp>
        <p:nvSpPr>
          <p:cNvPr id="18" name="ZoneTexte 17"/>
          <p:cNvSpPr txBox="1"/>
          <p:nvPr/>
        </p:nvSpPr>
        <p:spPr>
          <a:xfrm>
            <a:off x="2839746" y="2722888"/>
            <a:ext cx="151881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  ~ 10 </a:t>
            </a:r>
            <a:r>
              <a:rPr lang="fr-FR" sz="1600" dirty="0" err="1" smtClean="0"/>
              <a:t>mL</a:t>
            </a:r>
            <a:r>
              <a:rPr lang="fr-FR" sz="1600" dirty="0" smtClean="0"/>
              <a:t> benzaldéhyde</a:t>
            </a:r>
            <a:endParaRPr lang="fr-FR" sz="1600" dirty="0"/>
          </a:p>
        </p:txBody>
      </p:sp>
      <p:cxnSp>
        <p:nvCxnSpPr>
          <p:cNvPr id="20" name="Connecteur droit 19"/>
          <p:cNvCxnSpPr/>
          <p:nvPr/>
        </p:nvCxnSpPr>
        <p:spPr>
          <a:xfrm>
            <a:off x="1804631" y="3020430"/>
            <a:ext cx="889191" cy="28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1736370" y="3220940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30 </a:t>
            </a:r>
            <a:r>
              <a:rPr lang="fr-FR" sz="1400" dirty="0" err="1" smtClean="0"/>
              <a:t>mL</a:t>
            </a:r>
            <a:r>
              <a:rPr lang="fr-FR" sz="1400" dirty="0" smtClean="0"/>
              <a:t> éther</a:t>
            </a:r>
            <a:endParaRPr lang="fr-FR" sz="1400" dirty="0"/>
          </a:p>
        </p:txBody>
      </p:sp>
      <p:sp>
        <p:nvSpPr>
          <p:cNvPr id="22" name="ZoneTexte 21"/>
          <p:cNvSpPr txBox="1"/>
          <p:nvPr/>
        </p:nvSpPr>
        <p:spPr>
          <a:xfrm>
            <a:off x="763365" y="2195415"/>
            <a:ext cx="1270045" cy="369332"/>
          </a:xfrm>
          <a:prstGeom prst="rect">
            <a:avLst/>
          </a:prstGeom>
          <a:noFill/>
          <a:ln w="19050" cmpd="sng">
            <a:noFill/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A7362"/>
                </a:solidFill>
              </a:rPr>
              <a:t>1</a:t>
            </a:r>
            <a:r>
              <a:rPr lang="fr-FR" baseline="30000" dirty="0" smtClean="0">
                <a:solidFill>
                  <a:srgbClr val="CA7362"/>
                </a:solidFill>
              </a:rPr>
              <a:t>ère</a:t>
            </a:r>
            <a:r>
              <a:rPr lang="fr-FR" dirty="0" smtClean="0">
                <a:solidFill>
                  <a:srgbClr val="CA7362"/>
                </a:solidFill>
              </a:rPr>
              <a:t> étape</a:t>
            </a:r>
            <a:endParaRPr lang="fr-FR" dirty="0">
              <a:solidFill>
                <a:srgbClr val="CA7362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2784335" y="2196768"/>
            <a:ext cx="2339084" cy="369332"/>
          </a:xfrm>
          <a:prstGeom prst="rect">
            <a:avLst/>
          </a:prstGeom>
          <a:noFill/>
          <a:ln w="19050" cmpd="sng">
            <a:noFill/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A7362"/>
                </a:solidFill>
              </a:rPr>
              <a:t>2</a:t>
            </a:r>
            <a:r>
              <a:rPr lang="fr-FR" baseline="30000" dirty="0" smtClean="0">
                <a:solidFill>
                  <a:srgbClr val="CA7362"/>
                </a:solidFill>
              </a:rPr>
              <a:t>ième</a:t>
            </a:r>
            <a:r>
              <a:rPr lang="fr-FR" dirty="0" smtClean="0">
                <a:solidFill>
                  <a:srgbClr val="CA7362"/>
                </a:solidFill>
              </a:rPr>
              <a:t> étape</a:t>
            </a:r>
            <a:endParaRPr lang="fr-FR" dirty="0">
              <a:solidFill>
                <a:srgbClr val="CA7362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1426070" y="3796982"/>
            <a:ext cx="1922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u="sng" dirty="0" smtClean="0"/>
              <a:t>Mélange d’intér</a:t>
            </a:r>
            <a:r>
              <a:rPr lang="fr-FR" i="1" u="sng" dirty="0" smtClean="0"/>
              <a:t>êt</a:t>
            </a:r>
            <a:endParaRPr lang="fr-FR" i="1" u="sng" dirty="0"/>
          </a:p>
        </p:txBody>
      </p:sp>
      <p:sp>
        <p:nvSpPr>
          <p:cNvPr id="32" name="ZoneTexte 31"/>
          <p:cNvSpPr txBox="1"/>
          <p:nvPr/>
        </p:nvSpPr>
        <p:spPr>
          <a:xfrm>
            <a:off x="2390564" y="202277"/>
            <a:ext cx="4484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smtClean="0">
                <a:solidFill>
                  <a:srgbClr val="CA7362"/>
                </a:solidFill>
              </a:rPr>
              <a:t>Présentation du mélange d’intér</a:t>
            </a:r>
            <a:r>
              <a:rPr lang="fr-FR" sz="2400" dirty="0" smtClean="0">
                <a:solidFill>
                  <a:srgbClr val="CA7362"/>
                </a:solidFill>
              </a:rPr>
              <a:t>êt</a:t>
            </a:r>
            <a:endParaRPr lang="fr-FR" sz="2400" dirty="0">
              <a:solidFill>
                <a:srgbClr val="CA7362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4315105" y="281324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Objectif </a:t>
            </a:r>
            <a:endParaRPr lang="fr-FR" dirty="0"/>
          </a:p>
        </p:txBody>
      </p:sp>
      <p:sp>
        <p:nvSpPr>
          <p:cNvPr id="37" name="Rectangle 36"/>
          <p:cNvSpPr/>
          <p:nvPr/>
        </p:nvSpPr>
        <p:spPr>
          <a:xfrm>
            <a:off x="4233175" y="2826896"/>
            <a:ext cx="1106088" cy="3960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Flèche vers la droite 37"/>
          <p:cNvSpPr/>
          <p:nvPr/>
        </p:nvSpPr>
        <p:spPr>
          <a:xfrm rot="19172235">
            <a:off x="4915946" y="2280637"/>
            <a:ext cx="1652304" cy="600887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Flèche vers la droite 38"/>
          <p:cNvSpPr/>
          <p:nvPr/>
        </p:nvSpPr>
        <p:spPr>
          <a:xfrm rot="2408018">
            <a:off x="4982118" y="3138796"/>
            <a:ext cx="1535659" cy="600887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/>
          <p:cNvSpPr txBox="1"/>
          <p:nvPr/>
        </p:nvSpPr>
        <p:spPr>
          <a:xfrm>
            <a:off x="6472661" y="1857284"/>
            <a:ext cx="2164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Benzaldéhyde purifié</a:t>
            </a:r>
            <a:endParaRPr lang="fr-FR" dirty="0"/>
          </a:p>
        </p:txBody>
      </p:sp>
      <p:sp>
        <p:nvSpPr>
          <p:cNvPr id="41" name="ZoneTexte 40"/>
          <p:cNvSpPr txBox="1"/>
          <p:nvPr/>
        </p:nvSpPr>
        <p:spPr>
          <a:xfrm>
            <a:off x="6513627" y="3796508"/>
            <a:ext cx="2403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Acide benzo</a:t>
            </a:r>
            <a:r>
              <a:rPr lang="fr-FR" dirty="0" smtClean="0"/>
              <a:t>ïque purifié</a:t>
            </a:r>
            <a:endParaRPr lang="fr-FR" dirty="0"/>
          </a:p>
        </p:txBody>
      </p:sp>
      <p:sp>
        <p:nvSpPr>
          <p:cNvPr id="42" name="Rectangle 41"/>
          <p:cNvSpPr/>
          <p:nvPr/>
        </p:nvSpPr>
        <p:spPr>
          <a:xfrm>
            <a:off x="4123932" y="1365650"/>
            <a:ext cx="4793047" cy="348240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/>
          <p:cNvSpPr txBox="1"/>
          <p:nvPr/>
        </p:nvSpPr>
        <p:spPr>
          <a:xfrm>
            <a:off x="4178553" y="1406620"/>
            <a:ext cx="1063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CA7362"/>
                </a:solidFill>
              </a:rPr>
              <a:t>OBJECTIF</a:t>
            </a:r>
            <a:endParaRPr lang="fr-FR" b="1" dirty="0">
              <a:solidFill>
                <a:srgbClr val="CA73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232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75048" y="177535"/>
            <a:ext cx="7543800" cy="511120"/>
          </a:xfrm>
        </p:spPr>
        <p:txBody>
          <a:bodyPr/>
          <a:lstStyle/>
          <a:p>
            <a:r>
              <a:rPr lang="fr-FR" dirty="0" smtClean="0"/>
              <a:t>Extraction liquide-liquide  </a:t>
            </a:r>
            <a:endParaRPr lang="fr-FR" dirty="0"/>
          </a:p>
        </p:txBody>
      </p:sp>
      <p:pic>
        <p:nvPicPr>
          <p:cNvPr id="5" name="Espace réservé du contenu 16">
            <a:extLst>
              <a:ext uri="{FF2B5EF4-FFF2-40B4-BE49-F238E27FC236}">
                <a16:creationId xmlns:a16="http://schemas.microsoft.com/office/drawing/2014/main" xmlns="" id="{C437F124-4600-4F4F-8AD0-2752F5A53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177" y="1242492"/>
            <a:ext cx="2688516" cy="3287352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264687" y="4375849"/>
            <a:ext cx="3715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i="1" u="sng" dirty="0" smtClean="0"/>
              <a:t>Montage de décantation : </a:t>
            </a:r>
          </a:p>
          <a:p>
            <a:pPr algn="ctr"/>
            <a:r>
              <a:rPr lang="fr-FR" i="1" u="sng" dirty="0" smtClean="0"/>
              <a:t>utilisation d’une ampoule à décanter</a:t>
            </a:r>
            <a:endParaRPr lang="fr-FR" i="1" u="sng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87" y="1103228"/>
            <a:ext cx="2162206" cy="2162206"/>
          </a:xfrm>
          <a:prstGeom prst="rect">
            <a:avLst/>
          </a:prstGeom>
        </p:spPr>
      </p:pic>
      <p:cxnSp>
        <p:nvCxnSpPr>
          <p:cNvPr id="14" name="Connecteur droit 13"/>
          <p:cNvCxnSpPr/>
          <p:nvPr/>
        </p:nvCxnSpPr>
        <p:spPr>
          <a:xfrm>
            <a:off x="985307" y="2132757"/>
            <a:ext cx="889191" cy="28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552125" y="3155110"/>
            <a:ext cx="1922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u="sng" dirty="0" smtClean="0"/>
              <a:t>Mélange d’intér</a:t>
            </a:r>
            <a:r>
              <a:rPr lang="fr-FR" i="1" u="sng" dirty="0" smtClean="0"/>
              <a:t>êt</a:t>
            </a:r>
            <a:endParaRPr lang="fr-FR" i="1" u="sng" dirty="0"/>
          </a:p>
        </p:txBody>
      </p:sp>
      <p:sp>
        <p:nvSpPr>
          <p:cNvPr id="2" name="ZoneTexte 1"/>
          <p:cNvSpPr txBox="1"/>
          <p:nvPr/>
        </p:nvSpPr>
        <p:spPr>
          <a:xfrm>
            <a:off x="0" y="723780"/>
            <a:ext cx="17148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Benzaldéhyde +</a:t>
            </a:r>
          </a:p>
          <a:p>
            <a:r>
              <a:rPr lang="fr-FR" dirty="0" smtClean="0"/>
              <a:t>acide benzo</a:t>
            </a:r>
            <a:r>
              <a:rPr lang="fr-FR" dirty="0" smtClean="0"/>
              <a:t>ïque </a:t>
            </a:r>
          </a:p>
          <a:p>
            <a:r>
              <a:rPr lang="fr-FR" dirty="0" smtClean="0"/>
              <a:t>dans de l’éther</a:t>
            </a:r>
            <a:endParaRPr lang="fr-FR" dirty="0"/>
          </a:p>
        </p:txBody>
      </p:sp>
      <p:cxnSp>
        <p:nvCxnSpPr>
          <p:cNvPr id="19" name="Connecteur droit avec flèche 18"/>
          <p:cNvCxnSpPr/>
          <p:nvPr/>
        </p:nvCxnSpPr>
        <p:spPr>
          <a:xfrm>
            <a:off x="792013" y="2430857"/>
            <a:ext cx="764703" cy="13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Imag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3448" y="1993850"/>
            <a:ext cx="677836" cy="1348960"/>
          </a:xfrm>
          <a:prstGeom prst="rect">
            <a:avLst/>
          </a:prstGeom>
        </p:spPr>
      </p:pic>
      <p:cxnSp>
        <p:nvCxnSpPr>
          <p:cNvPr id="37" name="Connecteur droit 36"/>
          <p:cNvCxnSpPr/>
          <p:nvPr/>
        </p:nvCxnSpPr>
        <p:spPr>
          <a:xfrm flipH="1" flipV="1">
            <a:off x="559872" y="1652437"/>
            <a:ext cx="218486" cy="7647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Virage 37"/>
          <p:cNvSpPr/>
          <p:nvPr/>
        </p:nvSpPr>
        <p:spPr>
          <a:xfrm>
            <a:off x="1652304" y="1229085"/>
            <a:ext cx="1747892" cy="628199"/>
          </a:xfrm>
          <a:prstGeom prst="ben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6199554" y="3441439"/>
            <a:ext cx="26256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u="sng" dirty="0" smtClean="0"/>
              <a:t>Solvant d’extraction : </a:t>
            </a:r>
          </a:p>
          <a:p>
            <a:r>
              <a:rPr lang="fr-FR" dirty="0" smtClean="0"/>
              <a:t>20 </a:t>
            </a:r>
            <a:r>
              <a:rPr lang="fr-FR" dirty="0" err="1" smtClean="0"/>
              <a:t>mL</a:t>
            </a:r>
            <a:r>
              <a:rPr lang="fr-FR" dirty="0" smtClean="0"/>
              <a:t> d’eau contenant</a:t>
            </a:r>
          </a:p>
          <a:p>
            <a:r>
              <a:rPr lang="fr-FR" dirty="0" smtClean="0"/>
              <a:t>1g d’hydrogénocarbonate </a:t>
            </a:r>
            <a:endParaRPr lang="fr-FR" dirty="0"/>
          </a:p>
        </p:txBody>
      </p:sp>
      <p:sp>
        <p:nvSpPr>
          <p:cNvPr id="40" name="Virage 39"/>
          <p:cNvSpPr/>
          <p:nvPr/>
        </p:nvSpPr>
        <p:spPr>
          <a:xfrm flipH="1">
            <a:off x="4041999" y="1092520"/>
            <a:ext cx="2910791" cy="521126"/>
          </a:xfrm>
          <a:prstGeom prst="ben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1829824" y="914986"/>
            <a:ext cx="1113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CA7362"/>
                </a:solidFill>
              </a:rPr>
              <a:t>1</a:t>
            </a:r>
            <a:r>
              <a:rPr lang="fr-FR" b="1" baseline="30000" dirty="0" smtClean="0">
                <a:solidFill>
                  <a:srgbClr val="CA7362"/>
                </a:solidFill>
              </a:rPr>
              <a:t>ère</a:t>
            </a:r>
            <a:r>
              <a:rPr lang="fr-FR" b="1" dirty="0" smtClean="0">
                <a:solidFill>
                  <a:srgbClr val="CA7362"/>
                </a:solidFill>
              </a:rPr>
              <a:t> étape</a:t>
            </a:r>
            <a:endParaRPr lang="fr-FR" b="1" dirty="0">
              <a:solidFill>
                <a:srgbClr val="CA7362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5571405" y="61454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CA7362"/>
                </a:solidFill>
              </a:rPr>
              <a:t>2</a:t>
            </a:r>
            <a:r>
              <a:rPr lang="fr-FR" b="1" baseline="30000" dirty="0" smtClean="0">
                <a:solidFill>
                  <a:srgbClr val="CA7362"/>
                </a:solidFill>
              </a:rPr>
              <a:t>ième</a:t>
            </a:r>
            <a:r>
              <a:rPr lang="fr-FR" b="1" dirty="0" smtClean="0">
                <a:solidFill>
                  <a:srgbClr val="CA7362"/>
                </a:solidFill>
              </a:rPr>
              <a:t> étape</a:t>
            </a:r>
            <a:endParaRPr lang="fr-FR" b="1" dirty="0">
              <a:solidFill>
                <a:srgbClr val="CA73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205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Traitement de la phase organique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92" y="1739116"/>
            <a:ext cx="1104900" cy="1612900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>
            <a:off x="1060554" y="2919477"/>
            <a:ext cx="851061" cy="1309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 flipH="1">
            <a:off x="1811616" y="3076580"/>
            <a:ext cx="69754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2657930" y="2631457"/>
            <a:ext cx="2608406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 smtClean="0"/>
              <a:t>Benzaldéhyde</a:t>
            </a:r>
          </a:p>
          <a:p>
            <a:pPr marL="285750" indent="-285750">
              <a:buFont typeface="Arial"/>
              <a:buChar char="•"/>
            </a:pPr>
            <a:r>
              <a:rPr lang="fr-FR" dirty="0" smtClean="0">
                <a:solidFill>
                  <a:srgbClr val="0000FF"/>
                </a:solidFill>
              </a:rPr>
              <a:t>Traces d’eau</a:t>
            </a:r>
          </a:p>
          <a:p>
            <a:pPr marL="285750" indent="-285750">
              <a:buFont typeface="Arial"/>
              <a:buChar char="•"/>
            </a:pPr>
            <a:r>
              <a:rPr lang="fr-FR" dirty="0" smtClean="0">
                <a:solidFill>
                  <a:srgbClr val="FF0000"/>
                </a:solidFill>
              </a:rPr>
              <a:t>Traces d’ions benzoate 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et l’hydrogénocarbonate</a:t>
            </a:r>
          </a:p>
          <a:p>
            <a:pPr marL="285750" indent="-285750">
              <a:buFont typeface="Arial"/>
              <a:buChar char="•"/>
            </a:pPr>
            <a:r>
              <a:rPr lang="fr-FR" dirty="0" smtClean="0">
                <a:solidFill>
                  <a:srgbClr val="800000"/>
                </a:solidFill>
              </a:rPr>
              <a:t>Solvant : Ether</a:t>
            </a:r>
          </a:p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4753054" y="1217540"/>
            <a:ext cx="43909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 smtClean="0">
                <a:solidFill>
                  <a:srgbClr val="FF0000"/>
                </a:solidFill>
              </a:rPr>
              <a:t>Lavage à l’eau (ampoule à décanter)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>
                <a:solidFill>
                  <a:srgbClr val="0000FF"/>
                </a:solidFill>
              </a:rPr>
              <a:t>Séchage 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>
                <a:solidFill>
                  <a:srgbClr val="800000"/>
                </a:solidFill>
              </a:rPr>
              <a:t>Distillation  simple à l’évaporateur rotatif</a:t>
            </a:r>
          </a:p>
          <a:p>
            <a:pPr marL="342900" indent="-342900">
              <a:buFont typeface="+mj-lt"/>
              <a:buAutoNum type="arabicPeriod"/>
            </a:pPr>
            <a:endParaRPr lang="fr-FR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857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xmlns="" id="{2321A203-6AC1-493F-93DB-BFAEC04F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03F375E3-4CB9-4434-8CDA-0659DE5DA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Distillation simple à l’évaporateur rotatif</a:t>
            </a:r>
            <a:endParaRPr lang="fr-FR" dirty="0"/>
          </a:p>
        </p:txBody>
      </p:sp>
      <p:pic>
        <p:nvPicPr>
          <p:cNvPr id="4" name="Espace réservé du contenu 5">
            <a:extLst>
              <a:ext uri="{FF2B5EF4-FFF2-40B4-BE49-F238E27FC236}">
                <a16:creationId xmlns:a16="http://schemas.microsoft.com/office/drawing/2014/main" xmlns="" id="{940F86CA-C09E-4C40-AAA7-78427D5B0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01" y="838876"/>
            <a:ext cx="4081421" cy="3724185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xmlns="" id="{083A7DCE-1A8F-4FBB-A0B9-13574DA0F9A8}"/>
              </a:ext>
            </a:extLst>
          </p:cNvPr>
          <p:cNvGrpSpPr/>
          <p:nvPr/>
        </p:nvGrpSpPr>
        <p:grpSpPr>
          <a:xfrm>
            <a:off x="3881331" y="2768129"/>
            <a:ext cx="1336977" cy="820901"/>
            <a:chOff x="5157538" y="3251323"/>
            <a:chExt cx="1430495" cy="875509"/>
          </a:xfrm>
        </p:grpSpPr>
        <p:cxnSp>
          <p:nvCxnSpPr>
            <p:cNvPr id="6" name="Connecteur droit avec flèche 5">
              <a:extLst>
                <a:ext uri="{FF2B5EF4-FFF2-40B4-BE49-F238E27FC236}">
                  <a16:creationId xmlns:a16="http://schemas.microsoft.com/office/drawing/2014/main" xmlns="" id="{C98C157B-8B11-4291-8F00-C4179CB76D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7538" y="3559100"/>
              <a:ext cx="557462" cy="5677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xmlns="" id="{6C1399C6-7A50-49F6-B27A-25707E446F72}"/>
                </a:ext>
              </a:extLst>
            </p:cNvPr>
            <p:cNvSpPr txBox="1"/>
            <p:nvPr/>
          </p:nvSpPr>
          <p:spPr>
            <a:xfrm>
              <a:off x="5436269" y="3251323"/>
              <a:ext cx="11517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Bain marie</a:t>
              </a:r>
            </a:p>
          </p:txBody>
        </p:sp>
      </p:grpSp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F4D558A5-1C17-4469-8DF8-34F1B6CC486A}"/>
              </a:ext>
            </a:extLst>
          </p:cNvPr>
          <p:cNvSpPr txBox="1"/>
          <p:nvPr/>
        </p:nvSpPr>
        <p:spPr>
          <a:xfrm>
            <a:off x="5966729" y="2971059"/>
            <a:ext cx="1599574" cy="90024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fr-FR" b="1" u="sng" dirty="0"/>
              <a:t>Benzaldéhyde :</a:t>
            </a:r>
          </a:p>
          <a:p>
            <a:r>
              <a:rPr lang="fr-FR" dirty="0" err="1" smtClean="0"/>
              <a:t>T</a:t>
            </a:r>
            <a:r>
              <a:rPr lang="fr-FR" baseline="-25000" dirty="0" err="1" smtClean="0"/>
              <a:t>eb</a:t>
            </a:r>
            <a:r>
              <a:rPr lang="fr-FR" dirty="0"/>
              <a:t>=179°C</a:t>
            </a:r>
          </a:p>
          <a:p>
            <a:endParaRPr lang="fr-FR" dirty="0"/>
          </a:p>
        </p:txBody>
      </p:sp>
      <p:pic>
        <p:nvPicPr>
          <p:cNvPr id="9" name="Picture 2" descr="Image illustrative de l’article Benzaldéhyde">
            <a:extLst>
              <a:ext uri="{FF2B5EF4-FFF2-40B4-BE49-F238E27FC236}">
                <a16:creationId xmlns:a16="http://schemas.microsoft.com/office/drawing/2014/main" xmlns="" id="{88F44BF9-69CC-4180-B7B0-672935E7F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0" y="2752993"/>
            <a:ext cx="1428750" cy="129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4F09EFE7-AF7B-41CC-A459-43C6A3AF1248}"/>
              </a:ext>
            </a:extLst>
          </p:cNvPr>
          <p:cNvSpPr txBox="1"/>
          <p:nvPr/>
        </p:nvSpPr>
        <p:spPr>
          <a:xfrm>
            <a:off x="5969036" y="1011546"/>
            <a:ext cx="1860049" cy="62324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fr-FR" b="1" u="sng" dirty="0"/>
              <a:t>éther </a:t>
            </a:r>
            <a:r>
              <a:rPr lang="fr-FR" b="1" u="sng" dirty="0" err="1"/>
              <a:t>diethylique</a:t>
            </a:r>
            <a:r>
              <a:rPr lang="fr-FR" b="1" u="sng" dirty="0"/>
              <a:t>:</a:t>
            </a:r>
          </a:p>
          <a:p>
            <a:r>
              <a:rPr lang="fr-FR" dirty="0" err="1" smtClean="0"/>
              <a:t>T</a:t>
            </a:r>
            <a:r>
              <a:rPr lang="fr-FR" baseline="-25000" dirty="0" err="1" smtClean="0"/>
              <a:t>eb</a:t>
            </a:r>
            <a:r>
              <a:rPr lang="fr-FR" dirty="0"/>
              <a:t>=35°</a:t>
            </a:r>
            <a:r>
              <a:rPr lang="fr-FR" dirty="0" smtClean="0"/>
              <a:t>C</a:t>
            </a:r>
            <a:endParaRPr lang="fr-FR" dirty="0"/>
          </a:p>
        </p:txBody>
      </p:sp>
      <p:pic>
        <p:nvPicPr>
          <p:cNvPr id="11" name="Picture 10" descr="Image illustrative de l’article Éther diéthylique">
            <a:extLst>
              <a:ext uri="{FF2B5EF4-FFF2-40B4-BE49-F238E27FC236}">
                <a16:creationId xmlns:a16="http://schemas.microsoft.com/office/drawing/2014/main" xmlns="" id="{68934DD8-F1C2-48E9-9E04-8BE00C08D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203" y="1471300"/>
            <a:ext cx="1143000" cy="32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132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Traitement de la phase aqueuse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92" y="1739116"/>
            <a:ext cx="1104900" cy="1612900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>
            <a:off x="1060554" y="2919477"/>
            <a:ext cx="851061" cy="1309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 flipH="1">
            <a:off x="1579474" y="3076580"/>
            <a:ext cx="69754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2261923" y="2604144"/>
            <a:ext cx="41857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Arial"/>
              <a:buChar char="•"/>
            </a:pPr>
            <a:r>
              <a:rPr lang="fr-FR" dirty="0" smtClean="0"/>
              <a:t>Solvant : Eau</a:t>
            </a:r>
          </a:p>
          <a:p>
            <a:pPr marL="285750" lvl="0" indent="-285750">
              <a:buFont typeface="Arial"/>
              <a:buChar char="•"/>
            </a:pPr>
            <a:r>
              <a:rPr lang="fr-FR" dirty="0" smtClean="0"/>
              <a:t>Ion </a:t>
            </a:r>
            <a:r>
              <a:rPr lang="fr-FR" dirty="0"/>
              <a:t>éthanoate en phase aqueuse </a:t>
            </a:r>
          </a:p>
          <a:p>
            <a:pPr marL="285750" lvl="0" indent="-285750">
              <a:buFont typeface="Arial"/>
              <a:buChar char="•"/>
            </a:pPr>
            <a:r>
              <a:rPr lang="fr-FR" dirty="0"/>
              <a:t>Hydrogénocarbonate de sodium </a:t>
            </a:r>
            <a:r>
              <a:rPr lang="fr-FR" dirty="0" smtClean="0"/>
              <a:t>(excès)</a:t>
            </a:r>
          </a:p>
          <a:p>
            <a:pPr marL="285750" lvl="0" indent="-285750">
              <a:buFont typeface="Arial"/>
              <a:buChar char="•"/>
            </a:pPr>
            <a:r>
              <a:rPr lang="fr-FR" dirty="0" smtClean="0"/>
              <a:t>Traces de phase organique</a:t>
            </a:r>
          </a:p>
        </p:txBody>
      </p:sp>
      <p:sp>
        <p:nvSpPr>
          <p:cNvPr id="5" name="Demi-tour 4"/>
          <p:cNvSpPr/>
          <p:nvPr/>
        </p:nvSpPr>
        <p:spPr>
          <a:xfrm flipH="1">
            <a:off x="1310917" y="1297367"/>
            <a:ext cx="1365541" cy="600887"/>
          </a:xfrm>
          <a:prstGeom prst="uturnArrow">
            <a:avLst/>
          </a:prstGeom>
          <a:solidFill>
            <a:srgbClr val="CA73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232014" y="1913605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10mL acide sulfurique 1 mol/L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2667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Traitement de la phase aqueuse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92" y="1739116"/>
            <a:ext cx="1104900" cy="1612900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>
            <a:off x="1060554" y="2919477"/>
            <a:ext cx="851061" cy="1309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 flipH="1">
            <a:off x="1566381" y="3037304"/>
            <a:ext cx="69754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2261923" y="2604144"/>
            <a:ext cx="2967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Arial"/>
              <a:buChar char="•"/>
            </a:pPr>
            <a:r>
              <a:rPr lang="fr-FR" dirty="0" smtClean="0"/>
              <a:t>Solvant : Eau</a:t>
            </a:r>
          </a:p>
          <a:p>
            <a:pPr marL="285750" lvl="0" indent="-285750">
              <a:buFont typeface="Arial"/>
              <a:buChar char="•"/>
            </a:pPr>
            <a:r>
              <a:rPr lang="fr-FR" dirty="0" smtClean="0"/>
              <a:t>Traces de phase organique</a:t>
            </a:r>
            <a:endParaRPr lang="fr-FR" dirty="0"/>
          </a:p>
        </p:txBody>
      </p:sp>
      <p:sp>
        <p:nvSpPr>
          <p:cNvPr id="2" name="Triangle isocèle 1"/>
          <p:cNvSpPr/>
          <p:nvPr/>
        </p:nvSpPr>
        <p:spPr>
          <a:xfrm>
            <a:off x="1047459" y="3128947"/>
            <a:ext cx="759410" cy="170193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371044" y="3303511"/>
            <a:ext cx="2621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Arial"/>
              <a:buChar char="•"/>
            </a:pPr>
            <a:r>
              <a:rPr lang="fr-FR" dirty="0"/>
              <a:t>Acide benzoïque solide</a:t>
            </a:r>
          </a:p>
        </p:txBody>
      </p:sp>
      <p:cxnSp>
        <p:nvCxnSpPr>
          <p:cNvPr id="10" name="Connecteur droit avec flèche 9"/>
          <p:cNvCxnSpPr/>
          <p:nvPr/>
        </p:nvCxnSpPr>
        <p:spPr>
          <a:xfrm flipH="1" flipV="1">
            <a:off x="1417637" y="3189704"/>
            <a:ext cx="284486" cy="31890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689030" y="3508609"/>
            <a:ext cx="576103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Accolade fermante 15"/>
          <p:cNvSpPr/>
          <p:nvPr/>
        </p:nvSpPr>
        <p:spPr>
          <a:xfrm>
            <a:off x="5276581" y="1531744"/>
            <a:ext cx="458263" cy="2343436"/>
          </a:xfrm>
          <a:prstGeom prst="rightBrace">
            <a:avLst/>
          </a:prstGeom>
          <a:ln>
            <a:solidFill>
              <a:srgbClr val="CA736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5891964" y="2500539"/>
            <a:ext cx="2509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Nécessité d’une </a:t>
            </a:r>
          </a:p>
          <a:p>
            <a:r>
              <a:rPr lang="fr-FR" b="1" dirty="0" smtClean="0"/>
              <a:t>Extraction solide-liquide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011323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xmlns="" id="{F1FC155D-7866-4011-B11C-ED8147310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66BB1BFB-8F92-4AF1-A11C-1E0ED415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Séparation solide-liquide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0220AADC-D33C-4AE3-9893-6C9712747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505" y="1051739"/>
            <a:ext cx="2639171" cy="358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676724"/>
      </p:ext>
    </p:extLst>
  </p:cSld>
  <p:clrMapOvr>
    <a:masterClrMapping/>
  </p:clrMapOvr>
</p:sld>
</file>

<file path=ppt/theme/theme1.xml><?xml version="1.0" encoding="utf-8"?>
<a:theme xmlns:a="http://schemas.openxmlformats.org/drawingml/2006/main" name="texte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Merci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722</TotalTime>
  <Words>565</Words>
  <Application>Microsoft Macintosh PowerPoint</Application>
  <PresentationFormat>Personnalisé</PresentationFormat>
  <Paragraphs>164</Paragraphs>
  <Slides>18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18</vt:i4>
      </vt:variant>
    </vt:vector>
  </HeadingPairs>
  <TitlesOfParts>
    <vt:vector size="20" baseType="lpstr">
      <vt:lpstr>texte</vt:lpstr>
      <vt:lpstr>Merci</vt:lpstr>
      <vt:lpstr>Séparations, purification, contrôle de pureté </vt:lpstr>
      <vt:lpstr>Le benzaldéhyde</vt:lpstr>
      <vt:lpstr>Présentation PowerPoint</vt:lpstr>
      <vt:lpstr>Extraction liquide-liquide  </vt:lpstr>
      <vt:lpstr>Traitement de la phase organique</vt:lpstr>
      <vt:lpstr>Distillation simple à l’évaporateur rotatif</vt:lpstr>
      <vt:lpstr>Traitement de la phase aqueuse</vt:lpstr>
      <vt:lpstr>Traitement de la phase aqueuse</vt:lpstr>
      <vt:lpstr>Séparation solide-liquide</vt:lpstr>
      <vt:lpstr>Méthodes de séparation</vt:lpstr>
      <vt:lpstr>Chromatographie sur couche mince (CCM)</vt:lpstr>
      <vt:lpstr>Banc Köfler</vt:lpstr>
      <vt:lpstr>Réfractomètre</vt:lpstr>
      <vt:lpstr>Recristallisation</vt:lpstr>
      <vt:lpstr>Distillation fractionnée</vt:lpstr>
      <vt:lpstr>Méthodes mis en œuvre de séparation / contrôle de purification / purification</vt:lpstr>
      <vt:lpstr>Présentation PowerPoint</vt:lpstr>
      <vt:lpstr>Présentation PowerPoint</vt:lpstr>
    </vt:vector>
  </TitlesOfParts>
  <Company>RENAULT 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PIRONNEAU Marc</dc:creator>
  <dc:description/>
  <cp:lastModifiedBy>matthis chapon</cp:lastModifiedBy>
  <cp:revision>58</cp:revision>
  <cp:lastPrinted>2015-03-31T14:07:15Z</cp:lastPrinted>
  <dcterms:created xsi:type="dcterms:W3CDTF">2020-03-24T08:48:58Z</dcterms:created>
  <dcterms:modified xsi:type="dcterms:W3CDTF">2020-04-27T18:45:47Z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RENAULT DeSign</vt:lpwstr>
  </property>
  <property fmtid="{D5CDD505-2E9C-101B-9397-08002B2CF9AE}" pid="4" name="ContentTypeId">
    <vt:lpwstr>0x0101008477E3DB2009FC49ADD3BBFEB391E983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MSIP_Label_fd1c0902-ed92-4fed-896d-2e7725de02d4_ActionId">
    <vt:lpwstr>bfe6ccbd-fb37-4aeb-8e54-00004c58dbb4</vt:lpwstr>
  </property>
  <property fmtid="{D5CDD505-2E9C-101B-9397-08002B2CF9AE}" pid="10" name="MSIP_Label_fd1c0902-ed92-4fed-896d-2e7725de02d4_ContentBits">
    <vt:lpwstr>2</vt:lpwstr>
  </property>
  <property fmtid="{D5CDD505-2E9C-101B-9397-08002B2CF9AE}" pid="11" name="MSIP_Label_fd1c0902-ed92-4fed-896d-2e7725de02d4_Enabled">
    <vt:lpwstr>true</vt:lpwstr>
  </property>
  <property fmtid="{D5CDD505-2E9C-101B-9397-08002B2CF9AE}" pid="12" name="MSIP_Label_fd1c0902-ed92-4fed-896d-2e7725de02d4_Method">
    <vt:lpwstr>Standard</vt:lpwstr>
  </property>
  <property fmtid="{D5CDD505-2E9C-101B-9397-08002B2CF9AE}" pid="13" name="MSIP_Label_fd1c0902-ed92-4fed-896d-2e7725de02d4_Name">
    <vt:lpwstr>Anyone (not protected)</vt:lpwstr>
  </property>
  <property fmtid="{D5CDD505-2E9C-101B-9397-08002B2CF9AE}" pid="14" name="MSIP_Label_fd1c0902-ed92-4fed-896d-2e7725de02d4_SetDate">
    <vt:lpwstr>2020-03-24T08:50:27Z</vt:lpwstr>
  </property>
  <property fmtid="{D5CDD505-2E9C-101B-9397-08002B2CF9AE}" pid="15" name="MSIP_Label_fd1c0902-ed92-4fed-896d-2e7725de02d4_SiteId">
    <vt:lpwstr>d6b0bbee-7cd9-4d60-bce6-4a67b543e2ae</vt:lpwstr>
  </property>
  <property fmtid="{D5CDD505-2E9C-101B-9397-08002B2CF9AE}" pid="16" name="Notes">
    <vt:i4>0</vt:i4>
  </property>
  <property fmtid="{D5CDD505-2E9C-101B-9397-08002B2CF9AE}" pid="17" name="PresentationFormat">
    <vt:lpwstr>Affichage à l'écran (16:9)</vt:lpwstr>
  </property>
  <property fmtid="{D5CDD505-2E9C-101B-9397-08002B2CF9AE}" pid="18" name="ScaleCrop">
    <vt:bool>false</vt:bool>
  </property>
  <property fmtid="{D5CDD505-2E9C-101B-9397-08002B2CF9AE}" pid="19" name="ShareDoc">
    <vt:bool>false</vt:bool>
  </property>
  <property fmtid="{D5CDD505-2E9C-101B-9397-08002B2CF9AE}" pid="20" name="Slides">
    <vt:i4>5</vt:i4>
  </property>
</Properties>
</file>