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433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4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2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3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2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5394-D95A-1A40-8D9D-24441ECD6136}" type="datetimeFigureOut">
              <a:rPr lang="fr-FR" smtClean="0"/>
              <a:t>07/04/20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6096-ADE7-CA42-AC23-EBD8AD9B18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5.emf"/><Relationship Id="rId7" Type="http://schemas.openxmlformats.org/officeDocument/2006/relationships/package" Target="../embeddings/Document_Microsoft_Word2.docx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package" Target="../embeddings/Document_Microsoft_Word3.docx"/><Relationship Id="rId5" Type="http://schemas.openxmlformats.org/officeDocument/2006/relationships/image" Target="../media/image10.emf"/><Relationship Id="rId6" Type="http://schemas.openxmlformats.org/officeDocument/2006/relationships/package" Target="../embeddings/Document_Microsoft_Word4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Capteurs électrochimiques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63756"/>
          </a:xfrm>
          <a:solidFill>
            <a:srgbClr val="D99694"/>
          </a:solidFill>
        </p:spPr>
        <p:txBody>
          <a:bodyPr/>
          <a:lstStyle/>
          <a:p>
            <a:r>
              <a:rPr lang="fr-FR" dirty="0" smtClean="0"/>
              <a:t>Agrégation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11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959" y="383761"/>
            <a:ext cx="4267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/>
              <a:t>Contr</a:t>
            </a:r>
            <a:r>
              <a:rPr lang="fr-FR" b="1" u="sng" dirty="0" smtClean="0"/>
              <a:t>ôle qualité d’un sérum physiologique</a:t>
            </a:r>
            <a:endParaRPr lang="fr-FR" b="1" u="sng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9" y="1499769"/>
            <a:ext cx="3592171" cy="359217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01959" y="4545041"/>
            <a:ext cx="50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Sérum Physiologique concentration massique 9g/L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4446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C957178-F7EA-44D5-A82D-A10C4E5C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ED14ACE7-F143-4949-9E86-DBDC16E5702A}"/>
              </a:ext>
            </a:extLst>
          </p:cNvPr>
          <p:cNvSpPr/>
          <p:nvPr/>
        </p:nvSpPr>
        <p:spPr>
          <a:xfrm>
            <a:off x="6138966" y="1980572"/>
            <a:ext cx="2228415" cy="1144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D0E528B4-BE2B-4E2F-9BDC-FFF1F1BD3657}"/>
              </a:ext>
            </a:extLst>
          </p:cNvPr>
          <p:cNvSpPr/>
          <p:nvPr/>
        </p:nvSpPr>
        <p:spPr>
          <a:xfrm>
            <a:off x="6032307" y="3580537"/>
            <a:ext cx="2584605" cy="7899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Electrochimiques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E7E43B99-EBFC-454F-9644-F8F5583BB23E}"/>
              </a:ext>
            </a:extLst>
          </p:cNvPr>
          <p:cNvSpPr txBox="1"/>
          <p:nvPr/>
        </p:nvSpPr>
        <p:spPr>
          <a:xfrm>
            <a:off x="3271443" y="3123836"/>
            <a:ext cx="173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Potentiométrie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25282557-5E90-4FC5-B143-6A85612AAF61}"/>
              </a:ext>
            </a:extLst>
          </p:cNvPr>
          <p:cNvSpPr txBox="1"/>
          <p:nvPr/>
        </p:nvSpPr>
        <p:spPr>
          <a:xfrm>
            <a:off x="3258614" y="4076905"/>
            <a:ext cx="16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Conductimétrie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xmlns="" id="{1A89D32A-42E2-4F80-AA18-E3C0C6B8B38E}"/>
              </a:ext>
            </a:extLst>
          </p:cNvPr>
          <p:cNvSpPr/>
          <p:nvPr/>
        </p:nvSpPr>
        <p:spPr>
          <a:xfrm>
            <a:off x="6133161" y="190163"/>
            <a:ext cx="2214341" cy="1464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</a:t>
            </a:r>
            <a:r>
              <a:rPr lang="fr-FR" dirty="0" smtClean="0"/>
              <a:t>ôler la concentration en Fe</a:t>
            </a:r>
            <a:r>
              <a:rPr lang="fr-FR" baseline="30000" dirty="0" smtClean="0"/>
              <a:t>2+</a:t>
            </a:r>
            <a:r>
              <a:rPr lang="fr-FR" dirty="0" smtClean="0"/>
              <a:t> dans l’eau</a:t>
            </a:r>
            <a:endParaRPr lang="fr-FR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xmlns="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253174" y="1667142"/>
            <a:ext cx="0" cy="31343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508B29D0-BE36-45FD-AAC4-195F4044EFD0}"/>
              </a:ext>
            </a:extLst>
          </p:cNvPr>
          <p:cNvCxnSpPr>
            <a:cxnSpLocks/>
          </p:cNvCxnSpPr>
          <p:nvPr/>
        </p:nvCxnSpPr>
        <p:spPr>
          <a:xfrm>
            <a:off x="4233630" y="924828"/>
            <a:ext cx="186461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595502CC-83E7-4E11-9877-358C0C0CD53D}"/>
              </a:ext>
            </a:extLst>
          </p:cNvPr>
          <p:cNvCxnSpPr>
            <a:cxnSpLocks/>
          </p:cNvCxnSpPr>
          <p:nvPr/>
        </p:nvCxnSpPr>
        <p:spPr>
          <a:xfrm>
            <a:off x="7324610" y="3141395"/>
            <a:ext cx="0" cy="4263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67338" y="1611240"/>
            <a:ext cx="1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Comment?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7867338" y="2982107"/>
            <a:ext cx="135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Quel type de capteur?</a:t>
            </a:r>
            <a:endParaRPr lang="fr-FR" i="1" dirty="0"/>
          </a:p>
        </p:txBody>
      </p:sp>
      <p:sp>
        <p:nvSpPr>
          <p:cNvPr id="11" name="Accolade fermante 10"/>
          <p:cNvSpPr/>
          <p:nvPr/>
        </p:nvSpPr>
        <p:spPr>
          <a:xfrm>
            <a:off x="4503043" y="2693813"/>
            <a:ext cx="1180285" cy="2604020"/>
          </a:xfrm>
          <a:prstGeom prst="rightBrace">
            <a:avLst/>
          </a:prstGeom>
          <a:ln>
            <a:solidFill>
              <a:srgbClr val="D996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227381" y="4446237"/>
            <a:ext cx="140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Quelles grandeurs électriques ? 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>
            <a:off x="6867847" y="4706688"/>
            <a:ext cx="122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U2-U1</a:t>
            </a:r>
            <a:r>
              <a:rPr lang="fr-FR" dirty="0" smtClean="0"/>
              <a:t>=</a:t>
            </a:r>
            <a:r>
              <a:rPr lang="fr-FR" dirty="0" smtClean="0">
                <a:solidFill>
                  <a:srgbClr val="FFC000"/>
                </a:solidFill>
              </a:rPr>
              <a:t>R</a:t>
            </a:r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38261" y="2370647"/>
            <a:ext cx="322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Contrôle de la qualité de l’eau</a:t>
            </a:r>
            <a:endParaRPr lang="fr-FR" b="1" baseline="30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" y="76971"/>
            <a:ext cx="4184805" cy="215256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434872" y="1054149"/>
            <a:ext cx="153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L’eau contient-elle trop d’ions Fe</a:t>
            </a:r>
            <a:r>
              <a:rPr lang="fr-FR" baseline="30000" dirty="0" smtClean="0"/>
              <a:t>2+</a:t>
            </a:r>
            <a:r>
              <a:rPr lang="fr-FR" dirty="0" smtClean="0"/>
              <a:t>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6" grpId="0"/>
      <p:bldP spid="27" grpId="0"/>
      <p:bldP spid="36" grpId="0" animBg="1"/>
      <p:bldP spid="7" grpId="0"/>
      <p:bldP spid="8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4A181E-5B36-4DDE-BA99-FF03C435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41098"/>
            <a:ext cx="7746934" cy="786054"/>
          </a:xfrm>
        </p:spPr>
        <p:txBody>
          <a:bodyPr>
            <a:normAutofit/>
          </a:bodyPr>
          <a:lstStyle/>
          <a:p>
            <a:r>
              <a:rPr lang="fr-FR" sz="2800" b="1" u="sng" dirty="0" smtClean="0"/>
              <a:t>Mesure du p</a:t>
            </a:r>
            <a:r>
              <a:rPr lang="fr-FR" sz="2800" b="1" u="sng" dirty="0" smtClean="0"/>
              <a:t>otentiel de l’électrode Cu</a:t>
            </a:r>
            <a:r>
              <a:rPr lang="fr-FR" sz="2800" b="1" u="sng" baseline="30000" dirty="0" smtClean="0"/>
              <a:t>2+</a:t>
            </a:r>
            <a:r>
              <a:rPr lang="fr-FR" sz="2800" b="1" u="sng" dirty="0" smtClean="0"/>
              <a:t>/C</a:t>
            </a:r>
            <a:r>
              <a:rPr lang="fr-FR" sz="2800" b="1" u="sng" dirty="0"/>
              <a:t>u</a:t>
            </a:r>
            <a:endParaRPr lang="fr-FR" sz="2800" b="1" u="sng" baseline="-25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B48BBFC-A065-4DF1-A90C-CBED1D8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xmlns="" id="{D825551D-5F7F-4E72-A739-FECB5C003034}"/>
              </a:ext>
            </a:extLst>
          </p:cNvPr>
          <p:cNvGrpSpPr/>
          <p:nvPr/>
        </p:nvGrpSpPr>
        <p:grpSpPr>
          <a:xfrm>
            <a:off x="1400484" y="2531839"/>
            <a:ext cx="1941105" cy="2479454"/>
            <a:chOff x="1258302" y="2728650"/>
            <a:chExt cx="2588140" cy="2479454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xmlns="" id="{1222DE59-11B4-4FBE-8FD8-000B749C2E74}"/>
                </a:ext>
              </a:extLst>
            </p:cNvPr>
            <p:cNvGrpSpPr/>
            <p:nvPr/>
          </p:nvGrpSpPr>
          <p:grpSpPr>
            <a:xfrm>
              <a:off x="2271915" y="2728650"/>
              <a:ext cx="1574527" cy="2479454"/>
              <a:chOff x="2271915" y="2728650"/>
              <a:chExt cx="1574527" cy="2479454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xmlns="" id="{62724175-13BB-47EA-9509-F02FCE77212F}"/>
                  </a:ext>
                </a:extLst>
              </p:cNvPr>
              <p:cNvGrpSpPr/>
              <p:nvPr/>
            </p:nvGrpSpPr>
            <p:grpSpPr>
              <a:xfrm>
                <a:off x="2271919" y="2728650"/>
                <a:ext cx="1574523" cy="2479454"/>
                <a:chOff x="2271919" y="2728650"/>
                <a:chExt cx="1574523" cy="2479454"/>
              </a:xfrm>
            </p:grpSpPr>
            <p:grpSp>
              <p:nvGrpSpPr>
                <p:cNvPr id="5" name="Grouper 48">
                  <a:extLst>
                    <a:ext uri="{FF2B5EF4-FFF2-40B4-BE49-F238E27FC236}">
                      <a16:creationId xmlns:a16="http://schemas.microsoft.com/office/drawing/2014/main" xmlns="" id="{2DC55C4D-DBF9-49C6-AD78-863B875BEA62}"/>
                    </a:ext>
                  </a:extLst>
                </p:cNvPr>
                <p:cNvGrpSpPr/>
                <p:nvPr/>
              </p:nvGrpSpPr>
              <p:grpSpPr>
                <a:xfrm>
                  <a:off x="2271919" y="2728650"/>
                  <a:ext cx="1574523" cy="2479454"/>
                  <a:chOff x="0" y="0"/>
                  <a:chExt cx="571500" cy="824230"/>
                </a:xfrm>
              </p:grpSpPr>
              <p:grpSp>
                <p:nvGrpSpPr>
                  <p:cNvPr id="6" name="Grouper 31">
                    <a:extLst>
                      <a:ext uri="{FF2B5EF4-FFF2-40B4-BE49-F238E27FC236}">
                        <a16:creationId xmlns:a16="http://schemas.microsoft.com/office/drawing/2014/main" xmlns="" id="{35B37C7E-BBC8-4ACD-B52E-9D8D572CE3C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8" name="Arrondir un rectangle avec un coin du même côté 29">
                      <a:extLst>
                        <a:ext uri="{FF2B5EF4-FFF2-40B4-BE49-F238E27FC236}">
                          <a16:creationId xmlns:a16="http://schemas.microsoft.com/office/drawing/2014/main" xmlns="" id="{54D46A76-C750-4A3F-B5A2-14251A67F22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" name="Arrondir un rectangle avec un coin du même côté 30">
                      <a:extLst>
                        <a:ext uri="{FF2B5EF4-FFF2-40B4-BE49-F238E27FC236}">
                          <a16:creationId xmlns:a16="http://schemas.microsoft.com/office/drawing/2014/main" xmlns="" id="{6317C273-6C8D-412B-BB14-D6C8621A961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xmlns="" id="{BBE7C5C4-950D-4BA5-ABBB-19F361982B77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er 578">
                  <a:extLst>
                    <a:ext uri="{FF2B5EF4-FFF2-40B4-BE49-F238E27FC236}">
                      <a16:creationId xmlns:a16="http://schemas.microsoft.com/office/drawing/2014/main" xmlns="" id="{224A5D57-B183-46D6-9788-106988E0898A}"/>
                    </a:ext>
                  </a:extLst>
                </p:cNvPr>
                <p:cNvGrpSpPr/>
                <p:nvPr/>
              </p:nvGrpSpPr>
              <p:grpSpPr>
                <a:xfrm>
                  <a:off x="3426927" y="2948834"/>
                  <a:ext cx="220733" cy="1567286"/>
                  <a:chOff x="0" y="0"/>
                  <a:chExt cx="149860" cy="79502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xmlns="" id="{17F614C4-39EF-4D76-9FCB-4633814748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9685" y="20320"/>
                    <a:ext cx="189865" cy="14922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C1E47AEE-C851-40A4-94FF-6B1DA6752E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19710" y="410210"/>
                    <a:ext cx="589915" cy="1492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id="{49E8A288-DB36-4781-BEBC-E32CA9A3B4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44145" y="486410"/>
                    <a:ext cx="437515" cy="1492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73B86922-086F-4AA7-B31A-B1D58F51553D}"/>
                      </a:ext>
                    </a:extLst>
                  </p:cNvPr>
                  <p:cNvSpPr/>
                  <p:nvPr/>
                </p:nvSpPr>
                <p:spPr>
                  <a:xfrm>
                    <a:off x="52070" y="189865"/>
                    <a:ext cx="45719" cy="50101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xmlns="" id="{EE3FECD8-8C4F-457F-95EB-05D256B0E10C}"/>
                      </a:ext>
                    </a:extLst>
                  </p:cNvPr>
                  <p:cNvCxnSpPr/>
                  <p:nvPr/>
                </p:nvCxnSpPr>
                <p:spPr>
                  <a:xfrm>
                    <a:off x="29845" y="795020"/>
                    <a:ext cx="94430" cy="0"/>
                  </a:xfrm>
                  <a:prstGeom prst="line">
                    <a:avLst/>
                  </a:prstGeom>
                  <a:ln w="381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xmlns="" id="{0D296997-A47C-48A8-9CC8-26319365A865}"/>
                      </a:ext>
                    </a:extLst>
                  </p:cNvPr>
                  <p:cNvCxnSpPr/>
                  <p:nvPr/>
                </p:nvCxnSpPr>
                <p:spPr>
                  <a:xfrm>
                    <a:off x="73660" y="189865"/>
                    <a:ext cx="0" cy="42799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xmlns="" id="{7050DA23-CEAD-449D-9221-6A21976B1D3F}"/>
                      </a:ext>
                    </a:extLst>
                  </p:cNvPr>
                  <p:cNvSpPr/>
                  <p:nvPr/>
                </p:nvSpPr>
                <p:spPr>
                  <a:xfrm>
                    <a:off x="52070" y="601980"/>
                    <a:ext cx="45085" cy="45085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D3112838-353A-419E-BC57-03E73CDAFE82}"/>
                      </a:ext>
                    </a:extLst>
                  </p:cNvPr>
                  <p:cNvSpPr/>
                  <p:nvPr/>
                </p:nvSpPr>
                <p:spPr>
                  <a:xfrm>
                    <a:off x="54610" y="644525"/>
                    <a:ext cx="45085" cy="4508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3" name="Parallélogramme 22">
                  <a:extLst>
                    <a:ext uri="{FF2B5EF4-FFF2-40B4-BE49-F238E27FC236}">
                      <a16:creationId xmlns:a16="http://schemas.microsoft.com/office/drawing/2014/main" xmlns="" id="{45E64A7D-B04C-4994-89A6-F40E88CE3A55}"/>
                    </a:ext>
                  </a:extLst>
                </p:cNvPr>
                <p:cNvSpPr/>
                <p:nvPr/>
              </p:nvSpPr>
              <p:spPr>
                <a:xfrm flipH="1">
                  <a:off x="2435087" y="2954607"/>
                  <a:ext cx="413868" cy="1580776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CC99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2" name="Arrondir un rectangle avec un coin du même côté 9">
                <a:extLst>
                  <a:ext uri="{FF2B5EF4-FFF2-40B4-BE49-F238E27FC236}">
                    <a16:creationId xmlns:a16="http://schemas.microsoft.com/office/drawing/2014/main" xmlns="" id="{707D0F7D-99B8-43BD-B687-9934D1319508}"/>
                  </a:ext>
                </a:extLst>
              </p:cNvPr>
              <p:cNvSpPr/>
              <p:nvPr/>
            </p:nvSpPr>
            <p:spPr>
              <a:xfrm rot="10800000">
                <a:off x="2271915" y="4175045"/>
                <a:ext cx="1574523" cy="1033058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xmlns="" id="{FA7A55D8-3943-4587-9D24-47A0DE2F100C}"/>
                    </a:ext>
                  </a:extLst>
                </p:cNvPr>
                <p:cNvSpPr txBox="1"/>
                <p:nvPr/>
              </p:nvSpPr>
              <p:spPr>
                <a:xfrm>
                  <a:off x="1258302" y="3405398"/>
                  <a:ext cx="7523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A7A55D8-3943-4587-9D24-47A0DE2F1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302" y="3405398"/>
                  <a:ext cx="752343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255" t="-8696" r="-319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1568114" y="5279358"/>
            <a:ext cx="225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Cu</a:t>
            </a:r>
            <a:r>
              <a:rPr lang="fr-FR" baseline="30000" dirty="0" smtClean="0">
                <a:latin typeface="Times"/>
                <a:cs typeface="Times"/>
              </a:rPr>
              <a:t>2+</a:t>
            </a:r>
            <a:r>
              <a:rPr lang="fr-FR" baseline="-25000" dirty="0" smtClean="0">
                <a:latin typeface="Times"/>
                <a:cs typeface="Times"/>
              </a:rPr>
              <a:t>(</a:t>
            </a:r>
            <a:r>
              <a:rPr lang="fr-FR" baseline="-25000" dirty="0" err="1" smtClean="0">
                <a:latin typeface="Times"/>
                <a:cs typeface="Times"/>
              </a:rPr>
              <a:t>aq</a:t>
            </a:r>
            <a:r>
              <a:rPr lang="fr-FR" baseline="-25000" dirty="0" smtClean="0">
                <a:latin typeface="Times"/>
                <a:cs typeface="Times"/>
              </a:rPr>
              <a:t>) </a:t>
            </a:r>
            <a:r>
              <a:rPr lang="fr-FR" dirty="0" smtClean="0">
                <a:latin typeface="Times"/>
                <a:cs typeface="Times"/>
              </a:rPr>
              <a:t>+  2e</a:t>
            </a:r>
            <a:r>
              <a:rPr lang="fr-FR" baseline="30000" dirty="0" smtClean="0">
                <a:latin typeface="Times"/>
                <a:cs typeface="Times"/>
              </a:rPr>
              <a:t>-  </a:t>
            </a:r>
            <a:r>
              <a:rPr lang="fr-FR" dirty="0" smtClean="0">
                <a:latin typeface="Times"/>
                <a:cs typeface="Times"/>
              </a:rPr>
              <a:t>=  Cu(s) </a:t>
            </a:r>
            <a:endParaRPr lang="fr-FR" baseline="-25000" dirty="0">
              <a:latin typeface="Times"/>
              <a:cs typeface="Time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15438" y="4474190"/>
            <a:ext cx="97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Cu</a:t>
            </a:r>
            <a:r>
              <a:rPr lang="fr-FR" baseline="30000" dirty="0" smtClean="0">
                <a:latin typeface="Times"/>
                <a:cs typeface="Times"/>
              </a:rPr>
              <a:t>2+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103633" y="3205979"/>
            <a:ext cx="2721476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D99694"/>
                </a:solidFill>
                <a:latin typeface="Times"/>
                <a:cs typeface="Times"/>
              </a:rPr>
              <a:t>Nécessité d’une électrode de référence </a:t>
            </a:r>
            <a:endParaRPr lang="fr-FR" dirty="0">
              <a:solidFill>
                <a:srgbClr val="D99694"/>
              </a:solidFill>
              <a:latin typeface="Times"/>
              <a:cs typeface="Times"/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 flipH="1">
            <a:off x="3164240" y="3518631"/>
            <a:ext cx="94066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xmlns="" id="{A485466B-3600-43C2-9649-210FC8C274A0}"/>
              </a:ext>
            </a:extLst>
          </p:cNvPr>
          <p:cNvSpPr/>
          <p:nvPr/>
        </p:nvSpPr>
        <p:spPr>
          <a:xfrm>
            <a:off x="2689459" y="2174281"/>
            <a:ext cx="418866" cy="1167030"/>
          </a:xfrm>
          <a:prstGeom prst="arc">
            <a:avLst>
              <a:gd name="adj1" fmla="val 17350494"/>
              <a:gd name="adj2" fmla="val 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xmlns="" id="{883EC51F-20AF-436B-B7C2-8867E478DC92}"/>
              </a:ext>
            </a:extLst>
          </p:cNvPr>
          <p:cNvSpPr/>
          <p:nvPr/>
        </p:nvSpPr>
        <p:spPr>
          <a:xfrm flipH="1">
            <a:off x="2366745" y="2181083"/>
            <a:ext cx="453458" cy="1167030"/>
          </a:xfrm>
          <a:prstGeom prst="arc">
            <a:avLst>
              <a:gd name="adj1" fmla="val 17402142"/>
              <a:gd name="adj2" fmla="val 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xmlns="" id="{E7650137-2976-4260-B9D9-F50AA1B1CB11}"/>
              </a:ext>
            </a:extLst>
          </p:cNvPr>
          <p:cNvSpPr/>
          <p:nvPr/>
        </p:nvSpPr>
        <p:spPr>
          <a:xfrm>
            <a:off x="2421564" y="1834288"/>
            <a:ext cx="645030" cy="684644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∆</a:t>
            </a:r>
            <a:r>
              <a:rPr lang="fr-FR" b="1" dirty="0" smtClean="0">
                <a:solidFill>
                  <a:schemeClr val="tx1"/>
                </a:solidFill>
              </a:rPr>
              <a:t>V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AB323578-E972-4FEF-8193-1BA26A0E0344}"/>
              </a:ext>
            </a:extLst>
          </p:cNvPr>
          <p:cNvSpPr/>
          <p:nvPr/>
        </p:nvSpPr>
        <p:spPr>
          <a:xfrm>
            <a:off x="2398236" y="2270447"/>
            <a:ext cx="91225" cy="1272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5812FCC1-F77A-4140-85C1-8FBB345B39C3}"/>
              </a:ext>
            </a:extLst>
          </p:cNvPr>
          <p:cNvSpPr/>
          <p:nvPr/>
        </p:nvSpPr>
        <p:spPr>
          <a:xfrm>
            <a:off x="2981527" y="2270447"/>
            <a:ext cx="91225" cy="127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1987026" y="3385571"/>
            <a:ext cx="456823" cy="149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3090EF-A9FF-4A1F-8390-262693A7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549"/>
            <a:ext cx="8229600" cy="782494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Électrodes de référence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C4BEAF9-1B0B-40CA-8CAC-9ED4328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B0013CF-A8C1-4449-B6F2-8EC35C4D7C11}"/>
              </a:ext>
            </a:extLst>
          </p:cNvPr>
          <p:cNvSpPr txBox="1"/>
          <p:nvPr/>
        </p:nvSpPr>
        <p:spPr>
          <a:xfrm>
            <a:off x="4051866" y="5960414"/>
            <a:ext cx="387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Électrode au calomel saturée (ECS)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D532FD8-6C01-475F-AE9D-1F0B58D8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91" y="1233405"/>
            <a:ext cx="1934248" cy="4620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7200" y="3181269"/>
            <a:ext cx="359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"/>
                <a:cs typeface="Times"/>
              </a:rPr>
              <a:t>Demi-équation:</a:t>
            </a:r>
          </a:p>
          <a:p>
            <a:endParaRPr lang="fr-FR" dirty="0">
              <a:latin typeface="Times"/>
              <a:cs typeface="Times"/>
            </a:endParaRPr>
          </a:p>
          <a:p>
            <a:r>
              <a:rPr lang="fr-FR" dirty="0" smtClean="0">
                <a:latin typeface="Times"/>
                <a:cs typeface="Times"/>
              </a:rPr>
              <a:t>Hg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Cl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(s) + 2e</a:t>
            </a:r>
            <a:r>
              <a:rPr lang="fr-FR" baseline="30000" dirty="0" smtClean="0">
                <a:latin typeface="Times"/>
                <a:cs typeface="Times"/>
              </a:rPr>
              <a:t>- </a:t>
            </a:r>
            <a:r>
              <a:rPr lang="fr-FR" dirty="0" smtClean="0">
                <a:latin typeface="Times"/>
                <a:cs typeface="Times"/>
              </a:rPr>
              <a:t>= 2Hg (l) + 2Cl</a:t>
            </a:r>
            <a:r>
              <a:rPr lang="fr-FR" baseline="30000" dirty="0" smtClean="0">
                <a:latin typeface="Times"/>
                <a:cs typeface="Times"/>
              </a:rPr>
              <a:t>-</a:t>
            </a:r>
            <a:r>
              <a:rPr lang="fr-FR" dirty="0" smtClean="0">
                <a:latin typeface="Times"/>
                <a:cs typeface="Times"/>
              </a:rPr>
              <a:t> 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" y="2026774"/>
            <a:ext cx="224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Couple </a:t>
            </a:r>
            <a:r>
              <a:rPr lang="fr-FR" b="1" u="sng" dirty="0" err="1" smtClean="0"/>
              <a:t>Ox</a:t>
            </a:r>
            <a:r>
              <a:rPr lang="fr-FR" b="1" u="sng" dirty="0" smtClean="0"/>
              <a:t>/</a:t>
            </a:r>
            <a:r>
              <a:rPr lang="fr-FR" b="1" u="sng" dirty="0" err="1" smtClean="0"/>
              <a:t>Red</a:t>
            </a:r>
            <a:r>
              <a:rPr lang="fr-FR" b="1" u="sng" dirty="0" smtClean="0"/>
              <a:t> :</a:t>
            </a:r>
          </a:p>
          <a:p>
            <a:endParaRPr lang="fr-FR" dirty="0"/>
          </a:p>
          <a:p>
            <a:r>
              <a:rPr lang="fr-FR" dirty="0" smtClean="0">
                <a:latin typeface="Times"/>
                <a:cs typeface="Times"/>
              </a:rPr>
              <a:t>Hg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Cl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(s)/Hg(l)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78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3090EF-A9FF-4A1F-8390-262693A7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317"/>
            <a:ext cx="8229600" cy="943014"/>
          </a:xfrm>
        </p:spPr>
        <p:txBody>
          <a:bodyPr>
            <a:normAutofit/>
          </a:bodyPr>
          <a:lstStyle/>
          <a:p>
            <a:r>
              <a:rPr lang="fr-FR" sz="2800" b="1" u="sng" dirty="0"/>
              <a:t>Électrodes de référence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C4BEAF9-1B0B-40CA-8CAC-9ED4328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RÃ©sultat de recherche d'images pour &quot;standard hydrogen electrode&quot;">
            <a:extLst>
              <a:ext uri="{FF2B5EF4-FFF2-40B4-BE49-F238E27FC236}">
                <a16:creationId xmlns:a16="http://schemas.microsoft.com/office/drawing/2014/main" xmlns="" id="{D0BCDEC1-0FB1-4690-8731-A8EBEBFB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22" y="1185331"/>
            <a:ext cx="1960591" cy="4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B0013CF-A8C1-4449-B6F2-8EC35C4D7C11}"/>
              </a:ext>
            </a:extLst>
          </p:cNvPr>
          <p:cNvSpPr txBox="1"/>
          <p:nvPr/>
        </p:nvSpPr>
        <p:spPr>
          <a:xfrm>
            <a:off x="196377" y="5584520"/>
            <a:ext cx="421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Électrode standard à hydrogène (ESH)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34645" y="20652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08588" y="2963727"/>
            <a:ext cx="2255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"/>
                <a:cs typeface="Times"/>
              </a:rPr>
              <a:t>Demi-équation:</a:t>
            </a:r>
          </a:p>
          <a:p>
            <a:endParaRPr lang="fr-FR" dirty="0">
              <a:latin typeface="Times"/>
              <a:cs typeface="Times"/>
            </a:endParaRPr>
          </a:p>
          <a:p>
            <a:r>
              <a:rPr lang="fr-FR" dirty="0" smtClean="0">
                <a:latin typeface="Times"/>
                <a:cs typeface="Times"/>
              </a:rPr>
              <a:t>2H</a:t>
            </a:r>
            <a:r>
              <a:rPr lang="fr-FR" baseline="30000" dirty="0" smtClean="0">
                <a:latin typeface="Times"/>
                <a:cs typeface="Times"/>
              </a:rPr>
              <a:t>+</a:t>
            </a:r>
            <a:r>
              <a:rPr lang="fr-FR" baseline="-25000" dirty="0" smtClean="0">
                <a:latin typeface="Times"/>
                <a:cs typeface="Times"/>
              </a:rPr>
              <a:t> 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 + 2e</a:t>
            </a:r>
            <a:r>
              <a:rPr lang="fr-FR" baseline="30000" dirty="0" smtClean="0">
                <a:latin typeface="Times"/>
                <a:cs typeface="Times"/>
              </a:rPr>
              <a:t>- </a:t>
            </a:r>
            <a:r>
              <a:rPr lang="fr-FR" dirty="0" smtClean="0">
                <a:latin typeface="Times"/>
                <a:cs typeface="Times"/>
              </a:rPr>
              <a:t>= H</a:t>
            </a:r>
            <a:r>
              <a:rPr lang="fr-FR" baseline="-25000" dirty="0" smtClean="0">
                <a:latin typeface="Times"/>
                <a:cs typeface="Times"/>
              </a:rPr>
              <a:t>2 </a:t>
            </a:r>
            <a:r>
              <a:rPr lang="fr-FR" dirty="0" smtClean="0">
                <a:latin typeface="Times"/>
                <a:cs typeface="Times"/>
              </a:rPr>
              <a:t>(g)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08588" y="1603592"/>
            <a:ext cx="224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Couple </a:t>
            </a:r>
            <a:r>
              <a:rPr lang="fr-FR" b="1" u="sng" dirty="0" err="1" smtClean="0"/>
              <a:t>Ox</a:t>
            </a:r>
            <a:r>
              <a:rPr lang="fr-FR" b="1" u="sng" dirty="0" smtClean="0"/>
              <a:t>/</a:t>
            </a:r>
            <a:r>
              <a:rPr lang="fr-FR" b="1" u="sng" dirty="0" err="1" smtClean="0"/>
              <a:t>Red</a:t>
            </a:r>
            <a:r>
              <a:rPr lang="fr-FR" b="1" u="sng" dirty="0" smtClean="0"/>
              <a:t> :</a:t>
            </a:r>
          </a:p>
          <a:p>
            <a:endParaRPr lang="fr-FR" dirty="0"/>
          </a:p>
          <a:p>
            <a:r>
              <a:rPr lang="fr-FR" dirty="0" smtClean="0">
                <a:latin typeface="Times"/>
                <a:cs typeface="Times"/>
              </a:rPr>
              <a:t>H</a:t>
            </a:r>
            <a:r>
              <a:rPr lang="fr-FR" baseline="30000" dirty="0" smtClean="0">
                <a:latin typeface="Times"/>
                <a:cs typeface="Times"/>
              </a:rPr>
              <a:t>+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 err="1" smtClean="0">
                <a:latin typeface="Times"/>
                <a:cs typeface="Times"/>
              </a:rPr>
              <a:t>aq</a:t>
            </a:r>
            <a:r>
              <a:rPr lang="fr-FR" dirty="0" smtClean="0">
                <a:latin typeface="Times"/>
                <a:cs typeface="Times"/>
              </a:rPr>
              <a:t>) / H</a:t>
            </a:r>
            <a:r>
              <a:rPr lang="fr-FR" baseline="-25000" dirty="0" smtClean="0">
                <a:latin typeface="Times"/>
                <a:cs typeface="Times"/>
              </a:rPr>
              <a:t>2</a:t>
            </a:r>
            <a:r>
              <a:rPr lang="fr-FR" dirty="0" smtClean="0">
                <a:latin typeface="Times"/>
                <a:cs typeface="Times"/>
              </a:rPr>
              <a:t>(</a:t>
            </a:r>
            <a:r>
              <a:rPr lang="fr-FR" dirty="0">
                <a:latin typeface="Times"/>
                <a:cs typeface="Times"/>
              </a:rPr>
              <a:t>g</a:t>
            </a:r>
            <a:r>
              <a:rPr lang="fr-FR" dirty="0" smtClean="0">
                <a:latin typeface="Times"/>
                <a:cs typeface="Times"/>
              </a:rPr>
              <a:t>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88861" y="2013947"/>
            <a:ext cx="13214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fr-FR" baseline="-25000" dirty="0" smtClean="0"/>
              <a:t>H2 </a:t>
            </a:r>
            <a:r>
              <a:rPr lang="fr-FR" dirty="0" smtClean="0"/>
              <a:t>=1 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0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xmlns="" id="{424A181E-5B36-4DDE-BA99-FF03C435BC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2960" y="286604"/>
                <a:ext cx="7543800" cy="922764"/>
              </a:xfrm>
            </p:spPr>
            <p:txBody>
              <a:bodyPr>
                <a:normAutofit/>
              </a:bodyPr>
              <a:lstStyle/>
              <a:p>
                <a:r>
                  <a:rPr lang="fr-FR" sz="2800" b="1" u="sng" dirty="0" smtClean="0"/>
                  <a:t>Potentiel </a:t>
                </a:r>
                <a:r>
                  <a:rPr lang="fr-FR" sz="2800" b="1" u="sng" dirty="0"/>
                  <a:t>d’électrode : </a:t>
                </a:r>
                <a14:m/>
                <a:endParaRPr lang="fr-FR" sz="2800" b="1" u="sng" baseline="300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4A181E-5B36-4DDE-BA99-FF03C435B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2960" y="286604"/>
                <a:ext cx="7543800" cy="92276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B48BBFC-A065-4DF1-A90C-CBED1D8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231DD14D-0C41-42EB-8A1D-D6EE5A438766}"/>
              </a:ext>
            </a:extLst>
          </p:cNvPr>
          <p:cNvGrpSpPr/>
          <p:nvPr/>
        </p:nvGrpSpPr>
        <p:grpSpPr>
          <a:xfrm>
            <a:off x="5277739" y="1256742"/>
            <a:ext cx="2728232" cy="4984175"/>
            <a:chOff x="2882428" y="1287872"/>
            <a:chExt cx="3637642" cy="498417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xmlns="" id="{7A5A1DF8-EEC1-4852-B6BE-D57A772BDCE7}"/>
                </a:ext>
              </a:extLst>
            </p:cNvPr>
            <p:cNvGrpSpPr/>
            <p:nvPr/>
          </p:nvGrpSpPr>
          <p:grpSpPr>
            <a:xfrm>
              <a:off x="2882428" y="3002023"/>
              <a:ext cx="2739910" cy="3184757"/>
              <a:chOff x="4316867" y="1846445"/>
              <a:chExt cx="2739910" cy="3184757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xmlns="" id="{D825551D-5F7F-4E72-A739-FECB5C003034}"/>
                  </a:ext>
                </a:extLst>
              </p:cNvPr>
              <p:cNvGrpSpPr/>
              <p:nvPr/>
            </p:nvGrpSpPr>
            <p:grpSpPr>
              <a:xfrm>
                <a:off x="4316867" y="1846445"/>
                <a:ext cx="2739910" cy="3184757"/>
                <a:chOff x="1794335" y="2023347"/>
                <a:chExt cx="2739910" cy="3184757"/>
              </a:xfrm>
            </p:grpSpPr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xmlns="" id="{1222DE59-11B4-4FBE-8FD8-000B749C2E74}"/>
                    </a:ext>
                  </a:extLst>
                </p:cNvPr>
                <p:cNvGrpSpPr/>
                <p:nvPr/>
              </p:nvGrpSpPr>
              <p:grpSpPr>
                <a:xfrm>
                  <a:off x="2271914" y="2023347"/>
                  <a:ext cx="2262331" cy="3184757"/>
                  <a:chOff x="2271914" y="2023347"/>
                  <a:chExt cx="2262331" cy="3184757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xmlns="" id="{62724175-13BB-47EA-9509-F02FCE77212F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23347"/>
                    <a:ext cx="2262326" cy="3184757"/>
                    <a:chOff x="2271919" y="2023347"/>
                    <a:chExt cx="2262326" cy="3184757"/>
                  </a:xfrm>
                </p:grpSpPr>
                <p:grpSp>
                  <p:nvGrpSpPr>
                    <p:cNvPr id="5" name="Grouper 48">
                      <a:extLst>
                        <a:ext uri="{FF2B5EF4-FFF2-40B4-BE49-F238E27FC236}">
                          <a16:creationId xmlns:a16="http://schemas.microsoft.com/office/drawing/2014/main" xmlns="" id="{2DC55C4D-DBF9-49C6-AD78-863B875BE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6" name="Grouper 31">
                        <a:extLst>
                          <a:ext uri="{FF2B5EF4-FFF2-40B4-BE49-F238E27FC236}">
                            <a16:creationId xmlns:a16="http://schemas.microsoft.com/office/drawing/2014/main" xmlns="" id="{35B37C7E-BBC8-4ACD-B52E-9D8D572CE3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8" name="Arrondir un rectangle avec un coin du même côté 29">
                          <a:extLst>
                            <a:ext uri="{FF2B5EF4-FFF2-40B4-BE49-F238E27FC236}">
                              <a16:creationId xmlns:a16="http://schemas.microsoft.com/office/drawing/2014/main" xmlns="" id="{54D46A76-C750-4A3F-B5A2-14251A67F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9" name="Arrondir un rectangle avec un coin du même côté 30">
                          <a:extLst>
                            <a:ext uri="{FF2B5EF4-FFF2-40B4-BE49-F238E27FC236}">
                              <a16:creationId xmlns:a16="http://schemas.microsoft.com/office/drawing/2014/main" xmlns="" id="{6317C273-6C8D-412B-BB14-D6C8621A9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xmlns="" id="{BBE7C5C4-950D-4BA5-ABBB-19F361982B7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" name="Grouper 578">
                      <a:extLst>
                        <a:ext uri="{FF2B5EF4-FFF2-40B4-BE49-F238E27FC236}">
                          <a16:creationId xmlns:a16="http://schemas.microsoft.com/office/drawing/2014/main" xmlns="" id="{224A5D57-B183-46D6-9788-106988E08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xmlns="" id="{17F614C4-39EF-4D76-9FCB-4633814748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xmlns="" id="{C1E47AEE-C851-40A4-94FF-6B1DA6752E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xmlns="" id="{49E8A288-DB36-4781-BEBC-E32CA9A3B41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xmlns="" id="{73B86922-086F-4AA7-B31A-B1D58F515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15" name="Connecteur droit 14">
                        <a:extLst>
                          <a:ext uri="{FF2B5EF4-FFF2-40B4-BE49-F238E27FC236}">
                            <a16:creationId xmlns:a16="http://schemas.microsoft.com/office/drawing/2014/main" xmlns="" id="{EE3FECD8-8C4F-457F-95EB-05D256B0E1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necteur droit 15">
                        <a:extLst>
                          <a:ext uri="{FF2B5EF4-FFF2-40B4-BE49-F238E27FC236}">
                            <a16:creationId xmlns:a16="http://schemas.microsoft.com/office/drawing/2014/main" xmlns="" id="{0D296997-A47C-48A8-9CC8-26319365A8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xmlns="" id="{7050DA23-CEAD-449D-9221-6A21976B1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xmlns="" id="{D3112838-353A-419E-BC57-03E73CDAF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30" name="Groupe 29">
                      <a:extLst>
                        <a:ext uri="{FF2B5EF4-FFF2-40B4-BE49-F238E27FC236}">
                          <a16:creationId xmlns:a16="http://schemas.microsoft.com/office/drawing/2014/main" xmlns="" id="{1F5B422F-61BB-47BD-BBD6-30CED6E51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3" y="2023347"/>
                      <a:ext cx="994410" cy="1598676"/>
                      <a:chOff x="5136197" y="2673162"/>
                      <a:chExt cx="1919605" cy="1598676"/>
                    </a:xfrm>
                  </p:grpSpPr>
                  <p:sp>
                    <p:nvSpPr>
                      <p:cNvPr id="27" name="Arc 26">
                        <a:extLst>
                          <a:ext uri="{FF2B5EF4-FFF2-40B4-BE49-F238E27FC236}">
                            <a16:creationId xmlns:a16="http://schemas.microsoft.com/office/drawing/2014/main" xmlns="" id="{A485466B-3600-43C2-9649-210FC8C27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8" name="Arc 27">
                        <a:extLst>
                          <a:ext uri="{FF2B5EF4-FFF2-40B4-BE49-F238E27FC236}">
                            <a16:creationId xmlns:a16="http://schemas.microsoft.com/office/drawing/2014/main" xmlns="" id="{883EC51F-20AF-436B-B7C2-8867E478DC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xmlns="" id="{E7650137-2976-4260-B9D9-F50AA1B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4" y="2673162"/>
                        <a:ext cx="1111905" cy="43199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32" name="Arrondir un rectangle avec un coin du même côté 9">
                    <a:extLst>
                      <a:ext uri="{FF2B5EF4-FFF2-40B4-BE49-F238E27FC236}">
                        <a16:creationId xmlns:a16="http://schemas.microsoft.com/office/drawing/2014/main" xmlns="" id="{707D0F7D-99B8-43BD-B687-9934D13195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xmlns="" id="{AB323578-E972-4FEF-8193-1BA26A0E0344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xmlns="" id="{5812FCC1-F77A-4140-85C1-8FBB345B39C3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xmlns="" id="{FA7A55D8-3943-4587-9D24-47A0DE2F1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2789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er 560">
                <a:extLst>
                  <a:ext uri="{FF2B5EF4-FFF2-40B4-BE49-F238E27FC236}">
                    <a16:creationId xmlns:a16="http://schemas.microsoft.com/office/drawing/2014/main" xmlns="" id="{588536DB-E0E6-441D-84D5-81764D129FA4}"/>
                  </a:ext>
                </a:extLst>
              </p:cNvPr>
              <p:cNvGrpSpPr/>
              <p:nvPr/>
            </p:nvGrpSpPr>
            <p:grpSpPr>
              <a:xfrm>
                <a:off x="4989667" y="2780683"/>
                <a:ext cx="219797" cy="1578187"/>
                <a:chOff x="-1" y="-218"/>
                <a:chExt cx="101600" cy="79904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xmlns="" id="{83474534-234F-4D6B-96E7-19A4537EF5F3}"/>
                    </a:ext>
                  </a:extLst>
                </p:cNvPr>
                <p:cNvSpPr/>
                <p:nvPr/>
              </p:nvSpPr>
              <p:spPr>
                <a:xfrm rot="5400000">
                  <a:off x="-294453" y="294234"/>
                  <a:ext cx="690503" cy="1016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xmlns="" id="{A54E9671-7E0B-4BBA-9C86-907BB2FA0627}"/>
                    </a:ext>
                  </a:extLst>
                </p:cNvPr>
                <p:cNvCxnSpPr>
                  <a:stCxn id="71" idx="3"/>
                </p:cNvCxnSpPr>
                <p:nvPr/>
              </p:nvCxnSpPr>
              <p:spPr>
                <a:xfrm flipH="1">
                  <a:off x="49531" y="690286"/>
                  <a:ext cx="1268" cy="108543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xmlns="" id="{34E9E61E-361A-4E22-B266-39D89A6875BF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74" name="Grouper 836">
                <a:extLst>
                  <a:ext uri="{FF2B5EF4-FFF2-40B4-BE49-F238E27FC236}">
                    <a16:creationId xmlns:a16="http://schemas.microsoft.com/office/drawing/2014/main" xmlns="" id="{AD4745FD-A8D6-4FB4-B7BF-71D441BFA224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xmlns="" id="{67AE6CAA-CF74-4526-A60B-D5B2F2B3506F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xmlns="" id="{8B4D9C10-6FDB-45FF-9E10-FD138446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C92EA047-2AEB-44E8-8D7E-0771A2B99AC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xmlns="" id="{11F53863-27C9-47F8-B2A2-B1609BC0745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xmlns="" id="{F33C9D73-7A95-4A53-919A-EA8995831F99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80" name="Rectangle 58">
                  <a:extLst>
                    <a:ext uri="{FF2B5EF4-FFF2-40B4-BE49-F238E27FC236}">
                      <a16:creationId xmlns:a16="http://schemas.microsoft.com/office/drawing/2014/main" xmlns="" id="{71DA4E62-9DC5-4759-AB2B-469AEEB5967B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1" name="Grouper 256">
                  <a:extLst>
                    <a:ext uri="{FF2B5EF4-FFF2-40B4-BE49-F238E27FC236}">
                      <a16:creationId xmlns:a16="http://schemas.microsoft.com/office/drawing/2014/main" xmlns="" id="{6972EE05-F5C4-4D4C-878E-DD41B61C2BFC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xmlns="" id="{FA99716B-14DA-481D-87E2-FC718577DCE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xmlns="" id="{9D4C695A-7A4A-40D6-95F6-EE6A744A04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>
                    <a:extLst>
                      <a:ext uri="{FF2B5EF4-FFF2-40B4-BE49-F238E27FC236}">
                        <a16:creationId xmlns:a16="http://schemas.microsoft.com/office/drawing/2014/main" xmlns="" id="{87D6E4C6-C5A6-4308-9FE1-35B7C3C568A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xmlns="" id="{722EA9AF-0680-4B66-907F-04D08450C62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xmlns="" id="{76A90895-861C-4171-B9B6-27C76BE96822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er 268">
                  <a:extLst>
                    <a:ext uri="{FF2B5EF4-FFF2-40B4-BE49-F238E27FC236}">
                      <a16:creationId xmlns:a16="http://schemas.microsoft.com/office/drawing/2014/main" xmlns="" id="{094E9499-19F0-47D2-9ED2-48773E793B5F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94" name="Connecteur droit 93">
                    <a:extLst>
                      <a:ext uri="{FF2B5EF4-FFF2-40B4-BE49-F238E27FC236}">
                        <a16:creationId xmlns:a16="http://schemas.microsoft.com/office/drawing/2014/main" xmlns="" id="{94C947EA-A2F0-46BF-8D4F-668B6F203C1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cteur droit 94">
                    <a:extLst>
                      <a:ext uri="{FF2B5EF4-FFF2-40B4-BE49-F238E27FC236}">
                        <a16:creationId xmlns:a16="http://schemas.microsoft.com/office/drawing/2014/main" xmlns="" id="{A12B8F57-EFC1-4788-8E13-62B63676B0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95">
                    <a:extLst>
                      <a:ext uri="{FF2B5EF4-FFF2-40B4-BE49-F238E27FC236}">
                        <a16:creationId xmlns:a16="http://schemas.microsoft.com/office/drawing/2014/main" xmlns="" id="{D6FF7D6B-A13F-425F-9875-C79A89426D9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xmlns="" id="{CF8C58E5-2F94-47BF-90DD-1A8AC2DC8DCF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xmlns="" id="{37DF206A-2C26-415F-93CF-1D0FBE53CD0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er 274">
                  <a:extLst>
                    <a:ext uri="{FF2B5EF4-FFF2-40B4-BE49-F238E27FC236}">
                      <a16:creationId xmlns:a16="http://schemas.microsoft.com/office/drawing/2014/main" xmlns="" id="{FD192AFD-A7D3-4467-951D-D46971F57DD1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89" name="Connecteur droit 88">
                    <a:extLst>
                      <a:ext uri="{FF2B5EF4-FFF2-40B4-BE49-F238E27FC236}">
                        <a16:creationId xmlns:a16="http://schemas.microsoft.com/office/drawing/2014/main" xmlns="" id="{580056AA-8184-424C-BDA1-4D3071F662CB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cteur droit 89">
                    <a:extLst>
                      <a:ext uri="{FF2B5EF4-FFF2-40B4-BE49-F238E27FC236}">
                        <a16:creationId xmlns:a16="http://schemas.microsoft.com/office/drawing/2014/main" xmlns="" id="{4DFD2AF9-8ECB-48D5-A8EF-8BC63E936EE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90">
                    <a:extLst>
                      <a:ext uri="{FF2B5EF4-FFF2-40B4-BE49-F238E27FC236}">
                        <a16:creationId xmlns:a16="http://schemas.microsoft.com/office/drawing/2014/main" xmlns="" id="{76EC1ADD-D8A5-4D20-8B20-4F3074CCAF89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xmlns="" id="{86F5B1B7-D69D-4AA9-8269-65ABF1CEB13B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xmlns="" id="{4EF7F3DA-AED3-40A1-9090-EBACEE0547F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xmlns="" id="{98EF3316-3ECE-4DDF-B80E-C2C23DF06781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C50EC47-9467-4806-8A6B-D73A65DEA35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xmlns="" id="{C7DBCEBD-2DB6-4408-9B0E-B6A43011D9BC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xmlns="" id="{7F0AA37C-0065-4E9A-A6A6-400BCC18DE93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8" name="Ellipse 87">
                    <a:extLst>
                      <a:ext uri="{FF2B5EF4-FFF2-40B4-BE49-F238E27FC236}">
                        <a16:creationId xmlns:a16="http://schemas.microsoft.com/office/drawing/2014/main" xmlns="" id="{D5E23302-0A1D-4014-BEB0-DE5C9A7F5D28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A886128E-18A8-4F77-B691-327A1845479B}"/>
              </a:ext>
            </a:extLst>
          </p:cNvPr>
          <p:cNvCxnSpPr/>
          <p:nvPr/>
        </p:nvCxnSpPr>
        <p:spPr>
          <a:xfrm>
            <a:off x="4891508" y="5754757"/>
            <a:ext cx="103334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6593"/>
              </p:ext>
            </p:extLst>
          </p:nvPr>
        </p:nvGraphicFramePr>
        <p:xfrm>
          <a:off x="255774" y="1475838"/>
          <a:ext cx="3875223" cy="164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5969000" imgH="2540000" progId="Word.Document.12">
                  <p:embed/>
                </p:oleObj>
              </mc:Choice>
              <mc:Fallback>
                <p:oleObj name="Document" r:id="rId5" imgW="59690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774" y="1475838"/>
                        <a:ext cx="3875223" cy="164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19849"/>
              </p:ext>
            </p:extLst>
          </p:nvPr>
        </p:nvGraphicFramePr>
        <p:xfrm>
          <a:off x="255774" y="3469559"/>
          <a:ext cx="5013593" cy="48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7" imgW="5753100" imgH="558800" progId="Word.Document.12">
                  <p:embed/>
                </p:oleObj>
              </mc:Choice>
              <mc:Fallback>
                <p:oleObj name="Document" r:id="rId7" imgW="57531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774" y="3469559"/>
                        <a:ext cx="5013593" cy="48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er 43"/>
          <p:cNvGrpSpPr/>
          <p:nvPr/>
        </p:nvGrpSpPr>
        <p:grpSpPr>
          <a:xfrm>
            <a:off x="4380474" y="1982007"/>
            <a:ext cx="2416910" cy="690428"/>
            <a:chOff x="4380474" y="1982007"/>
            <a:chExt cx="2416910" cy="690428"/>
          </a:xfrm>
        </p:grpSpPr>
        <p:sp>
          <p:nvSpPr>
            <p:cNvPr id="41" name="ZoneTexte 40"/>
            <p:cNvSpPr txBox="1"/>
            <p:nvPr/>
          </p:nvSpPr>
          <p:spPr>
            <a:xfrm>
              <a:off x="4380474" y="2303103"/>
              <a:ext cx="2416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</a:t>
              </a:r>
              <a:r>
                <a:rPr lang="fr-FR" baseline="-25000" dirty="0" smtClean="0"/>
                <a:t>0</a:t>
              </a:r>
              <a:r>
                <a:rPr lang="fr-FR" dirty="0" smtClean="0"/>
                <a:t>(Fe</a:t>
              </a:r>
              <a:r>
                <a:rPr lang="fr-FR" baseline="30000" dirty="0" smtClean="0"/>
                <a:t>2+</a:t>
              </a:r>
              <a:r>
                <a:rPr lang="fr-FR" dirty="0" smtClean="0"/>
                <a:t>)=1,0.10</a:t>
              </a:r>
              <a:r>
                <a:rPr lang="fr-FR" baseline="30000" dirty="0" smtClean="0"/>
                <a:t>-2</a:t>
              </a:r>
              <a:r>
                <a:rPr lang="fr-FR" dirty="0" smtClean="0"/>
                <a:t> mol.L</a:t>
              </a:r>
              <a:r>
                <a:rPr lang="fr-FR" baseline="30000" dirty="0" smtClean="0"/>
                <a:t>-1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391291" y="1982007"/>
              <a:ext cx="116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</a:t>
              </a:r>
              <a:r>
                <a:rPr lang="fr-FR" baseline="-25000" dirty="0" err="1" smtClean="0"/>
                <a:t>versé</a:t>
              </a:r>
              <a:r>
                <a:rPr lang="fr-FR" dirty="0" smtClean="0"/>
                <a:t>(Fe</a:t>
              </a:r>
              <a:r>
                <a:rPr lang="fr-FR" baseline="30000" dirty="0" smtClean="0"/>
                <a:t>2+</a:t>
              </a:r>
              <a:r>
                <a:rPr lang="fr-FR" dirty="0" smtClean="0"/>
                <a:t>)</a:t>
              </a:r>
              <a:endParaRPr lang="fr-FR" dirty="0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2974530" y="5784762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(Fe</a:t>
            </a:r>
            <a:r>
              <a:rPr lang="fr-FR" baseline="30000" dirty="0" smtClean="0"/>
              <a:t>2+</a:t>
            </a:r>
            <a:r>
              <a:rPr lang="fr-FR" dirty="0" smtClean="0"/>
              <a:t>)=1,0.10</a:t>
            </a:r>
            <a:r>
              <a:rPr lang="fr-FR" baseline="30000" dirty="0" smtClean="0"/>
              <a:t>-2</a:t>
            </a:r>
            <a:r>
              <a:rPr lang="fr-FR" dirty="0" smtClean="0"/>
              <a:t> mol.L</a:t>
            </a:r>
            <a:r>
              <a:rPr lang="fr-FR" baseline="30000" dirty="0" smtClean="0"/>
              <a:t>-1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000188" y="546366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r>
              <a:rPr lang="fr-FR" baseline="-25000" dirty="0"/>
              <a:t>0</a:t>
            </a:r>
            <a:r>
              <a:rPr lang="fr-FR" dirty="0" smtClean="0"/>
              <a:t>(Fe</a:t>
            </a:r>
            <a:r>
              <a:rPr lang="fr-FR" baseline="30000" dirty="0" smtClean="0"/>
              <a:t>2+</a:t>
            </a:r>
            <a:r>
              <a:rPr lang="fr-FR" dirty="0" smtClean="0"/>
              <a:t>)= 20 </a:t>
            </a:r>
            <a:r>
              <a:rPr lang="fr-FR" dirty="0" err="1" smtClean="0"/>
              <a:t>mL</a:t>
            </a:r>
            <a:endParaRPr lang="fr-FR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xmlns="" id="{A886128E-18A8-4F77-B691-327A1845479B}"/>
              </a:ext>
            </a:extLst>
          </p:cNvPr>
          <p:cNvCxnSpPr/>
          <p:nvPr/>
        </p:nvCxnSpPr>
        <p:spPr>
          <a:xfrm>
            <a:off x="6247812" y="2303103"/>
            <a:ext cx="727153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380474" y="1982007"/>
            <a:ext cx="0" cy="871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030019" y="5397312"/>
            <a:ext cx="0" cy="871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00" y="1539322"/>
            <a:ext cx="2033036" cy="13302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9218" y="120659"/>
            <a:ext cx="6286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Analyse chimique d’une eau souterraine: </a:t>
            </a:r>
            <a:endParaRPr lang="fr-FR" sz="2800" b="1" u="sng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4" y="1053776"/>
            <a:ext cx="3810000" cy="2133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12117" y="1053776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Conséquence d’une eau trop ferreuse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0534" y="3278808"/>
            <a:ext cx="362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 souterraine : très enrichie en fer</a:t>
            </a:r>
          </a:p>
          <a:p>
            <a:r>
              <a:rPr lang="fr-FR" dirty="0" smtClean="0"/>
              <a:t>Le fer est sous forme d’ions ferreux.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47136" y="2891708"/>
            <a:ext cx="36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Réglementation :</a:t>
            </a:r>
          </a:p>
          <a:p>
            <a:r>
              <a:rPr lang="fr-FR" dirty="0" smtClean="0"/>
              <a:t>      Concentration &lt; </a:t>
            </a:r>
            <a:r>
              <a:rPr lang="fr-FR" i="1" dirty="0" smtClean="0"/>
              <a:t>0,2 mg/L</a:t>
            </a:r>
          </a:p>
          <a:p>
            <a:r>
              <a:rPr lang="fr-FR" dirty="0" smtClean="0"/>
              <a:t>      [Fe</a:t>
            </a:r>
            <a:r>
              <a:rPr lang="fr-FR" baseline="30000" dirty="0" smtClean="0"/>
              <a:t>2+</a:t>
            </a:r>
            <a:r>
              <a:rPr lang="fr-FR" dirty="0" smtClean="0"/>
              <a:t>]&lt;3,6.10</a:t>
            </a:r>
            <a:r>
              <a:rPr lang="fr-FR" baseline="30000" dirty="0" smtClean="0"/>
              <a:t>-6</a:t>
            </a:r>
            <a:r>
              <a:rPr lang="fr-FR" dirty="0"/>
              <a:t> </a:t>
            </a:r>
            <a:r>
              <a:rPr lang="fr-FR" dirty="0" smtClean="0"/>
              <a:t>mol.L</a:t>
            </a:r>
            <a:r>
              <a:rPr lang="fr-FR" baseline="30000" dirty="0" smtClean="0"/>
              <a:t>-1</a:t>
            </a:r>
            <a:endParaRPr lang="fr-FR" dirty="0"/>
          </a:p>
        </p:txBody>
      </p:sp>
      <p:sp>
        <p:nvSpPr>
          <p:cNvPr id="13" name="Accolade ouvrante 12"/>
          <p:cNvSpPr/>
          <p:nvPr/>
        </p:nvSpPr>
        <p:spPr>
          <a:xfrm>
            <a:off x="4528702" y="882571"/>
            <a:ext cx="718434" cy="26554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9218" y="4184497"/>
            <a:ext cx="8707808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Afin de mettre au point un </a:t>
            </a:r>
            <a:r>
              <a:rPr lang="fr-FR" u="sng" dirty="0" smtClean="0"/>
              <a:t>processus de traitement</a:t>
            </a:r>
            <a:r>
              <a:rPr lang="fr-FR" dirty="0" smtClean="0"/>
              <a:t>, il faut auparavant réaliser une analyse chimique : Titrage des ions Fe</a:t>
            </a:r>
            <a:r>
              <a:rPr lang="fr-FR" baseline="30000" dirty="0" smtClean="0"/>
              <a:t>2+</a:t>
            </a:r>
            <a:r>
              <a:rPr lang="fr-FR" dirty="0"/>
              <a:t> </a:t>
            </a:r>
            <a:r>
              <a:rPr lang="fr-FR" dirty="0" smtClean="0"/>
              <a:t>dans l’eau </a:t>
            </a:r>
            <a:r>
              <a:rPr lang="fr-FR" dirty="0" err="1" smtClean="0"/>
              <a:t>soutteraine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8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A61A4-80F6-4D04-A6DD-DB6AD4DB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70"/>
            <a:ext cx="8229600" cy="443712"/>
          </a:xfrm>
        </p:spPr>
        <p:txBody>
          <a:bodyPr>
            <a:noAutofit/>
          </a:bodyPr>
          <a:lstStyle/>
          <a:p>
            <a:r>
              <a:rPr lang="fr-FR" sz="2800" b="1" u="sng" dirty="0"/>
              <a:t>Titrage potentiométrique des ions Fer (II)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793B00D-0A69-4F2E-8BB2-27C1387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F11653B0-4C08-4A4A-98B3-648A981C3C80}"/>
              </a:ext>
            </a:extLst>
          </p:cNvPr>
          <p:cNvCxnSpPr>
            <a:cxnSpLocks/>
          </p:cNvCxnSpPr>
          <p:nvPr/>
        </p:nvCxnSpPr>
        <p:spPr>
          <a:xfrm flipH="1">
            <a:off x="7555353" y="2135480"/>
            <a:ext cx="34572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xmlns="" id="{12EEB8E0-464E-47D1-8D07-8E12A4D33EB7}"/>
              </a:ext>
            </a:extLst>
          </p:cNvPr>
          <p:cNvCxnSpPr>
            <a:cxnSpLocks/>
          </p:cNvCxnSpPr>
          <p:nvPr/>
        </p:nvCxnSpPr>
        <p:spPr>
          <a:xfrm>
            <a:off x="5831079" y="5732914"/>
            <a:ext cx="110132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space réservé du pied de page 3">
            <a:extLst>
              <a:ext uri="{FF2B5EF4-FFF2-40B4-BE49-F238E27FC236}">
                <a16:creationId xmlns:a16="http://schemas.microsoft.com/office/drawing/2014/main" xmlns="" id="{A605A386-94A7-4FCC-9561-6CCB3CBF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788734" y="849034"/>
            <a:ext cx="23712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Sulfate de cérium Ce(SO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)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C=1,0.10</a:t>
            </a:r>
            <a:r>
              <a:rPr lang="fr-FR" sz="1600" baseline="30000" dirty="0" smtClean="0"/>
              <a:t>-1 </a:t>
            </a:r>
            <a:r>
              <a:rPr lang="fr-FR" sz="1600" dirty="0" smtClean="0"/>
              <a:t>mol.L</a:t>
            </a:r>
            <a:r>
              <a:rPr lang="fr-FR" sz="1600" baseline="30000" dirty="0" smtClean="0"/>
              <a:t>-1</a:t>
            </a:r>
            <a:endParaRPr lang="fr-FR" sz="1600" baseline="30000" dirty="0"/>
          </a:p>
        </p:txBody>
      </p:sp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31924"/>
              </p:ext>
            </p:extLst>
          </p:nvPr>
        </p:nvGraphicFramePr>
        <p:xfrm>
          <a:off x="147645" y="718350"/>
          <a:ext cx="6356750" cy="26117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9548"/>
                <a:gridCol w="1215642"/>
                <a:gridCol w="1471203"/>
                <a:gridCol w="960081"/>
                <a:gridCol w="1120276"/>
              </a:tblGrid>
              <a:tr h="4931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Avant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baseline="0" dirty="0" smtClean="0"/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≈0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V</a:t>
                      </a:r>
                      <a:r>
                        <a:rPr lang="fr-FR" i="1" baseline="-25000" dirty="0" smtClean="0"/>
                        <a:t>0</a:t>
                      </a:r>
                      <a:r>
                        <a:rPr lang="fr-FR" i="1" baseline="0" dirty="0" smtClean="0"/>
                        <a:t>.C</a:t>
                      </a:r>
                      <a:r>
                        <a:rPr lang="fr-FR" i="1" baseline="-25000" dirty="0" smtClean="0"/>
                        <a:t>0</a:t>
                      </a:r>
                      <a:r>
                        <a:rPr lang="fr-FR" i="1" baseline="0" dirty="0" smtClean="0"/>
                        <a:t>-x</a:t>
                      </a:r>
                      <a:r>
                        <a:rPr lang="fr-FR" i="1" baseline="-25000" dirty="0" smtClean="0"/>
                        <a:t>éq</a:t>
                      </a:r>
                      <a:r>
                        <a:rPr lang="fr-FR" i="1" baseline="0" dirty="0" smtClean="0"/>
                        <a:t>≈0</a:t>
                      </a:r>
                    </a:p>
                    <a:p>
                      <a:pPr algn="ctr"/>
                      <a:endParaRPr lang="fr-FR" i="1" baseline="-25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V</a:t>
                      </a:r>
                      <a:r>
                        <a:rPr lang="fr-FR" i="1" baseline="-25000" dirty="0" smtClean="0"/>
                        <a:t>versé</a:t>
                      </a:r>
                      <a:r>
                        <a:rPr lang="fr-FR" i="1" baseline="0" dirty="0" smtClean="0"/>
                        <a:t>.C-x</a:t>
                      </a:r>
                      <a:r>
                        <a:rPr lang="fr-FR" i="1" baseline="-25000" dirty="0" smtClean="0"/>
                        <a:t>éq</a:t>
                      </a:r>
                      <a:r>
                        <a:rPr lang="fr-FR" i="1" baseline="0" dirty="0" smtClean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-250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 err="1" smtClean="0"/>
                        <a:t>X</a:t>
                      </a:r>
                      <a:r>
                        <a:rPr lang="fr-FR" sz="1600" i="1" baseline="-25000" dirty="0" err="1" smtClean="0"/>
                        <a:t>éq</a:t>
                      </a:r>
                      <a:r>
                        <a:rPr lang="fr-FR" sz="1600" i="1" baseline="0" dirty="0" smtClean="0"/>
                        <a:t>=V</a:t>
                      </a:r>
                      <a:r>
                        <a:rPr lang="fr-FR" sz="1600" i="1" baseline="-25000" dirty="0" smtClean="0"/>
                        <a:t>0</a:t>
                      </a:r>
                      <a:r>
                        <a:rPr lang="fr-FR" sz="1600" i="1" baseline="0" dirty="0" smtClean="0"/>
                        <a:t>.C</a:t>
                      </a:r>
                      <a:r>
                        <a:rPr lang="fr-FR" sz="1600" i="1" baseline="-25000" dirty="0" smtClean="0"/>
                        <a:t>0</a:t>
                      </a:r>
                      <a:endParaRPr lang="fr-FR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X</a:t>
                      </a:r>
                      <a:r>
                        <a:rPr lang="fr-FR" sz="1600" baseline="-25000" dirty="0" err="1" smtClean="0"/>
                        <a:t>éq</a:t>
                      </a:r>
                      <a:r>
                        <a:rPr lang="fr-FR" sz="1600" baseline="0" dirty="0" smtClean="0"/>
                        <a:t>=</a:t>
                      </a:r>
                      <a:r>
                        <a:rPr lang="fr-FR" sz="1600" i="1" baseline="0" dirty="0" smtClean="0"/>
                        <a:t>V</a:t>
                      </a:r>
                      <a:r>
                        <a:rPr lang="fr-FR" sz="1600" i="1" baseline="-25000" dirty="0" smtClean="0"/>
                        <a:t>0</a:t>
                      </a:r>
                      <a:r>
                        <a:rPr lang="fr-FR" sz="1600" i="1" baseline="0" dirty="0" smtClean="0"/>
                        <a:t>.C</a:t>
                      </a:r>
                      <a:r>
                        <a:rPr lang="fr-FR" sz="1600" i="1" baseline="-250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Après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 smtClean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 smtClean="0"/>
                        <a:t>V</a:t>
                      </a:r>
                      <a:r>
                        <a:rPr lang="fr-FR" sz="1800" i="1" baseline="-25000" dirty="0" smtClean="0"/>
                        <a:t>0</a:t>
                      </a:r>
                      <a:r>
                        <a:rPr lang="fr-FR" sz="1800" i="1" baseline="0" dirty="0" smtClean="0"/>
                        <a:t>.C</a:t>
                      </a:r>
                      <a:r>
                        <a:rPr lang="fr-FR" sz="1800" i="1" baseline="-25000" dirty="0" smtClean="0"/>
                        <a:t>0</a:t>
                      </a:r>
                      <a:endParaRPr lang="fr-FR" sz="1800" i="1" dirty="0" smtClean="0"/>
                    </a:p>
                    <a:p>
                      <a:pPr algn="ctr"/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 smtClean="0"/>
                        <a:t>V</a:t>
                      </a:r>
                      <a:r>
                        <a:rPr lang="fr-FR" sz="1800" i="1" baseline="-25000" dirty="0" smtClean="0"/>
                        <a:t>0</a:t>
                      </a:r>
                      <a:r>
                        <a:rPr lang="fr-FR" sz="1800" i="1" baseline="0" dirty="0" smtClean="0"/>
                        <a:t>.C</a:t>
                      </a:r>
                      <a:r>
                        <a:rPr lang="fr-FR" sz="1800" i="1" baseline="-25000" dirty="0" smtClean="0"/>
                        <a:t>0</a:t>
                      </a:r>
                      <a:endParaRPr lang="fr-FR" sz="1800" i="1" dirty="0" smtClean="0"/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ZoneTexte 52"/>
          <p:cNvSpPr txBox="1"/>
          <p:nvPr/>
        </p:nvSpPr>
        <p:spPr>
          <a:xfrm>
            <a:off x="1819521" y="720650"/>
            <a:ext cx="468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Fe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+     Ce</a:t>
            </a:r>
            <a:r>
              <a:rPr lang="fr-FR" baseline="30000" dirty="0" smtClean="0"/>
              <a:t>4+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        =  Fe</a:t>
            </a:r>
            <a:r>
              <a:rPr lang="fr-FR" baseline="30000" dirty="0" smtClean="0"/>
              <a:t>3+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</a:t>
            </a:r>
            <a:r>
              <a:rPr lang="fr-FR" dirty="0" smtClean="0"/>
              <a:t>+    Ce</a:t>
            </a:r>
            <a:r>
              <a:rPr lang="fr-FR" baseline="30000" dirty="0" smtClean="0"/>
              <a:t>3+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</a:t>
            </a:r>
            <a:endParaRPr lang="fr-FR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697132" y="5348750"/>
            <a:ext cx="22286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Solution de Sel de </a:t>
            </a:r>
            <a:r>
              <a:rPr lang="fr-FR" sz="1600" b="1" dirty="0" err="1" smtClean="0"/>
              <a:t>Mohr</a:t>
            </a:r>
            <a:endParaRPr lang="fr-FR" sz="1600" b="1" dirty="0" smtClean="0"/>
          </a:p>
          <a:p>
            <a:r>
              <a:rPr lang="fr-FR" dirty="0" smtClean="0"/>
              <a:t>V</a:t>
            </a:r>
            <a:r>
              <a:rPr lang="fr-FR" baseline="-25000" dirty="0" smtClean="0"/>
              <a:t>0</a:t>
            </a:r>
            <a:r>
              <a:rPr lang="fr-FR" dirty="0" smtClean="0"/>
              <a:t>= 20 </a:t>
            </a:r>
            <a:r>
              <a:rPr lang="fr-FR" dirty="0" err="1" smtClean="0"/>
              <a:t>mL</a:t>
            </a:r>
            <a:endParaRPr lang="fr-FR" dirty="0" smtClean="0"/>
          </a:p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 =Inconnue</a:t>
            </a:r>
            <a:endParaRPr lang="fr-FR" dirty="0"/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904810" y="1446639"/>
            <a:ext cx="280209" cy="692468"/>
          </a:xfrm>
          <a:prstGeom prst="line">
            <a:avLst/>
          </a:prstGeom>
          <a:ln w="9525" cmpd="sng">
            <a:solidFill>
              <a:srgbClr val="8D34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e 24">
            <a:extLst>
              <a:ext uri="{FF2B5EF4-FFF2-40B4-BE49-F238E27FC236}">
                <a16:creationId xmlns:a16="http://schemas.microsoft.com/office/drawing/2014/main" xmlns="" id="{231DD14D-0C41-42EB-8A1D-D6EE5A438766}"/>
              </a:ext>
            </a:extLst>
          </p:cNvPr>
          <p:cNvGrpSpPr/>
          <p:nvPr/>
        </p:nvGrpSpPr>
        <p:grpSpPr>
          <a:xfrm>
            <a:off x="5862706" y="1317913"/>
            <a:ext cx="2728232" cy="4984175"/>
            <a:chOff x="2882428" y="1287872"/>
            <a:chExt cx="3637642" cy="4984175"/>
          </a:xfrm>
        </p:grpSpPr>
        <p:grpSp>
          <p:nvGrpSpPr>
            <p:cNvPr id="59" name="Groupe 2">
              <a:extLst>
                <a:ext uri="{FF2B5EF4-FFF2-40B4-BE49-F238E27FC236}">
                  <a16:creationId xmlns:a16="http://schemas.microsoft.com/office/drawing/2014/main" xmlns="" id="{7A5A1DF8-EEC1-4852-B6BE-D57A772BDCE7}"/>
                </a:ext>
              </a:extLst>
            </p:cNvPr>
            <p:cNvGrpSpPr/>
            <p:nvPr/>
          </p:nvGrpSpPr>
          <p:grpSpPr>
            <a:xfrm>
              <a:off x="2882428" y="3002023"/>
              <a:ext cx="2739910" cy="3184757"/>
              <a:chOff x="4316867" y="1846445"/>
              <a:chExt cx="2739910" cy="3184757"/>
            </a:xfrm>
          </p:grpSpPr>
          <p:grpSp>
            <p:nvGrpSpPr>
              <p:cNvPr id="91" name="Groupe 37">
                <a:extLst>
                  <a:ext uri="{FF2B5EF4-FFF2-40B4-BE49-F238E27FC236}">
                    <a16:creationId xmlns:a16="http://schemas.microsoft.com/office/drawing/2014/main" xmlns="" id="{D825551D-5F7F-4E72-A739-FECB5C003034}"/>
                  </a:ext>
                </a:extLst>
              </p:cNvPr>
              <p:cNvGrpSpPr/>
              <p:nvPr/>
            </p:nvGrpSpPr>
            <p:grpSpPr>
              <a:xfrm>
                <a:off x="4316867" y="1846445"/>
                <a:ext cx="2739910" cy="3184757"/>
                <a:chOff x="1794335" y="2023347"/>
                <a:chExt cx="2739910" cy="3184757"/>
              </a:xfrm>
            </p:grpSpPr>
            <p:grpSp>
              <p:nvGrpSpPr>
                <p:cNvPr id="95" name="Groupe 34">
                  <a:extLst>
                    <a:ext uri="{FF2B5EF4-FFF2-40B4-BE49-F238E27FC236}">
                      <a16:creationId xmlns:a16="http://schemas.microsoft.com/office/drawing/2014/main" xmlns="" id="{1222DE59-11B4-4FBE-8FD8-000B749C2E74}"/>
                    </a:ext>
                  </a:extLst>
                </p:cNvPr>
                <p:cNvGrpSpPr/>
                <p:nvPr/>
              </p:nvGrpSpPr>
              <p:grpSpPr>
                <a:xfrm>
                  <a:off x="2271914" y="2023347"/>
                  <a:ext cx="2262331" cy="3184757"/>
                  <a:chOff x="2271914" y="2023347"/>
                  <a:chExt cx="2262331" cy="3184757"/>
                </a:xfrm>
              </p:grpSpPr>
              <p:grpSp>
                <p:nvGrpSpPr>
                  <p:cNvPr id="97" name="Groupe 30">
                    <a:extLst>
                      <a:ext uri="{FF2B5EF4-FFF2-40B4-BE49-F238E27FC236}">
                        <a16:creationId xmlns:a16="http://schemas.microsoft.com/office/drawing/2014/main" xmlns="" id="{62724175-13BB-47EA-9509-F02FCE77212F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23347"/>
                    <a:ext cx="2262326" cy="3184757"/>
                    <a:chOff x="2271919" y="2023347"/>
                    <a:chExt cx="2262326" cy="3184757"/>
                  </a:xfrm>
                </p:grpSpPr>
                <p:grpSp>
                  <p:nvGrpSpPr>
                    <p:cNvPr id="101" name="Grouper 48">
                      <a:extLst>
                        <a:ext uri="{FF2B5EF4-FFF2-40B4-BE49-F238E27FC236}">
                          <a16:creationId xmlns:a16="http://schemas.microsoft.com/office/drawing/2014/main" xmlns="" id="{2DC55C4D-DBF9-49C6-AD78-863B875BE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115" name="Grouper 31">
                        <a:extLst>
                          <a:ext uri="{FF2B5EF4-FFF2-40B4-BE49-F238E27FC236}">
                            <a16:creationId xmlns:a16="http://schemas.microsoft.com/office/drawing/2014/main" xmlns="" id="{35B37C7E-BBC8-4ACD-B52E-9D8D572CE3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117" name="Arrondir un rectangle avec un coin du même côté 29">
                          <a:extLst>
                            <a:ext uri="{FF2B5EF4-FFF2-40B4-BE49-F238E27FC236}">
                              <a16:creationId xmlns:a16="http://schemas.microsoft.com/office/drawing/2014/main" xmlns="" id="{54D46A76-C750-4A3F-B5A2-14251A67F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18" name="Arrondir un rectangle avec un coin du même côté 30">
                          <a:extLst>
                            <a:ext uri="{FF2B5EF4-FFF2-40B4-BE49-F238E27FC236}">
                              <a16:creationId xmlns:a16="http://schemas.microsoft.com/office/drawing/2014/main" xmlns="" id="{6317C273-6C8D-412B-BB14-D6C8621A9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xmlns="" id="{BBE7C5C4-950D-4BA5-ABBB-19F361982B7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2" name="Grouper 578">
                      <a:extLst>
                        <a:ext uri="{FF2B5EF4-FFF2-40B4-BE49-F238E27FC236}">
                          <a16:creationId xmlns:a16="http://schemas.microsoft.com/office/drawing/2014/main" xmlns="" id="{224A5D57-B183-46D6-9788-106988E08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xmlns="" id="{17F614C4-39EF-4D76-9FCB-4633814748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xmlns="" id="{C1E47AEE-C851-40A4-94FF-6B1DA6752E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xmlns="" id="{49E8A288-DB36-4781-BEBC-E32CA9A3B41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xmlns="" id="{73B86922-086F-4AA7-B31A-B1D58F515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111" name="Connecteur droit 110">
                        <a:extLst>
                          <a:ext uri="{FF2B5EF4-FFF2-40B4-BE49-F238E27FC236}">
                            <a16:creationId xmlns:a16="http://schemas.microsoft.com/office/drawing/2014/main" xmlns="" id="{EE3FECD8-8C4F-457F-95EB-05D256B0E1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111">
                        <a:extLst>
                          <a:ext uri="{FF2B5EF4-FFF2-40B4-BE49-F238E27FC236}">
                            <a16:creationId xmlns:a16="http://schemas.microsoft.com/office/drawing/2014/main" xmlns="" id="{0D296997-A47C-48A8-9CC8-26319365A8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xmlns="" id="{7050DA23-CEAD-449D-9221-6A21976B1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xmlns="" id="{D3112838-353A-419E-BC57-03E73CDAF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03" name="Groupe 29">
                      <a:extLst>
                        <a:ext uri="{FF2B5EF4-FFF2-40B4-BE49-F238E27FC236}">
                          <a16:creationId xmlns:a16="http://schemas.microsoft.com/office/drawing/2014/main" xmlns="" id="{1F5B422F-61BB-47BD-BBD6-30CED6E51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3" y="2023347"/>
                      <a:ext cx="994410" cy="1598676"/>
                      <a:chOff x="5136197" y="2673162"/>
                      <a:chExt cx="1919605" cy="1598676"/>
                    </a:xfrm>
                  </p:grpSpPr>
                  <p:sp>
                    <p:nvSpPr>
                      <p:cNvPr id="104" name="Arc 103">
                        <a:extLst>
                          <a:ext uri="{FF2B5EF4-FFF2-40B4-BE49-F238E27FC236}">
                            <a16:creationId xmlns:a16="http://schemas.microsoft.com/office/drawing/2014/main" xmlns="" id="{A485466B-3600-43C2-9649-210FC8C27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5" name="Arc 104">
                        <a:extLst>
                          <a:ext uri="{FF2B5EF4-FFF2-40B4-BE49-F238E27FC236}">
                            <a16:creationId xmlns:a16="http://schemas.microsoft.com/office/drawing/2014/main" xmlns="" id="{883EC51F-20AF-436B-B7C2-8867E478DC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06" name="Ellipse 105">
                        <a:extLst>
                          <a:ext uri="{FF2B5EF4-FFF2-40B4-BE49-F238E27FC236}">
                            <a16:creationId xmlns:a16="http://schemas.microsoft.com/office/drawing/2014/main" xmlns="" id="{E7650137-2976-4260-B9D9-F50AA1B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4" y="2673162"/>
                        <a:ext cx="1111905" cy="43199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98" name="Arrondir un rectangle avec un coin du même côté 9">
                    <a:extLst>
                      <a:ext uri="{FF2B5EF4-FFF2-40B4-BE49-F238E27FC236}">
                        <a16:creationId xmlns:a16="http://schemas.microsoft.com/office/drawing/2014/main" xmlns="" id="{707D0F7D-99B8-43BD-B687-9934D13195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99" name="Ellipse 98">
                    <a:extLst>
                      <a:ext uri="{FF2B5EF4-FFF2-40B4-BE49-F238E27FC236}">
                        <a16:creationId xmlns:a16="http://schemas.microsoft.com/office/drawing/2014/main" xmlns="" id="{AB323578-E972-4FEF-8193-1BA26A0E0344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xmlns="" id="{5812FCC1-F77A-4140-85C1-8FBB345B39C3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xmlns="" id="{FA7A55D8-3943-4587-9D24-47A0DE2F1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2789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2" name="Grouper 560">
                <a:extLst>
                  <a:ext uri="{FF2B5EF4-FFF2-40B4-BE49-F238E27FC236}">
                    <a16:creationId xmlns:a16="http://schemas.microsoft.com/office/drawing/2014/main" xmlns="" id="{588536DB-E0E6-441D-84D5-81764D129FA4}"/>
                  </a:ext>
                </a:extLst>
              </p:cNvPr>
              <p:cNvGrpSpPr/>
              <p:nvPr/>
            </p:nvGrpSpPr>
            <p:grpSpPr>
              <a:xfrm>
                <a:off x="4989667" y="2780683"/>
                <a:ext cx="219797" cy="1578187"/>
                <a:chOff x="-1" y="-218"/>
                <a:chExt cx="101600" cy="79904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xmlns="" id="{83474534-234F-4D6B-96E7-19A4537EF5F3}"/>
                    </a:ext>
                  </a:extLst>
                </p:cNvPr>
                <p:cNvSpPr/>
                <p:nvPr/>
              </p:nvSpPr>
              <p:spPr>
                <a:xfrm rot="5400000">
                  <a:off x="-294453" y="294234"/>
                  <a:ext cx="690503" cy="1016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xmlns="" id="{A54E9671-7E0B-4BBA-9C86-907BB2FA0627}"/>
                    </a:ext>
                  </a:extLst>
                </p:cNvPr>
                <p:cNvCxnSpPr>
                  <a:stCxn id="93" idx="3"/>
                </p:cNvCxnSpPr>
                <p:nvPr/>
              </p:nvCxnSpPr>
              <p:spPr>
                <a:xfrm flipH="1">
                  <a:off x="49531" y="690286"/>
                  <a:ext cx="1268" cy="108543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e 72">
              <a:extLst>
                <a:ext uri="{FF2B5EF4-FFF2-40B4-BE49-F238E27FC236}">
                  <a16:creationId xmlns:a16="http://schemas.microsoft.com/office/drawing/2014/main" xmlns="" id="{34E9E61E-361A-4E22-B266-39D89A6875BF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61" name="Grouper 836">
                <a:extLst>
                  <a:ext uri="{FF2B5EF4-FFF2-40B4-BE49-F238E27FC236}">
                    <a16:creationId xmlns:a16="http://schemas.microsoft.com/office/drawing/2014/main" xmlns="" id="{AD4745FD-A8D6-4FB4-B7BF-71D441BFA224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xmlns="" id="{67AE6CAA-CF74-4526-A60B-D5B2F2B3506F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xmlns="" id="{8B4D9C10-6FDB-45FF-9E10-FD138446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C92EA047-2AEB-44E8-8D7E-0771A2B99AC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xmlns="" id="{11F53863-27C9-47F8-B2A2-B1609BC0745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78">
                <a:extLst>
                  <a:ext uri="{FF2B5EF4-FFF2-40B4-BE49-F238E27FC236}">
                    <a16:creationId xmlns:a16="http://schemas.microsoft.com/office/drawing/2014/main" xmlns="" id="{F33C9D73-7A95-4A53-919A-EA8995831F99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65" name="Rectangle 58">
                  <a:extLst>
                    <a:ext uri="{FF2B5EF4-FFF2-40B4-BE49-F238E27FC236}">
                      <a16:creationId xmlns:a16="http://schemas.microsoft.com/office/drawing/2014/main" xmlns="" id="{71DA4E62-9DC5-4759-AB2B-469AEEB5967B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" name="Grouper 256">
                  <a:extLst>
                    <a:ext uri="{FF2B5EF4-FFF2-40B4-BE49-F238E27FC236}">
                      <a16:creationId xmlns:a16="http://schemas.microsoft.com/office/drawing/2014/main" xmlns="" id="{6972EE05-F5C4-4D4C-878E-DD41B61C2BFC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84" name="Connecteur droit 83">
                    <a:extLst>
                      <a:ext uri="{FF2B5EF4-FFF2-40B4-BE49-F238E27FC236}">
                        <a16:creationId xmlns:a16="http://schemas.microsoft.com/office/drawing/2014/main" xmlns="" id="{FA99716B-14DA-481D-87E2-FC718577DCE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eur droit 84">
                    <a:extLst>
                      <a:ext uri="{FF2B5EF4-FFF2-40B4-BE49-F238E27FC236}">
                        <a16:creationId xmlns:a16="http://schemas.microsoft.com/office/drawing/2014/main" xmlns="" id="{9D4C695A-7A4A-40D6-95F6-EE6A744A04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necteur droit 85">
                    <a:extLst>
                      <a:ext uri="{FF2B5EF4-FFF2-40B4-BE49-F238E27FC236}">
                        <a16:creationId xmlns:a16="http://schemas.microsoft.com/office/drawing/2014/main" xmlns="" id="{87D6E4C6-C5A6-4308-9FE1-35B7C3C568A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eur droit 86">
                    <a:extLst>
                      <a:ext uri="{FF2B5EF4-FFF2-40B4-BE49-F238E27FC236}">
                        <a16:creationId xmlns:a16="http://schemas.microsoft.com/office/drawing/2014/main" xmlns="" id="{722EA9AF-0680-4B66-907F-04D08450C62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xmlns="" id="{76A90895-861C-4171-B9B6-27C76BE96822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er 268">
                  <a:extLst>
                    <a:ext uri="{FF2B5EF4-FFF2-40B4-BE49-F238E27FC236}">
                      <a16:creationId xmlns:a16="http://schemas.microsoft.com/office/drawing/2014/main" xmlns="" id="{094E9499-19F0-47D2-9ED2-48773E793B5F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xmlns="" id="{94C947EA-A2F0-46BF-8D4F-668B6F203C1D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xmlns="" id="{A12B8F57-EFC1-4788-8E13-62B63676B053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eur droit 80">
                    <a:extLst>
                      <a:ext uri="{FF2B5EF4-FFF2-40B4-BE49-F238E27FC236}">
                        <a16:creationId xmlns:a16="http://schemas.microsoft.com/office/drawing/2014/main" xmlns="" id="{D6FF7D6B-A13F-425F-9875-C79A89426D9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xmlns="" id="{CF8C58E5-2F94-47BF-90DD-1A8AC2DC8DCF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xmlns="" id="{37DF206A-2C26-415F-93CF-1D0FBE53CD0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r 274">
                  <a:extLst>
                    <a:ext uri="{FF2B5EF4-FFF2-40B4-BE49-F238E27FC236}">
                      <a16:creationId xmlns:a16="http://schemas.microsoft.com/office/drawing/2014/main" xmlns="" id="{FD192AFD-A7D3-4467-951D-D46971F57DD1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74" name="Connecteur droit 73">
                    <a:extLst>
                      <a:ext uri="{FF2B5EF4-FFF2-40B4-BE49-F238E27FC236}">
                        <a16:creationId xmlns:a16="http://schemas.microsoft.com/office/drawing/2014/main" xmlns="" id="{580056AA-8184-424C-BDA1-4D3071F662CB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xmlns="" id="{4DFD2AF9-8ECB-48D5-A8EF-8BC63E936EE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xmlns="" id="{76EC1ADD-D8A5-4D20-8B20-4F3074CCAF89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76">
                    <a:extLst>
                      <a:ext uri="{FF2B5EF4-FFF2-40B4-BE49-F238E27FC236}">
                        <a16:creationId xmlns:a16="http://schemas.microsoft.com/office/drawing/2014/main" xmlns="" id="{86F5B1B7-D69D-4AA9-8269-65ABF1CEB13B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cteur droit 77">
                    <a:extLst>
                      <a:ext uri="{FF2B5EF4-FFF2-40B4-BE49-F238E27FC236}">
                        <a16:creationId xmlns:a16="http://schemas.microsoft.com/office/drawing/2014/main" xmlns="" id="{4EF7F3DA-AED3-40A1-9090-EBACEE0547F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xmlns="" id="{98EF3316-3ECE-4DDF-B80E-C2C23DF06781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xmlns="" id="{0C50EC47-9467-4806-8A6B-D73A65DEA35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71" name="Groupe 85">
                  <a:extLst>
                    <a:ext uri="{FF2B5EF4-FFF2-40B4-BE49-F238E27FC236}">
                      <a16:creationId xmlns:a16="http://schemas.microsoft.com/office/drawing/2014/main" xmlns="" id="{C7DBCEBD-2DB6-4408-9B0E-B6A43011D9BC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xmlns="" id="{7F0AA37C-0065-4E9A-A6A6-400BCC18DE93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xmlns="" id="{D5E23302-0A1D-4014-BEB0-DE5C9A7F5D28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19" name="ZoneTexte 118"/>
          <p:cNvSpPr txBox="1"/>
          <p:nvPr/>
        </p:nvSpPr>
        <p:spPr>
          <a:xfrm>
            <a:off x="7257468" y="4746243"/>
            <a:ext cx="52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sp>
        <p:nvSpPr>
          <p:cNvPr id="126" name="ZoneTexte 125"/>
          <p:cNvSpPr txBox="1"/>
          <p:nvPr/>
        </p:nvSpPr>
        <p:spPr>
          <a:xfrm>
            <a:off x="147646" y="3482039"/>
            <a:ext cx="258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En tout point du dosage : </a:t>
            </a:r>
            <a:endParaRPr lang="fr-FR" b="1" u="sng" dirty="0"/>
          </a:p>
        </p:txBody>
      </p:sp>
      <p:sp>
        <p:nvSpPr>
          <p:cNvPr id="127" name="ZoneTexte 126"/>
          <p:cNvSpPr txBox="1"/>
          <p:nvPr/>
        </p:nvSpPr>
        <p:spPr>
          <a:xfrm>
            <a:off x="1167456" y="4194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2079191" y="1540877"/>
            <a:ext cx="486645" cy="275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5600354" y="1369039"/>
            <a:ext cx="620540" cy="42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1874786" y="3209593"/>
            <a:ext cx="8898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3406276" y="2748872"/>
            <a:ext cx="755194" cy="39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4541705" y="2996245"/>
            <a:ext cx="7295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V="1">
            <a:off x="5600354" y="2978689"/>
            <a:ext cx="766951" cy="15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4484" y="38739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98710"/>
              </p:ext>
            </p:extLst>
          </p:nvPr>
        </p:nvGraphicFramePr>
        <p:xfrm>
          <a:off x="238350" y="3910436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5969000" imgH="520700" progId="Word.Document.12">
                  <p:embed/>
                </p:oleObj>
              </mc:Choice>
              <mc:Fallback>
                <p:oleObj name="Document" r:id="rId4" imgW="59690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350" y="3910436"/>
                        <a:ext cx="596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571171"/>
              </p:ext>
            </p:extLst>
          </p:nvPr>
        </p:nvGraphicFramePr>
        <p:xfrm>
          <a:off x="213402" y="4431136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6" imgW="5969000" imgH="520700" progId="Word.Document.12">
                  <p:embed/>
                </p:oleObj>
              </mc:Choice>
              <mc:Fallback>
                <p:oleObj name="Document" r:id="rId6" imgW="59690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402" y="4431136"/>
                        <a:ext cx="596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1643861" y="1184373"/>
            <a:ext cx="75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baseline="0" dirty="0" smtClean="0"/>
              <a:t>V</a:t>
            </a:r>
            <a:r>
              <a:rPr lang="fr-FR" i="1" baseline="-25000" dirty="0" smtClean="0"/>
              <a:t>0</a:t>
            </a:r>
            <a:r>
              <a:rPr lang="fr-FR" i="1" baseline="0" dirty="0" smtClean="0"/>
              <a:t>.C</a:t>
            </a:r>
            <a:r>
              <a:rPr lang="fr-FR" i="1" baseline="-25000" dirty="0" smtClean="0"/>
              <a:t>0</a:t>
            </a:r>
            <a:endParaRPr lang="fr-FR" dirty="0"/>
          </a:p>
        </p:txBody>
      </p:sp>
      <p:cxnSp>
        <p:nvCxnSpPr>
          <p:cNvPr id="129" name="Connecteur droit avec flèche 128"/>
          <p:cNvCxnSpPr/>
          <p:nvPr/>
        </p:nvCxnSpPr>
        <p:spPr>
          <a:xfrm flipV="1">
            <a:off x="3254999" y="1673382"/>
            <a:ext cx="8898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528086" y="1618790"/>
            <a:ext cx="4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baseline="0" dirty="0" smtClean="0"/>
              <a:t>≈0</a:t>
            </a:r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4687212" y="1394695"/>
            <a:ext cx="620540" cy="42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4800" y="50988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40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2B79E4-9E52-4E37-ADB9-C65D278F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u="sng" dirty="0" smtClean="0"/>
              <a:t>Cellule </a:t>
            </a:r>
            <a:r>
              <a:rPr lang="fr-FR" sz="2800" b="1" u="sng" dirty="0" err="1" smtClean="0"/>
              <a:t>Conductimétrique</a:t>
            </a:r>
            <a:endParaRPr lang="fr-FR" sz="2800" b="1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97198A0-D296-4271-A430-072620F6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435118F-D31F-4885-B1DC-313243B8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42" y="1308941"/>
            <a:ext cx="4434116" cy="4896102"/>
          </a:xfrm>
          <a:prstGeom prst="rect">
            <a:avLst/>
          </a:prstGeom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xmlns="" id="{A448945A-AE72-48D7-B8F9-80C19750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298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434</Words>
  <Application>Microsoft Macintosh PowerPoint</Application>
  <PresentationFormat>Présentation à l'écran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Thème Office</vt:lpstr>
      <vt:lpstr>Document Microsoft Word</vt:lpstr>
      <vt:lpstr>Capteurs électrochimiques</vt:lpstr>
      <vt:lpstr>Présentation PowerPoint</vt:lpstr>
      <vt:lpstr>Mesure du potentiel de l’électrode Cu2+/Cu</vt:lpstr>
      <vt:lpstr>Électrodes de référence</vt:lpstr>
      <vt:lpstr>Électrodes de référence</vt:lpstr>
      <vt:lpstr>Potentiel d’électrode : Fe3+/Fe2+</vt:lpstr>
      <vt:lpstr>Présentation PowerPoint</vt:lpstr>
      <vt:lpstr>Titrage potentiométrique des ions Fer (II)</vt:lpstr>
      <vt:lpstr>Cellule Conductimétrique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Capteurs électrochimiques</dc:title>
  <dc:creator>matthis chapon</dc:creator>
  <cp:lastModifiedBy>matthis chapon</cp:lastModifiedBy>
  <cp:revision>37</cp:revision>
  <dcterms:created xsi:type="dcterms:W3CDTF">2020-04-07T20:24:53Z</dcterms:created>
  <dcterms:modified xsi:type="dcterms:W3CDTF">2020-04-09T11:09:17Z</dcterms:modified>
</cp:coreProperties>
</file>