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65" r:id="rId2"/>
    <p:sldId id="259" r:id="rId3"/>
    <p:sldId id="258" r:id="rId4"/>
    <p:sldId id="260" r:id="rId5"/>
    <p:sldId id="266" r:id="rId6"/>
    <p:sldId id="261" r:id="rId7"/>
    <p:sldId id="267" r:id="rId8"/>
    <p:sldId id="262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9ADD"/>
    <a:srgbClr val="92B153"/>
    <a:srgbClr val="3E6DDD"/>
    <a:srgbClr val="D2EFFA"/>
    <a:srgbClr val="E0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-424" y="-10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91044-9B39-374E-B48F-F2DD423D15A5}" type="datetimeFigureOut">
              <a:rPr lang="fr-FR" smtClean="0"/>
              <a:t>11/05/20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4F70-5844-474D-83F1-FBC8000E9D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02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93F02-9EC0-45FF-8720-A00CA3700D33}" type="datetimeFigureOut">
              <a:rPr lang="fr-FR" smtClean="0"/>
              <a:t>11/05/20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8B3DA-5DB6-429A-94DB-B1798B29A8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9770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lang="fr-FR" sz="49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lang="fr-FR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11619471" y="6488668"/>
            <a:ext cx="45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D533F88-56E4-1D42-9DBD-44BAFE10E5A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051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9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5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4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1146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6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15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1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59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6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97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11592448" y="6376708"/>
            <a:ext cx="45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2D9FC3D-296B-D847-A399-A0132D34608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20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fr-FR" sz="2800" kern="1200" spc="-38" baseline="0">
          <a:solidFill>
            <a:srgbClr val="CF8182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emf"/><Relationship Id="rId12" Type="http://schemas.openxmlformats.org/officeDocument/2006/relationships/oleObject" Target="../embeddings/oleObject4.bin"/><Relationship Id="rId13" Type="http://schemas.openxmlformats.org/officeDocument/2006/relationships/package" Target="../embeddings/Document_Microsoft_Word4.docx"/><Relationship Id="rId14" Type="http://schemas.openxmlformats.org/officeDocument/2006/relationships/image" Target="../media/image15.emf"/><Relationship Id="rId15" Type="http://schemas.openxmlformats.org/officeDocument/2006/relationships/oleObject" Target="../embeddings/oleObject5.bin"/><Relationship Id="rId16" Type="http://schemas.openxmlformats.org/officeDocument/2006/relationships/package" Target="../embeddings/Document_Microsoft_Word5.docx"/><Relationship Id="rId17" Type="http://schemas.openxmlformats.org/officeDocument/2006/relationships/image" Target="../media/image1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package" Target="../embeddings/Document_Microsoft_Word1.docx"/><Relationship Id="rId5" Type="http://schemas.openxmlformats.org/officeDocument/2006/relationships/image" Target="../media/image12.emf"/><Relationship Id="rId6" Type="http://schemas.openxmlformats.org/officeDocument/2006/relationships/oleObject" Target="../embeddings/oleObject2.bin"/><Relationship Id="rId7" Type="http://schemas.openxmlformats.org/officeDocument/2006/relationships/package" Target="../embeddings/Document_Microsoft_Word2.docx"/><Relationship Id="rId8" Type="http://schemas.openxmlformats.org/officeDocument/2006/relationships/image" Target="../media/image13.emf"/><Relationship Id="rId9" Type="http://schemas.openxmlformats.org/officeDocument/2006/relationships/oleObject" Target="../embeddings/oleObject3.bin"/><Relationship Id="rId10" Type="http://schemas.openxmlformats.org/officeDocument/2006/relationships/package" Target="../embeddings/Document_Microsoft_Word3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7200" dirty="0"/>
              <a:t>Du corps pur au mélange binaire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4706448"/>
            <a:ext cx="12192000" cy="622920"/>
          </a:xfrm>
          <a:solidFill>
            <a:srgbClr val="CF8182"/>
          </a:solidFill>
        </p:spPr>
        <p:txBody>
          <a:bodyPr>
            <a:normAutofit/>
          </a:bodyPr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Agrégation 2020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46624" y="6106373"/>
            <a:ext cx="1983847" cy="400087"/>
          </a:xfrm>
          <a:prstGeom prst="rect">
            <a:avLst/>
          </a:prstGeom>
          <a:noFill/>
        </p:spPr>
        <p:txBody>
          <a:bodyPr wrap="none" lIns="121899" tIns="60949" rIns="121899" bIns="60949" rtlCol="0">
            <a:spAutoFit/>
          </a:bodyPr>
          <a:lstStyle/>
          <a:p>
            <a:r>
              <a:rPr lang="fr-FR" dirty="0" smtClean="0"/>
              <a:t>CHAPON MATTHIS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043115" y="6204778"/>
            <a:ext cx="4148885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576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920" y="3263773"/>
            <a:ext cx="2857500" cy="28575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7AB1B0BC-99AA-42A3-B7E8-241B059230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53373" y="6102581"/>
            <a:ext cx="1312025" cy="365125"/>
          </a:xfrm>
          <a:prstGeom prst="rect">
            <a:avLst/>
          </a:prstGeom>
        </p:spPr>
        <p:txBody>
          <a:bodyPr/>
          <a:lstStyle/>
          <a:p>
            <a:fld id="{3B9124A2-E1D7-417D-88BC-63EA5DA45BC4}" type="slidenum">
              <a:rPr lang="fr-FR" smtClean="0"/>
              <a:t>1</a:t>
            </a:fld>
            <a:endParaRPr lang="fr-FR"/>
          </a:p>
        </p:txBody>
      </p:sp>
      <p:pic>
        <p:nvPicPr>
          <p:cNvPr id="1026" name="Picture 2" descr="Vinaigre d'alcool 12% BIO 1L - Mes courses en vrac">
            <a:extLst>
              <a:ext uri="{FF2B5EF4-FFF2-40B4-BE49-F238E27FC236}">
                <a16:creationId xmlns="" xmlns:a16="http://schemas.microsoft.com/office/drawing/2014/main" id="{49B42E29-D6BD-45A4-B644-C5AE46D105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3" r="29845"/>
          <a:stretch/>
        </p:blipFill>
        <p:spPr bwMode="auto">
          <a:xfrm>
            <a:off x="1362540" y="1761668"/>
            <a:ext cx="834887" cy="234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rai ou faux ? Sept idées reçues sur les bienfaits du citron ...">
            <a:extLst>
              <a:ext uri="{FF2B5EF4-FFF2-40B4-BE49-F238E27FC236}">
                <a16:creationId xmlns="" xmlns:a16="http://schemas.microsoft.com/office/drawing/2014/main" id="{E7D7A420-696E-46DF-BB8D-67BF0A8257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16"/>
          <a:stretch/>
        </p:blipFill>
        <p:spPr bwMode="auto">
          <a:xfrm>
            <a:off x="2323260" y="3366156"/>
            <a:ext cx="1691804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s agrumes ! | Les éditions de la rose">
            <a:extLst>
              <a:ext uri="{FF2B5EF4-FFF2-40B4-BE49-F238E27FC236}">
                <a16:creationId xmlns="" xmlns:a16="http://schemas.microsoft.com/office/drawing/2014/main" id="{4AC3923C-D6C8-4B49-9F47-4A2C08A3C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507" y="4962477"/>
            <a:ext cx="26003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monade artisanale arôme citron LORINA : la bouteille d'1L à Prix ...">
            <a:extLst>
              <a:ext uri="{FF2B5EF4-FFF2-40B4-BE49-F238E27FC236}">
                <a16:creationId xmlns="" xmlns:a16="http://schemas.microsoft.com/office/drawing/2014/main" id="{F6DB467F-E8EC-48D7-8B58-FE067FEE12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6" r="31037"/>
          <a:stretch/>
        </p:blipFill>
        <p:spPr bwMode="auto">
          <a:xfrm>
            <a:off x="0" y="2323731"/>
            <a:ext cx="1183230" cy="303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45DCE0B0-0425-4FB4-9AC9-018875003443}"/>
              </a:ext>
            </a:extLst>
          </p:cNvPr>
          <p:cNvSpPr txBox="1"/>
          <p:nvPr/>
        </p:nvSpPr>
        <p:spPr>
          <a:xfrm>
            <a:off x="-64868" y="827265"/>
            <a:ext cx="2581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smtClean="0"/>
              <a:t>Solutions acides</a:t>
            </a:r>
            <a:endParaRPr lang="fr-FR" sz="2800" b="1" dirty="0"/>
          </a:p>
        </p:txBody>
      </p:sp>
      <p:pic>
        <p:nvPicPr>
          <p:cNvPr id="1034" name="Picture 10" descr="Déboucheur liquide canalisations surpuissant 1L Destop - Delcourt ...">
            <a:extLst>
              <a:ext uri="{FF2B5EF4-FFF2-40B4-BE49-F238E27FC236}">
                <a16:creationId xmlns="" xmlns:a16="http://schemas.microsoft.com/office/drawing/2014/main" id="{D08D13F8-059D-4576-BDB3-6D392043B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00" r="26002"/>
          <a:stretch/>
        </p:blipFill>
        <p:spPr bwMode="auto">
          <a:xfrm>
            <a:off x="10639978" y="2507386"/>
            <a:ext cx="862909" cy="215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AEBBE209-002D-4864-90F1-F5A843805E87}"/>
              </a:ext>
            </a:extLst>
          </p:cNvPr>
          <p:cNvSpPr txBox="1"/>
          <p:nvPr/>
        </p:nvSpPr>
        <p:spPr>
          <a:xfrm>
            <a:off x="8991886" y="1611974"/>
            <a:ext cx="2959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smtClean="0"/>
              <a:t>Solutions basiques</a:t>
            </a:r>
            <a:endParaRPr lang="fr-FR" sz="28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2332731" y="211676"/>
            <a:ext cx="6792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spc="-38" dirty="0" smtClean="0">
                <a:solidFill>
                  <a:srgbClr val="CF8182"/>
                </a:solidFill>
                <a:latin typeface="+mj-lt"/>
                <a:ea typeface="+mj-ea"/>
                <a:cs typeface="+mj-cs"/>
              </a:rPr>
              <a:t>Les notions d’acidité / basicité au quotidien</a:t>
            </a:r>
            <a:endParaRPr lang="fr-FR" sz="2800" spc="-38" dirty="0">
              <a:solidFill>
                <a:srgbClr val="CF818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012002" y="2744566"/>
            <a:ext cx="2790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Solutions neutres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6473" y="3863911"/>
            <a:ext cx="24892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7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91A9A03-6EC7-4696-AC80-5B417F3A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Échelle de pH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D32AF231-26A9-4F70-9E38-238824E28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345" b="39557"/>
          <a:stretch/>
        </p:blipFill>
        <p:spPr>
          <a:xfrm>
            <a:off x="2884355" y="2927430"/>
            <a:ext cx="6423289" cy="18983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9651417-0FD4-4C38-A7A1-BB45E7788918}"/>
              </a:ext>
            </a:extLst>
          </p:cNvPr>
          <p:cNvSpPr/>
          <p:nvPr/>
        </p:nvSpPr>
        <p:spPr>
          <a:xfrm>
            <a:off x="272907" y="5522252"/>
            <a:ext cx="68524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sz="1200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Valéry PRÉVOST et al. Physique Chimie, seconde générale.Nathan,2017.</a:t>
            </a:r>
          </a:p>
        </p:txBody>
      </p:sp>
    </p:spTree>
    <p:extLst>
      <p:ext uri="{BB962C8B-B14F-4D97-AF65-F5344CB8AC3E}">
        <p14:creationId xmlns:p14="http://schemas.microsoft.com/office/powerpoint/2010/main" val="203853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91A9A03-6EC7-4696-AC80-5B417F3A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Échelle de pH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D32AF231-26A9-4F70-9E38-238824E2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5" y="1836592"/>
            <a:ext cx="3105150" cy="4152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9651417-0FD4-4C38-A7A1-BB45E7788918}"/>
              </a:ext>
            </a:extLst>
          </p:cNvPr>
          <p:cNvSpPr/>
          <p:nvPr/>
        </p:nvSpPr>
        <p:spPr>
          <a:xfrm>
            <a:off x="294523" y="5915185"/>
            <a:ext cx="68524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sz="1200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Valéry PRÉVOST et al. Physique Chimie, seconde générale.Nathan,2017.</a:t>
            </a:r>
          </a:p>
        </p:txBody>
      </p:sp>
    </p:spTree>
    <p:extLst>
      <p:ext uri="{BB962C8B-B14F-4D97-AF65-F5344CB8AC3E}">
        <p14:creationId xmlns:p14="http://schemas.microsoft.com/office/powerpoint/2010/main" val="256472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849" y="1925291"/>
            <a:ext cx="2530125" cy="253012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7AB1B0BC-99AA-42A3-B7E8-241B059230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53373" y="6102581"/>
            <a:ext cx="1312025" cy="365125"/>
          </a:xfrm>
          <a:prstGeom prst="rect">
            <a:avLst/>
          </a:prstGeom>
        </p:spPr>
        <p:txBody>
          <a:bodyPr/>
          <a:lstStyle/>
          <a:p>
            <a:fld id="{3B9124A2-E1D7-417D-88BC-63EA5DA45BC4}" type="slidenum">
              <a:rPr lang="fr-FR" smtClean="0"/>
              <a:t>4</a:t>
            </a:fld>
            <a:endParaRPr lang="fr-FR"/>
          </a:p>
        </p:txBody>
      </p:sp>
      <p:pic>
        <p:nvPicPr>
          <p:cNvPr id="1026" name="Picture 2" descr="Vinaigre d'alcool 12% BIO 1L - Mes courses en vrac">
            <a:extLst>
              <a:ext uri="{FF2B5EF4-FFF2-40B4-BE49-F238E27FC236}">
                <a16:creationId xmlns="" xmlns:a16="http://schemas.microsoft.com/office/drawing/2014/main" id="{49B42E29-D6BD-45A4-B644-C5AE46D105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3" r="29845"/>
          <a:stretch/>
        </p:blipFill>
        <p:spPr bwMode="auto">
          <a:xfrm>
            <a:off x="160754" y="1420304"/>
            <a:ext cx="699618" cy="196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rai ou faux ? Sept idées reçues sur les bienfaits du citron ...">
            <a:extLst>
              <a:ext uri="{FF2B5EF4-FFF2-40B4-BE49-F238E27FC236}">
                <a16:creationId xmlns="" xmlns:a16="http://schemas.microsoft.com/office/drawing/2014/main" id="{E7D7A420-696E-46DF-BB8D-67BF0A8257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16"/>
          <a:stretch/>
        </p:blipFill>
        <p:spPr bwMode="auto">
          <a:xfrm>
            <a:off x="4399074" y="1031223"/>
            <a:ext cx="1157167" cy="100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s agrumes ! | Les éditions de la rose">
            <a:extLst>
              <a:ext uri="{FF2B5EF4-FFF2-40B4-BE49-F238E27FC236}">
                <a16:creationId xmlns="" xmlns:a16="http://schemas.microsoft.com/office/drawing/2014/main" id="{4AC3923C-D6C8-4B49-9F47-4A2C08A3C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82" y="5448167"/>
            <a:ext cx="1616337" cy="108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monade artisanale arôme citron LORINA : la bouteille d'1L à Prix ...">
            <a:extLst>
              <a:ext uri="{FF2B5EF4-FFF2-40B4-BE49-F238E27FC236}">
                <a16:creationId xmlns="" xmlns:a16="http://schemas.microsoft.com/office/drawing/2014/main" id="{F6DB467F-E8EC-48D7-8B58-FE067FEE12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6" r="31037"/>
          <a:stretch/>
        </p:blipFill>
        <p:spPr bwMode="auto">
          <a:xfrm>
            <a:off x="109253" y="3620914"/>
            <a:ext cx="710148" cy="182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45DCE0B0-0425-4FB4-9AC9-018875003443}"/>
              </a:ext>
            </a:extLst>
          </p:cNvPr>
          <p:cNvSpPr txBox="1"/>
          <p:nvPr/>
        </p:nvSpPr>
        <p:spPr>
          <a:xfrm>
            <a:off x="-64868" y="827265"/>
            <a:ext cx="2581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smtClean="0"/>
              <a:t>Solutions acides</a:t>
            </a:r>
            <a:endParaRPr lang="fr-FR" sz="2800" b="1" dirty="0"/>
          </a:p>
        </p:txBody>
      </p:sp>
      <p:pic>
        <p:nvPicPr>
          <p:cNvPr id="1034" name="Picture 10" descr="Déboucheur liquide canalisations surpuissant 1L Destop - Delcourt ...">
            <a:extLst>
              <a:ext uri="{FF2B5EF4-FFF2-40B4-BE49-F238E27FC236}">
                <a16:creationId xmlns="" xmlns:a16="http://schemas.microsoft.com/office/drawing/2014/main" id="{D08D13F8-059D-4576-BDB3-6D392043B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00" r="26002"/>
          <a:stretch/>
        </p:blipFill>
        <p:spPr bwMode="auto">
          <a:xfrm>
            <a:off x="10298561" y="2070441"/>
            <a:ext cx="862909" cy="215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AEBBE209-002D-4864-90F1-F5A843805E87}"/>
              </a:ext>
            </a:extLst>
          </p:cNvPr>
          <p:cNvSpPr txBox="1"/>
          <p:nvPr/>
        </p:nvSpPr>
        <p:spPr>
          <a:xfrm>
            <a:off x="7913008" y="983864"/>
            <a:ext cx="2959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smtClean="0"/>
              <a:t>Solutions basiques</a:t>
            </a:r>
            <a:endParaRPr lang="fr-FR" sz="28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3294427" y="211676"/>
            <a:ext cx="4868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spc="-38" dirty="0" smtClean="0">
                <a:solidFill>
                  <a:srgbClr val="CF8182"/>
                </a:solidFill>
                <a:latin typeface="+mj-lt"/>
                <a:ea typeface="+mj-ea"/>
                <a:cs typeface="+mj-cs"/>
              </a:rPr>
              <a:t>Acides et bases (au quotidien) </a:t>
            </a:r>
            <a:endParaRPr lang="fr-FR" sz="2800" spc="-38" dirty="0">
              <a:solidFill>
                <a:srgbClr val="CF818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311042" y="2061840"/>
            <a:ext cx="1834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Acide éthanoïque</a:t>
            </a:r>
          </a:p>
          <a:p>
            <a:r>
              <a:rPr lang="fr-FR" dirty="0" smtClean="0"/>
              <a:t>CH</a:t>
            </a:r>
            <a:r>
              <a:rPr lang="fr-FR" baseline="-25000" dirty="0" smtClean="0"/>
              <a:t>3</a:t>
            </a:r>
            <a:r>
              <a:rPr lang="fr-FR" dirty="0" smtClean="0"/>
              <a:t>COOH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316917" y="5229694"/>
            <a:ext cx="21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Base : hydroxyde HO</a:t>
            </a:r>
            <a:r>
              <a:rPr lang="fr-FR" baseline="30000" dirty="0" smtClean="0"/>
              <a:t>-</a:t>
            </a:r>
            <a:endParaRPr lang="fr-FR" dirty="0"/>
          </a:p>
        </p:txBody>
      </p:sp>
      <p:sp>
        <p:nvSpPr>
          <p:cNvPr id="11" name="Accolade fermante 10"/>
          <p:cNvSpPr/>
          <p:nvPr/>
        </p:nvSpPr>
        <p:spPr>
          <a:xfrm rot="5400000">
            <a:off x="9071535" y="2918466"/>
            <a:ext cx="669178" cy="36393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ccolade fermante 16"/>
          <p:cNvSpPr/>
          <p:nvPr/>
        </p:nvSpPr>
        <p:spPr>
          <a:xfrm>
            <a:off x="1802681" y="3714040"/>
            <a:ext cx="497313" cy="30234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284" y="2430510"/>
            <a:ext cx="1966562" cy="91485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Accolade fermante 18"/>
          <p:cNvSpPr/>
          <p:nvPr/>
        </p:nvSpPr>
        <p:spPr>
          <a:xfrm>
            <a:off x="887684" y="1381313"/>
            <a:ext cx="349266" cy="205963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2526486" y="4956603"/>
            <a:ext cx="190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Acide ascorbique : </a:t>
            </a:r>
            <a:endParaRPr lang="fr-FR" u="sng" dirty="0"/>
          </a:p>
        </p:txBody>
      </p:sp>
      <p:sp>
        <p:nvSpPr>
          <p:cNvPr id="21" name="Accolade fermante 20"/>
          <p:cNvSpPr/>
          <p:nvPr/>
        </p:nvSpPr>
        <p:spPr>
          <a:xfrm rot="5400000">
            <a:off x="4895988" y="1654408"/>
            <a:ext cx="213893" cy="12199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578051" y="2539746"/>
            <a:ext cx="1589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/>
              <a:t>Acide citrique :</a:t>
            </a:r>
            <a:endParaRPr lang="fr-FR" u="sng" dirty="0"/>
          </a:p>
        </p:txBody>
      </p:sp>
      <p:pic>
        <p:nvPicPr>
          <p:cNvPr id="23" name="Image 22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152" y="4807237"/>
            <a:ext cx="1796415" cy="106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Connecteur droit 14"/>
          <p:cNvCxnSpPr/>
          <p:nvPr/>
        </p:nvCxnSpPr>
        <p:spPr>
          <a:xfrm flipH="1">
            <a:off x="3509765" y="969474"/>
            <a:ext cx="0" cy="2539747"/>
          </a:xfrm>
          <a:prstGeom prst="line">
            <a:avLst/>
          </a:prstGeom>
          <a:ln>
            <a:solidFill>
              <a:srgbClr val="3E6DD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>
            <a:off x="7115127" y="971674"/>
            <a:ext cx="15834" cy="5637130"/>
          </a:xfrm>
          <a:prstGeom prst="line">
            <a:avLst/>
          </a:prstGeom>
          <a:ln>
            <a:solidFill>
              <a:srgbClr val="3E6DD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234341" y="3522877"/>
            <a:ext cx="6880791" cy="0"/>
          </a:xfrm>
          <a:prstGeom prst="line">
            <a:avLst/>
          </a:prstGeom>
          <a:ln>
            <a:solidFill>
              <a:srgbClr val="3E6DD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84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9294511-8C00-4FEE-89AA-CA81800E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Réaction acide éthanoïque avec l’eau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C2FF4942-3872-4E80-A10D-8F4A84A564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613448"/>
              </p:ext>
            </p:extLst>
          </p:nvPr>
        </p:nvGraphicFramePr>
        <p:xfrm>
          <a:off x="1097280" y="2152268"/>
          <a:ext cx="8382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914599211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182590632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3563639581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640529825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4291172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fr-FR" i="0" dirty="0" smtClean="0"/>
                        <a:t>    CH</a:t>
                      </a:r>
                      <a:r>
                        <a:rPr lang="fr-FR" i="0" baseline="-25000" dirty="0" smtClean="0"/>
                        <a:t>3</a:t>
                      </a:r>
                      <a:r>
                        <a:rPr lang="fr-FR" i="0" baseline="0" dirty="0" smtClean="0"/>
                        <a:t>COOH</a:t>
                      </a:r>
                      <a:r>
                        <a:rPr lang="fr-FR" i="0" baseline="-25000" dirty="0" smtClean="0"/>
                        <a:t>(</a:t>
                      </a:r>
                      <a:r>
                        <a:rPr lang="fr-FR" i="0" baseline="-25000" dirty="0" err="1" smtClean="0"/>
                        <a:t>aq</a:t>
                      </a:r>
                      <a:r>
                        <a:rPr lang="fr-FR" i="0" baseline="-25000" dirty="0" smtClean="0"/>
                        <a:t>)</a:t>
                      </a:r>
                      <a:r>
                        <a:rPr lang="fr-FR" i="0" baseline="0" dirty="0"/>
                        <a:t> </a:t>
                      </a:r>
                      <a:r>
                        <a:rPr lang="fr-FR" i="0" baseline="0" dirty="0" smtClean="0"/>
                        <a:t>  +         </a:t>
                      </a:r>
                      <a:r>
                        <a:rPr lang="fr-FR" i="0" dirty="0" smtClean="0"/>
                        <a:t>H</a:t>
                      </a:r>
                      <a:r>
                        <a:rPr lang="fr-FR" i="0" baseline="-25000" dirty="0" smtClean="0"/>
                        <a:t>2</a:t>
                      </a:r>
                      <a:r>
                        <a:rPr lang="fr-FR" i="0" baseline="0" dirty="0" smtClean="0"/>
                        <a:t>O</a:t>
                      </a:r>
                      <a:r>
                        <a:rPr lang="fr-FR" i="0" baseline="-25000" dirty="0" smtClean="0"/>
                        <a:t>(l)                 </a:t>
                      </a:r>
                      <a:r>
                        <a:rPr lang="fr-FR" i="0" dirty="0" smtClean="0"/>
                        <a:t>CH</a:t>
                      </a:r>
                      <a:r>
                        <a:rPr lang="fr-FR" i="0" baseline="-25000" dirty="0" smtClean="0"/>
                        <a:t>3</a:t>
                      </a:r>
                      <a:r>
                        <a:rPr lang="fr-FR" i="0" baseline="0" dirty="0" smtClean="0"/>
                        <a:t>COO</a:t>
                      </a:r>
                      <a:r>
                        <a:rPr lang="fr-FR" i="0" baseline="30000" dirty="0" smtClean="0"/>
                        <a:t>-</a:t>
                      </a:r>
                      <a:r>
                        <a:rPr lang="fr-FR" i="0" baseline="-25000" dirty="0" smtClean="0"/>
                        <a:t>(</a:t>
                      </a:r>
                      <a:r>
                        <a:rPr lang="fr-FR" i="0" baseline="-25000" dirty="0" err="1" smtClean="0"/>
                        <a:t>aq</a:t>
                      </a:r>
                      <a:r>
                        <a:rPr lang="fr-FR" i="0" baseline="-25000" dirty="0" smtClean="0"/>
                        <a:t>)</a:t>
                      </a:r>
                      <a:r>
                        <a:rPr lang="fr-FR" i="0" baseline="0" dirty="0"/>
                        <a:t> </a:t>
                      </a:r>
                      <a:r>
                        <a:rPr lang="fr-FR" i="0" baseline="0" dirty="0" smtClean="0"/>
                        <a:t>  +           H</a:t>
                      </a:r>
                      <a:r>
                        <a:rPr lang="fr-FR" i="0" baseline="-25000" dirty="0" smtClean="0"/>
                        <a:t>3</a:t>
                      </a:r>
                      <a:r>
                        <a:rPr lang="fr-FR" i="0" baseline="0" dirty="0" smtClean="0"/>
                        <a:t>O</a:t>
                      </a:r>
                      <a:r>
                        <a:rPr lang="fr-FR" i="0" baseline="30000" dirty="0" smtClean="0"/>
                        <a:t>+</a:t>
                      </a:r>
                      <a:r>
                        <a:rPr lang="fr-FR" i="0" baseline="-25000" dirty="0" smtClean="0"/>
                        <a:t>(</a:t>
                      </a:r>
                      <a:r>
                        <a:rPr lang="fr-FR" i="0" baseline="-25000" dirty="0" err="1" smtClean="0"/>
                        <a:t>aq</a:t>
                      </a:r>
                      <a:r>
                        <a:rPr lang="fr-FR" i="0" baseline="-25000" dirty="0" smtClean="0"/>
                        <a:t>)</a:t>
                      </a:r>
                      <a:endParaRPr lang="fr-FR" i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240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285579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i="0" dirty="0"/>
                        <a:t>Etat initial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0" dirty="0" smtClean="0"/>
                        <a:t>C</a:t>
                      </a:r>
                      <a:r>
                        <a:rPr lang="fr-FR" i="0" baseline="-25000" dirty="0" smtClean="0"/>
                        <a:t>0</a:t>
                      </a:r>
                      <a:endParaRPr lang="fr-FR" i="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0" dirty="0"/>
                        <a:t>Excès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1139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i="0" dirty="0"/>
                        <a:t>Etat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0" dirty="0" smtClean="0"/>
                        <a:t>C</a:t>
                      </a:r>
                      <a:r>
                        <a:rPr lang="fr-FR" i="0" baseline="-25000" dirty="0" smtClean="0"/>
                        <a:t>0</a:t>
                      </a:r>
                      <a:r>
                        <a:rPr lang="fr-FR" i="0" baseline="0" dirty="0" smtClean="0"/>
                        <a:t>.(1-α)</a:t>
                      </a:r>
                      <a:endParaRPr lang="fr-FR" i="0" dirty="0" smtClean="0"/>
                    </a:p>
                    <a:p>
                      <a:pPr algn="ctr"/>
                      <a:endParaRPr lang="fr-FR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0" dirty="0"/>
                        <a:t>Excès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0" dirty="0" smtClean="0"/>
                        <a:t>C</a:t>
                      </a:r>
                      <a:r>
                        <a:rPr lang="fr-FR" i="0" baseline="-25000" dirty="0" smtClean="0"/>
                        <a:t>0</a:t>
                      </a:r>
                      <a:r>
                        <a:rPr lang="fr-FR" i="0" baseline="0" dirty="0" smtClean="0"/>
                        <a:t>.α</a:t>
                      </a:r>
                      <a:endParaRPr lang="fr-FR" i="0" dirty="0" smtClean="0"/>
                    </a:p>
                    <a:p>
                      <a:pPr algn="ctr"/>
                      <a:endParaRPr lang="fr-FR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i="0" dirty="0" smtClean="0"/>
                    </a:p>
                    <a:p>
                      <a:pPr algn="ctr"/>
                      <a:endParaRPr lang="fr-FR" i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403580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05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9294511-8C00-4FEE-89AA-CA81800E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1343"/>
          </a:xfrm>
        </p:spPr>
        <p:txBody>
          <a:bodyPr/>
          <a:lstStyle/>
          <a:p>
            <a:r>
              <a:rPr lang="fr-FR" dirty="0" smtClean="0"/>
              <a:t>Détermination de la constante de dissociation de l’acide éthanoïque dans l’eau</a:t>
            </a:r>
            <a:endParaRPr lang="fr-FR" dirty="0"/>
          </a:p>
        </p:txBody>
      </p:sp>
      <p:graphicFrame>
        <p:nvGraphicFramePr>
          <p:cNvPr id="5" name="Tableau 5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C2FF4942-3872-4E80-A10D-8F4A84A564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776264"/>
              </p:ext>
            </p:extLst>
          </p:nvPr>
        </p:nvGraphicFramePr>
        <p:xfrm>
          <a:off x="1097280" y="2152268"/>
          <a:ext cx="8382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914599211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182590632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3563639581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640529825"/>
                    </a:ext>
                  </a:extLst>
                </a:gridCol>
                <a:gridCol w="16764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4291172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fr-FR" i="0" dirty="0" smtClean="0"/>
                        <a:t>    CH</a:t>
                      </a:r>
                      <a:r>
                        <a:rPr lang="fr-FR" i="0" baseline="-25000" dirty="0" smtClean="0"/>
                        <a:t>3</a:t>
                      </a:r>
                      <a:r>
                        <a:rPr lang="fr-FR" i="0" baseline="0" dirty="0" smtClean="0"/>
                        <a:t>COOH</a:t>
                      </a:r>
                      <a:r>
                        <a:rPr lang="fr-FR" i="0" baseline="-25000" dirty="0" smtClean="0"/>
                        <a:t>(</a:t>
                      </a:r>
                      <a:r>
                        <a:rPr lang="fr-FR" i="0" baseline="-25000" dirty="0" err="1" smtClean="0"/>
                        <a:t>aq</a:t>
                      </a:r>
                      <a:r>
                        <a:rPr lang="fr-FR" i="0" baseline="-25000" dirty="0" smtClean="0"/>
                        <a:t>)</a:t>
                      </a:r>
                      <a:r>
                        <a:rPr lang="fr-FR" i="0" baseline="0" dirty="0"/>
                        <a:t> </a:t>
                      </a:r>
                      <a:r>
                        <a:rPr lang="fr-FR" i="0" baseline="0" dirty="0" smtClean="0"/>
                        <a:t>  +         </a:t>
                      </a:r>
                      <a:r>
                        <a:rPr lang="fr-FR" i="0" dirty="0" smtClean="0"/>
                        <a:t>H</a:t>
                      </a:r>
                      <a:r>
                        <a:rPr lang="fr-FR" i="0" baseline="-25000" dirty="0" smtClean="0"/>
                        <a:t>2</a:t>
                      </a:r>
                      <a:r>
                        <a:rPr lang="fr-FR" i="0" baseline="0" dirty="0" smtClean="0"/>
                        <a:t>O</a:t>
                      </a:r>
                      <a:r>
                        <a:rPr lang="fr-FR" i="0" baseline="-25000" dirty="0" smtClean="0"/>
                        <a:t>(l)                 </a:t>
                      </a:r>
                      <a:r>
                        <a:rPr lang="fr-FR" i="0" dirty="0" smtClean="0"/>
                        <a:t>CH</a:t>
                      </a:r>
                      <a:r>
                        <a:rPr lang="fr-FR" i="0" baseline="-25000" dirty="0" smtClean="0"/>
                        <a:t>3</a:t>
                      </a:r>
                      <a:r>
                        <a:rPr lang="fr-FR" i="0" baseline="0" dirty="0" smtClean="0"/>
                        <a:t>COO</a:t>
                      </a:r>
                      <a:r>
                        <a:rPr lang="fr-FR" i="0" baseline="30000" dirty="0" smtClean="0"/>
                        <a:t>-</a:t>
                      </a:r>
                      <a:r>
                        <a:rPr lang="fr-FR" i="0" baseline="-25000" dirty="0" smtClean="0"/>
                        <a:t>(</a:t>
                      </a:r>
                      <a:r>
                        <a:rPr lang="fr-FR" i="0" baseline="-25000" dirty="0" err="1" smtClean="0"/>
                        <a:t>aq</a:t>
                      </a:r>
                      <a:r>
                        <a:rPr lang="fr-FR" i="0" baseline="-25000" dirty="0" smtClean="0"/>
                        <a:t>)</a:t>
                      </a:r>
                      <a:r>
                        <a:rPr lang="fr-FR" i="0" baseline="0" dirty="0"/>
                        <a:t> </a:t>
                      </a:r>
                      <a:r>
                        <a:rPr lang="fr-FR" i="0" baseline="0" dirty="0" smtClean="0"/>
                        <a:t>  +           H</a:t>
                      </a:r>
                      <a:r>
                        <a:rPr lang="fr-FR" i="0" baseline="-25000" dirty="0" smtClean="0"/>
                        <a:t>3</a:t>
                      </a:r>
                      <a:r>
                        <a:rPr lang="fr-FR" i="0" baseline="0" dirty="0" smtClean="0"/>
                        <a:t>O</a:t>
                      </a:r>
                      <a:r>
                        <a:rPr lang="fr-FR" i="0" baseline="30000" dirty="0" smtClean="0"/>
                        <a:t>+</a:t>
                      </a:r>
                      <a:r>
                        <a:rPr lang="fr-FR" i="0" baseline="-25000" dirty="0" smtClean="0"/>
                        <a:t>(</a:t>
                      </a:r>
                      <a:r>
                        <a:rPr lang="fr-FR" i="0" baseline="-25000" dirty="0" err="1" smtClean="0"/>
                        <a:t>aq</a:t>
                      </a:r>
                      <a:r>
                        <a:rPr lang="fr-FR" i="0" baseline="-25000" dirty="0" smtClean="0"/>
                        <a:t>)</a:t>
                      </a:r>
                      <a:endParaRPr lang="fr-FR" i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240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285579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i="0" dirty="0"/>
                        <a:t>Etat initial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0" dirty="0" smtClean="0"/>
                        <a:t>C</a:t>
                      </a:r>
                      <a:r>
                        <a:rPr lang="fr-FR" i="0" baseline="-25000" dirty="0" smtClean="0"/>
                        <a:t>0</a:t>
                      </a:r>
                      <a:endParaRPr lang="fr-FR" i="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0" dirty="0"/>
                        <a:t>Excès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1139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i="0" dirty="0"/>
                        <a:t>Etat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0" dirty="0" smtClean="0"/>
                        <a:t>C</a:t>
                      </a:r>
                      <a:r>
                        <a:rPr lang="fr-FR" i="0" baseline="-25000" dirty="0" smtClean="0"/>
                        <a:t>0</a:t>
                      </a:r>
                      <a:r>
                        <a:rPr lang="fr-FR" i="0" baseline="0" dirty="0" smtClean="0"/>
                        <a:t>.(1-α)</a:t>
                      </a:r>
                      <a:endParaRPr lang="fr-FR" i="0" dirty="0" smtClean="0"/>
                    </a:p>
                    <a:p>
                      <a:pPr algn="ctr"/>
                      <a:endParaRPr lang="fr-FR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0" dirty="0"/>
                        <a:t>Excès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i="0" dirty="0" smtClean="0"/>
                        <a:t>C</a:t>
                      </a:r>
                      <a:r>
                        <a:rPr lang="fr-FR" i="0" baseline="-25000" dirty="0" smtClean="0"/>
                        <a:t>0</a:t>
                      </a:r>
                      <a:r>
                        <a:rPr lang="fr-FR" i="0" baseline="0" dirty="0" smtClean="0"/>
                        <a:t>.α</a:t>
                      </a:r>
                      <a:endParaRPr lang="fr-FR" i="0" dirty="0" smtClean="0"/>
                    </a:p>
                    <a:p>
                      <a:pPr algn="ctr"/>
                      <a:endParaRPr lang="fr-FR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i="0" dirty="0" smtClean="0"/>
                    </a:p>
                    <a:p>
                      <a:pPr algn="ctr"/>
                      <a:endParaRPr lang="fr-FR" i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403580998"/>
                  </a:ext>
                </a:extLst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1324698" y="4137330"/>
            <a:ext cx="60947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Lois de Kohlrausch </a:t>
            </a:r>
            <a:r>
              <a:rPr lang="fr-FR" dirty="0" smtClean="0"/>
              <a:t>: </a:t>
            </a:r>
            <a:r>
              <a:rPr lang="fr-FR" dirty="0" err="1" smtClean="0"/>
              <a:t>σ</a:t>
            </a:r>
            <a:r>
              <a:rPr lang="fr-FR" dirty="0" smtClean="0"/>
              <a:t> =</a:t>
            </a:r>
            <a:r>
              <a:rPr lang="fr-FR" dirty="0" err="1" smtClean="0"/>
              <a:t>λ</a:t>
            </a:r>
            <a:r>
              <a:rPr lang="fr-FR" dirty="0" smtClean="0"/>
              <a:t>(H</a:t>
            </a:r>
            <a:r>
              <a:rPr lang="fr-FR" baseline="-25000" dirty="0" smtClean="0"/>
              <a:t>3</a:t>
            </a:r>
            <a:r>
              <a:rPr lang="fr-FR" dirty="0" smtClean="0"/>
              <a:t>O</a:t>
            </a:r>
            <a:r>
              <a:rPr lang="fr-FR" baseline="30000" dirty="0" smtClean="0"/>
              <a:t>+</a:t>
            </a:r>
            <a:r>
              <a:rPr lang="fr-FR" dirty="0" smtClean="0"/>
              <a:t>)</a:t>
            </a:r>
            <a:r>
              <a:rPr lang="fr-FR" baseline="30000" dirty="0" smtClean="0"/>
              <a:t>° </a:t>
            </a:r>
            <a:r>
              <a:rPr lang="fr-FR" dirty="0" smtClean="0"/>
              <a:t>[H</a:t>
            </a:r>
            <a:r>
              <a:rPr lang="fr-FR" baseline="-25000" dirty="0" smtClean="0"/>
              <a:t>3</a:t>
            </a:r>
            <a:r>
              <a:rPr lang="fr-FR" dirty="0" smtClean="0"/>
              <a:t>O</a:t>
            </a:r>
            <a:r>
              <a:rPr lang="fr-FR" baseline="30000" dirty="0" smtClean="0"/>
              <a:t>+</a:t>
            </a:r>
            <a:r>
              <a:rPr lang="fr-FR" dirty="0" smtClean="0"/>
              <a:t>] + </a:t>
            </a:r>
            <a:r>
              <a:rPr lang="fr-FR" dirty="0" err="1"/>
              <a:t>λ</a:t>
            </a:r>
            <a:r>
              <a:rPr lang="fr-FR" dirty="0" smtClean="0"/>
              <a:t>(CH</a:t>
            </a:r>
            <a:r>
              <a:rPr lang="fr-FR" baseline="-25000" dirty="0" smtClean="0"/>
              <a:t>3</a:t>
            </a:r>
            <a:r>
              <a:rPr lang="fr-FR" dirty="0" smtClean="0"/>
              <a:t>COO</a:t>
            </a:r>
            <a:r>
              <a:rPr lang="fr-FR" baseline="30000" dirty="0" smtClean="0"/>
              <a:t>-</a:t>
            </a:r>
            <a:r>
              <a:rPr lang="fr-FR" dirty="0" smtClean="0"/>
              <a:t>)</a:t>
            </a:r>
            <a:r>
              <a:rPr lang="fr-FR" baseline="30000" dirty="0"/>
              <a:t>° </a:t>
            </a:r>
            <a:r>
              <a:rPr lang="fr-FR" dirty="0" smtClean="0"/>
              <a:t>[</a:t>
            </a:r>
            <a:r>
              <a:rPr lang="fr-FR" dirty="0"/>
              <a:t>CH</a:t>
            </a:r>
            <a:r>
              <a:rPr lang="fr-FR" baseline="-25000" dirty="0"/>
              <a:t>3</a:t>
            </a:r>
            <a:r>
              <a:rPr lang="fr-FR" dirty="0"/>
              <a:t>COO</a:t>
            </a:r>
            <a:r>
              <a:rPr lang="fr-FR" baseline="30000" dirty="0"/>
              <a:t>-</a:t>
            </a:r>
            <a:r>
              <a:rPr lang="fr-FR" dirty="0" smtClean="0"/>
              <a:t>]</a:t>
            </a:r>
          </a:p>
          <a:p>
            <a:endParaRPr lang="fr-FR" dirty="0"/>
          </a:p>
          <a:p>
            <a:r>
              <a:rPr lang="fr-FR" dirty="0" smtClean="0"/>
              <a:t>A l’état final :  </a:t>
            </a:r>
            <a:r>
              <a:rPr lang="fr-FR" dirty="0" err="1"/>
              <a:t>σ</a:t>
            </a:r>
            <a:r>
              <a:rPr lang="fr-FR" dirty="0"/>
              <a:t> </a:t>
            </a:r>
            <a:r>
              <a:rPr lang="fr-FR" dirty="0" smtClean="0"/>
              <a:t>= [</a:t>
            </a:r>
            <a:r>
              <a:rPr lang="fr-FR" dirty="0" err="1" smtClean="0"/>
              <a:t>λ</a:t>
            </a:r>
            <a:r>
              <a:rPr lang="fr-FR" dirty="0"/>
              <a:t>(H</a:t>
            </a:r>
            <a:r>
              <a:rPr lang="fr-FR" baseline="-25000" dirty="0"/>
              <a:t>3</a:t>
            </a:r>
            <a:r>
              <a:rPr lang="fr-FR" dirty="0"/>
              <a:t>O</a:t>
            </a:r>
            <a:r>
              <a:rPr lang="fr-FR" baseline="30000" dirty="0"/>
              <a:t>+</a:t>
            </a:r>
            <a:r>
              <a:rPr lang="fr-FR" dirty="0"/>
              <a:t>)</a:t>
            </a:r>
            <a:r>
              <a:rPr lang="fr-FR" baseline="30000" dirty="0" smtClean="0"/>
              <a:t>° </a:t>
            </a:r>
            <a:r>
              <a:rPr lang="fr-FR" dirty="0" smtClean="0"/>
              <a:t>+ </a:t>
            </a:r>
            <a:r>
              <a:rPr lang="fr-FR" dirty="0" err="1"/>
              <a:t>λ</a:t>
            </a:r>
            <a:r>
              <a:rPr lang="fr-FR" dirty="0"/>
              <a:t>(CH</a:t>
            </a:r>
            <a:r>
              <a:rPr lang="fr-FR" baseline="-25000" dirty="0"/>
              <a:t>3</a:t>
            </a:r>
            <a:r>
              <a:rPr lang="fr-FR" dirty="0"/>
              <a:t>COO</a:t>
            </a:r>
            <a:r>
              <a:rPr lang="fr-FR" baseline="30000" dirty="0"/>
              <a:t>-</a:t>
            </a:r>
            <a:r>
              <a:rPr lang="fr-FR" dirty="0"/>
              <a:t>)</a:t>
            </a:r>
            <a:r>
              <a:rPr lang="fr-FR" baseline="30000" dirty="0"/>
              <a:t>° </a:t>
            </a:r>
            <a:r>
              <a:rPr lang="fr-FR" dirty="0" smtClean="0"/>
              <a:t>].</a:t>
            </a:r>
            <a:r>
              <a:rPr lang="fr-FR" dirty="0"/>
              <a:t> C</a:t>
            </a:r>
            <a:r>
              <a:rPr lang="fr-FR" baseline="-25000" dirty="0"/>
              <a:t>0</a:t>
            </a:r>
            <a:r>
              <a:rPr lang="fr-FR" dirty="0"/>
              <a:t>.</a:t>
            </a:r>
            <a:r>
              <a:rPr lang="fr-FR" dirty="0" smtClean="0"/>
              <a:t>α</a:t>
            </a:r>
          </a:p>
          <a:p>
            <a:endParaRPr lang="fr-FR" dirty="0"/>
          </a:p>
          <a:p>
            <a:r>
              <a:rPr lang="fr-FR" dirty="0" smtClean="0"/>
              <a:t>D’où α = </a:t>
            </a:r>
            <a:r>
              <a:rPr lang="fr-FR" dirty="0" err="1" smtClean="0"/>
              <a:t>σ</a:t>
            </a:r>
            <a:r>
              <a:rPr lang="fr-FR" dirty="0" smtClean="0"/>
              <a:t>/( [</a:t>
            </a:r>
            <a:r>
              <a:rPr lang="fr-FR" dirty="0" err="1"/>
              <a:t>λ</a:t>
            </a:r>
            <a:r>
              <a:rPr lang="fr-FR" dirty="0"/>
              <a:t>(H</a:t>
            </a:r>
            <a:r>
              <a:rPr lang="fr-FR" baseline="-25000" dirty="0"/>
              <a:t>3</a:t>
            </a:r>
            <a:r>
              <a:rPr lang="fr-FR" dirty="0"/>
              <a:t>O</a:t>
            </a:r>
            <a:r>
              <a:rPr lang="fr-FR" baseline="30000" dirty="0"/>
              <a:t>+</a:t>
            </a:r>
            <a:r>
              <a:rPr lang="fr-FR" dirty="0"/>
              <a:t>)</a:t>
            </a:r>
            <a:r>
              <a:rPr lang="fr-FR" baseline="30000" dirty="0"/>
              <a:t>° </a:t>
            </a:r>
            <a:r>
              <a:rPr lang="fr-FR" dirty="0"/>
              <a:t>+ </a:t>
            </a:r>
            <a:r>
              <a:rPr lang="fr-FR" dirty="0" err="1"/>
              <a:t>λ</a:t>
            </a:r>
            <a:r>
              <a:rPr lang="fr-FR" dirty="0"/>
              <a:t>(CH</a:t>
            </a:r>
            <a:r>
              <a:rPr lang="fr-FR" baseline="-25000" dirty="0"/>
              <a:t>3</a:t>
            </a:r>
            <a:r>
              <a:rPr lang="fr-FR" dirty="0"/>
              <a:t>COO</a:t>
            </a:r>
            <a:r>
              <a:rPr lang="fr-FR" baseline="30000" dirty="0"/>
              <a:t>-</a:t>
            </a:r>
            <a:r>
              <a:rPr lang="fr-FR" dirty="0"/>
              <a:t>)</a:t>
            </a:r>
            <a:r>
              <a:rPr lang="fr-FR" baseline="30000" dirty="0"/>
              <a:t>° </a:t>
            </a:r>
            <a:r>
              <a:rPr lang="fr-FR" dirty="0"/>
              <a:t>]</a:t>
            </a:r>
            <a:r>
              <a:rPr lang="fr-FR" dirty="0" smtClean="0"/>
              <a:t>.C</a:t>
            </a:r>
            <a:r>
              <a:rPr lang="fr-FR" baseline="-25000" dirty="0" smtClean="0"/>
              <a:t>0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428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4386837-C438-4BE5-BF8F-7F0311CD0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Bleu de bromothymol : indicateur coloré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="" xmlns:a16="http://schemas.microsoft.com/office/drawing/2014/main" id="{341009BF-B728-446E-8542-4E7B42EF310D}"/>
              </a:ext>
            </a:extLst>
          </p:cNvPr>
          <p:cNvGrpSpPr/>
          <p:nvPr/>
        </p:nvGrpSpPr>
        <p:grpSpPr>
          <a:xfrm>
            <a:off x="2702857" y="2191657"/>
            <a:ext cx="6786285" cy="3649287"/>
            <a:chOff x="2702857" y="2191657"/>
            <a:chExt cx="6786285" cy="3649287"/>
          </a:xfrm>
        </p:grpSpPr>
        <p:pic>
          <p:nvPicPr>
            <p:cNvPr id="1028" name="Picture 4" descr="Phénolphtaléine : La molécule contient pourtant quelques ...">
              <a:extLst>
                <a:ext uri="{FF2B5EF4-FFF2-40B4-BE49-F238E27FC236}">
                  <a16:creationId xmlns="" xmlns:a16="http://schemas.microsoft.com/office/drawing/2014/main" id="{701A7881-43E5-49B7-96CE-46DFA3161C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30" t="12948" b="21021"/>
            <a:stretch/>
          </p:blipFill>
          <p:spPr bwMode="auto">
            <a:xfrm>
              <a:off x="2702857" y="2191657"/>
              <a:ext cx="6786285" cy="3649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>
              <a:extLst>
                <a:ext uri="{FF2B5EF4-FFF2-40B4-BE49-F238E27FC236}">
                  <a16:creationId xmlns="" xmlns:a16="http://schemas.microsoft.com/office/drawing/2014/main" id="{9E2CEF34-AD6C-4CC6-ABD3-EA864BA60E63}"/>
                </a:ext>
              </a:extLst>
            </p:cNvPr>
            <p:cNvSpPr txBox="1"/>
            <p:nvPr/>
          </p:nvSpPr>
          <p:spPr>
            <a:xfrm>
              <a:off x="5387325" y="4949371"/>
              <a:ext cx="2467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="" xmlns:a16="http://schemas.microsoft.com/office/drawing/2014/main" id="{0C32AAE9-02E8-4F39-81FA-054B77F7AFAA}"/>
                </a:ext>
              </a:extLst>
            </p:cNvPr>
            <p:cNvSpPr txBox="1"/>
            <p:nvPr/>
          </p:nvSpPr>
          <p:spPr>
            <a:xfrm>
              <a:off x="2809461" y="5318703"/>
              <a:ext cx="662609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00000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412344"/>
              </p:ext>
            </p:extLst>
          </p:nvPr>
        </p:nvGraphicFramePr>
        <p:xfrm>
          <a:off x="231775" y="1333500"/>
          <a:ext cx="6788150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Document" r:id="rId4" imgW="5753100" imgH="2019300" progId="Word.Document.12">
                  <p:embed/>
                </p:oleObj>
              </mc:Choice>
              <mc:Fallback>
                <p:oleObj name="Document" r:id="rId4" imgW="5753100" imgH="2019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1775" y="1333500"/>
                        <a:ext cx="6788150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re 1">
            <a:extLst>
              <a:ext uri="{FF2B5EF4-FFF2-40B4-BE49-F238E27FC236}">
                <a16:creationId xmlns="" xmlns:a16="http://schemas.microsoft.com/office/drawing/2014/main" id="{34BD51D0-A198-4F60-8CF1-13BD13DF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14598"/>
          </a:xfrm>
        </p:spPr>
        <p:txBody>
          <a:bodyPr/>
          <a:lstStyle/>
          <a:p>
            <a:r>
              <a:rPr lang="fr-FR" dirty="0"/>
              <a:t>Détermination du </a:t>
            </a:r>
            <a:r>
              <a:rPr lang="fr-FR" dirty="0" err="1"/>
              <a:t>pKa</a:t>
            </a:r>
            <a:r>
              <a:rPr lang="fr-FR" dirty="0"/>
              <a:t> du BBT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265782" y="786379"/>
            <a:ext cx="1386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 smtClean="0"/>
              <a:t>Solution 2 : </a:t>
            </a:r>
            <a:endParaRPr lang="fr-FR" b="1" u="sng" dirty="0"/>
          </a:p>
        </p:txBody>
      </p:sp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24480"/>
              </p:ext>
            </p:extLst>
          </p:nvPr>
        </p:nvGraphicFramePr>
        <p:xfrm>
          <a:off x="5937128" y="1449155"/>
          <a:ext cx="57531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Document" r:id="rId7" imgW="5753100" imgH="635000" progId="Word.Document.12">
                  <p:embed/>
                </p:oleObj>
              </mc:Choice>
              <mc:Fallback>
                <p:oleObj name="Document" r:id="rId7" imgW="5753100" imgH="635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37128" y="1449155"/>
                        <a:ext cx="57531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234724" y="3761254"/>
            <a:ext cx="63614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C= concentration de BBT introduite (identique pour les </a:t>
            </a:r>
            <a:r>
              <a:rPr lang="fr-FR" sz="1600" dirty="0" smtClean="0"/>
              <a:t>3 solutions</a:t>
            </a:r>
            <a:r>
              <a:rPr lang="fr-FR" sz="1600" dirty="0"/>
              <a:t>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374608" y="3495565"/>
            <a:ext cx="404155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Dans 1: </a:t>
            </a:r>
            <a:r>
              <a:rPr lang="fr-FR" i="1" dirty="0"/>
              <a:t>[BBTH]</a:t>
            </a:r>
            <a:r>
              <a:rPr lang="fr-FR" i="1" baseline="-25000" dirty="0"/>
              <a:t>1</a:t>
            </a:r>
            <a:r>
              <a:rPr lang="fr-FR" i="1" dirty="0"/>
              <a:t>≈C       </a:t>
            </a:r>
            <a:r>
              <a:rPr lang="fr-FR" dirty="0"/>
              <a:t>([BBT-] &lt;&lt; [BBTH])</a:t>
            </a:r>
            <a:r>
              <a:rPr lang="fr-FR" i="1" dirty="0"/>
              <a:t>   </a:t>
            </a:r>
            <a:r>
              <a:rPr lang="fr-FR" dirty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74609" y="3870489"/>
            <a:ext cx="4042376" cy="369332"/>
          </a:xfrm>
          <a:prstGeom prst="rect">
            <a:avLst/>
          </a:prstGeom>
          <a:solidFill>
            <a:srgbClr val="92B153"/>
          </a:solidFill>
        </p:spPr>
        <p:txBody>
          <a:bodyPr wrap="square">
            <a:spAutoFit/>
          </a:bodyPr>
          <a:lstStyle/>
          <a:p>
            <a:r>
              <a:rPr lang="fr-FR" dirty="0"/>
              <a:t>Dans 2: </a:t>
            </a:r>
            <a:r>
              <a:rPr lang="fr-FR" i="1" dirty="0"/>
              <a:t>[BBT-]</a:t>
            </a:r>
            <a:r>
              <a:rPr lang="fr-FR" i="1" baseline="-25000" dirty="0"/>
              <a:t>2</a:t>
            </a:r>
            <a:r>
              <a:rPr lang="fr-FR" i="1" dirty="0"/>
              <a:t>+[BBTH]</a:t>
            </a:r>
            <a:r>
              <a:rPr lang="fr-FR" i="1" baseline="-25000" dirty="0"/>
              <a:t>2</a:t>
            </a:r>
            <a:r>
              <a:rPr lang="fr-FR" i="1" dirty="0"/>
              <a:t>=</a:t>
            </a:r>
            <a:r>
              <a:rPr lang="fr-FR" i="1" dirty="0" smtClean="0"/>
              <a:t>C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375745" y="4227461"/>
            <a:ext cx="4041240" cy="369332"/>
          </a:xfrm>
          <a:prstGeom prst="rect">
            <a:avLst/>
          </a:prstGeom>
          <a:solidFill>
            <a:srgbClr val="3E6DDD"/>
          </a:solidFill>
        </p:spPr>
        <p:txBody>
          <a:bodyPr wrap="square">
            <a:spAutoFit/>
          </a:bodyPr>
          <a:lstStyle/>
          <a:p>
            <a:r>
              <a:rPr lang="fr-FR" dirty="0"/>
              <a:t>Dans 3: </a:t>
            </a:r>
            <a:r>
              <a:rPr lang="fr-FR" i="1" dirty="0"/>
              <a:t>[BBT-]</a:t>
            </a:r>
            <a:r>
              <a:rPr lang="fr-FR" i="1" baseline="-25000" dirty="0"/>
              <a:t>3</a:t>
            </a:r>
            <a:r>
              <a:rPr lang="fr-FR" i="1" dirty="0"/>
              <a:t>≈C       </a:t>
            </a:r>
            <a:r>
              <a:rPr lang="fr-FR" dirty="0"/>
              <a:t>([BBTH] &lt;&lt; [BBT</a:t>
            </a:r>
            <a:r>
              <a:rPr lang="fr-FR" i="1" dirty="0"/>
              <a:t>-</a:t>
            </a:r>
            <a:r>
              <a:rPr lang="fr-FR" dirty="0"/>
              <a:t>])</a:t>
            </a:r>
            <a:r>
              <a:rPr lang="fr-FR" i="1" dirty="0"/>
              <a:t>   </a:t>
            </a:r>
            <a:r>
              <a:rPr lang="fr-FR" dirty="0"/>
              <a:t> </a:t>
            </a:r>
          </a:p>
        </p:txBody>
      </p:sp>
      <p:graphicFrame>
        <p:nvGraphicFramePr>
          <p:cNvPr id="13" name="Obje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319922"/>
              </p:ext>
            </p:extLst>
          </p:nvPr>
        </p:nvGraphicFramePr>
        <p:xfrm>
          <a:off x="0" y="4951485"/>
          <a:ext cx="7724775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Document" r:id="rId10" imgW="5753100" imgH="1346200" progId="Word.Document.12">
                  <p:embed/>
                </p:oleObj>
              </mc:Choice>
              <mc:Fallback>
                <p:oleObj name="Document" r:id="rId10" imgW="5753100" imgH="1346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0" y="4951485"/>
                        <a:ext cx="7724775" cy="180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ZoneTexte 13"/>
          <p:cNvSpPr txBox="1"/>
          <p:nvPr/>
        </p:nvSpPr>
        <p:spPr>
          <a:xfrm>
            <a:off x="7333637" y="2990346"/>
            <a:ext cx="183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Approximations :</a:t>
            </a:r>
            <a:endParaRPr lang="fr-FR" b="1" u="sng" dirty="0"/>
          </a:p>
        </p:txBody>
      </p:sp>
      <p:sp>
        <p:nvSpPr>
          <p:cNvPr id="15" name="ZoneTexte 14"/>
          <p:cNvSpPr txBox="1"/>
          <p:nvPr/>
        </p:nvSpPr>
        <p:spPr>
          <a:xfrm>
            <a:off x="7278154" y="2354530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Comment avoir accès au rapport </a:t>
            </a:r>
            <a:endParaRPr lang="fr-FR" dirty="0"/>
          </a:p>
        </p:txBody>
      </p:sp>
      <p:graphicFrame>
        <p:nvGraphicFramePr>
          <p:cNvPr id="16" name="Obje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37255"/>
              </p:ext>
            </p:extLst>
          </p:nvPr>
        </p:nvGraphicFramePr>
        <p:xfrm>
          <a:off x="9349566" y="2320077"/>
          <a:ext cx="33067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Document" r:id="rId13" imgW="5753100" imgH="876300" progId="Word.Document.12">
                  <p:embed/>
                </p:oleObj>
              </mc:Choice>
              <mc:Fallback>
                <p:oleObj name="Document" r:id="rId13" imgW="5753100" imgH="876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349566" y="2320077"/>
                        <a:ext cx="3306762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Connecteur droit 17"/>
          <p:cNvCxnSpPr/>
          <p:nvPr/>
        </p:nvCxnSpPr>
        <p:spPr>
          <a:xfrm>
            <a:off x="6459609" y="1146983"/>
            <a:ext cx="0" cy="3481911"/>
          </a:xfrm>
          <a:prstGeom prst="line">
            <a:avLst/>
          </a:prstGeom>
          <a:ln>
            <a:solidFill>
              <a:srgbClr val="4F9AD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-13657" y="4642548"/>
            <a:ext cx="6486922" cy="0"/>
          </a:xfrm>
          <a:prstGeom prst="line">
            <a:avLst/>
          </a:prstGeom>
          <a:ln>
            <a:solidFill>
              <a:srgbClr val="4F9AD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ccolade fermante 24"/>
          <p:cNvSpPr/>
          <p:nvPr/>
        </p:nvSpPr>
        <p:spPr>
          <a:xfrm>
            <a:off x="7470204" y="5543749"/>
            <a:ext cx="204850" cy="1201601"/>
          </a:xfrm>
          <a:prstGeom prst="rightBrace">
            <a:avLst/>
          </a:prstGeom>
          <a:ln>
            <a:solidFill>
              <a:srgbClr val="4F9AD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7948187" y="5393549"/>
            <a:ext cx="2256184" cy="369332"/>
          </a:xfrm>
          <a:prstGeom prst="rect">
            <a:avLst/>
          </a:prstGeom>
          <a:solidFill>
            <a:srgbClr val="92B153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Or C =</a:t>
            </a:r>
            <a:r>
              <a:rPr lang="fr-FR" dirty="0"/>
              <a:t>[BBT-]</a:t>
            </a:r>
            <a:r>
              <a:rPr lang="fr-FR" baseline="-25000" dirty="0"/>
              <a:t>2</a:t>
            </a:r>
            <a:r>
              <a:rPr lang="fr-FR" dirty="0"/>
              <a:t>+[BBTH]</a:t>
            </a:r>
            <a:r>
              <a:rPr lang="fr-FR" baseline="-25000" dirty="0" smtClean="0"/>
              <a:t>2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7961843" y="5912423"/>
            <a:ext cx="62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D’où </a:t>
            </a:r>
            <a:endParaRPr lang="fr-FR" dirty="0"/>
          </a:p>
        </p:txBody>
      </p:sp>
      <p:graphicFrame>
        <p:nvGraphicFramePr>
          <p:cNvPr id="28" name="Obje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241348"/>
              </p:ext>
            </p:extLst>
          </p:nvPr>
        </p:nvGraphicFramePr>
        <p:xfrm>
          <a:off x="8605299" y="5850448"/>
          <a:ext cx="3022824" cy="613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Document" r:id="rId16" imgW="5753100" imgH="1168400" progId="Word.Document.12">
                  <p:embed/>
                </p:oleObj>
              </mc:Choice>
              <mc:Fallback>
                <p:oleObj name="Document" r:id="rId16" imgW="5753100" imgH="1168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605299" y="5850448"/>
                        <a:ext cx="3022824" cy="613852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96543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6363</TotalTime>
  <Words>358</Words>
  <Application>Microsoft Macintosh PowerPoint</Application>
  <PresentationFormat>Personnalisé</PresentationFormat>
  <Paragraphs>59</Paragraphs>
  <Slides>9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1" baseType="lpstr">
      <vt:lpstr>Rétrospective</vt:lpstr>
      <vt:lpstr>Document</vt:lpstr>
      <vt:lpstr>Du corps pur au mélange binaire</vt:lpstr>
      <vt:lpstr>Présentation PowerPoint</vt:lpstr>
      <vt:lpstr>Échelle de pH</vt:lpstr>
      <vt:lpstr>Échelle de pH</vt:lpstr>
      <vt:lpstr>Présentation PowerPoint</vt:lpstr>
      <vt:lpstr>Réaction acide éthanoïque avec l’eau</vt:lpstr>
      <vt:lpstr>Détermination de la constante de dissociation de l’acide éthanoïque dans l’eau</vt:lpstr>
      <vt:lpstr>Bleu de bromothymol : indicateur coloré</vt:lpstr>
      <vt:lpstr>Détermination du pKa du BBT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Séparations, purifications, contrôles de pureté</dc:title>
  <dc:creator>Rémy BONNEMORT</dc:creator>
  <cp:lastModifiedBy>matthis chapon</cp:lastModifiedBy>
  <cp:revision>264</cp:revision>
  <dcterms:created xsi:type="dcterms:W3CDTF">2020-03-15T13:11:31Z</dcterms:created>
  <dcterms:modified xsi:type="dcterms:W3CDTF">2020-05-11T18:33:21Z</dcterms:modified>
</cp:coreProperties>
</file>