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7" r:id="rId3"/>
    <p:sldId id="274" r:id="rId4"/>
    <p:sldId id="275" r:id="rId5"/>
    <p:sldId id="278" r:id="rId6"/>
    <p:sldId id="283" r:id="rId7"/>
    <p:sldId id="284" r:id="rId8"/>
    <p:sldId id="285" r:id="rId9"/>
    <p:sldId id="286" r:id="rId10"/>
    <p:sldId id="282" r:id="rId11"/>
    <p:sldId id="281" r:id="rId12"/>
    <p:sldId id="280" r:id="rId13"/>
    <p:sldId id="28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6"/>
    <a:srgbClr val="FEFF9F"/>
    <a:srgbClr val="A7B06F"/>
    <a:srgbClr val="C503D2"/>
    <a:srgbClr val="F0A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39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DE6FEB24-1155-4371-B688-DDAD01CF823D}" type="datetime1">
              <a:rPr lang="fr-FR" smtClean="0"/>
              <a:t>18/04/20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16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0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Diagramme Potentiel-pH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Agrégation 2020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2824" y="108065"/>
            <a:ext cx="8520600" cy="572700"/>
          </a:xfrm>
        </p:spPr>
        <p:txBody>
          <a:bodyPr/>
          <a:lstStyle/>
          <a:p>
            <a:r>
              <a:rPr lang="fr-FR" sz="2000" dirty="0" smtClean="0"/>
              <a:t>Superposition des diagrammes E-pH du fer et de l’eau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10</a:t>
            </a:fld>
            <a:endParaRPr lang="fr-FR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" t="5644" r="6243" b="3300"/>
          <a:stretch/>
        </p:blipFill>
        <p:spPr>
          <a:xfrm>
            <a:off x="362844" y="738721"/>
            <a:ext cx="6175943" cy="415043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118696" y="1866240"/>
            <a:ext cx="3123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 n’est pas les bonnes espèces pour étudier la corrosion, voir si on peu faire l’autre sur </a:t>
            </a:r>
            <a:r>
              <a:rPr lang="fr-FR" dirty="0" err="1" smtClean="0"/>
              <a:t>CHimigéné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98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2824" y="108065"/>
            <a:ext cx="8520600" cy="572700"/>
          </a:xfrm>
        </p:spPr>
        <p:txBody>
          <a:bodyPr/>
          <a:lstStyle/>
          <a:p>
            <a:r>
              <a:rPr lang="fr-FR" sz="2000" dirty="0" smtClean="0"/>
              <a:t>Superposition des diagrammes E-pH du fer et de l’eau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11</a:t>
            </a:fld>
            <a:endParaRPr lang="fr-FR"/>
          </a:p>
        </p:txBody>
      </p:sp>
      <p:pic>
        <p:nvPicPr>
          <p:cNvPr id="3" name="Image 2" descr="Capture d’écran 2020-04-21 à 16.57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098"/>
            <a:ext cx="4704017" cy="465589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518238" y="220320"/>
            <a:ext cx="2039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 </a:t>
            </a:r>
            <a:r>
              <a:rPr lang="fr-FR" dirty="0" err="1"/>
              <a:t>Ctra</a:t>
            </a:r>
            <a:r>
              <a:rPr lang="fr-FR" dirty="0"/>
              <a:t> = 1,0 </a:t>
            </a:r>
            <a:r>
              <a:rPr lang="fr-FR" dirty="0" err="1" smtClean="0"/>
              <a:t>μmol.L</a:t>
            </a:r>
            <a:r>
              <a:rPr lang="fr-FR" dirty="0" smtClean="0"/>
              <a:t>–</a:t>
            </a:r>
            <a:r>
              <a:rPr lang="fr-FR" dirty="0"/>
              <a:t>1 ).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243199" y="4302720"/>
            <a:ext cx="281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Source : CHIMIE </a:t>
            </a:r>
            <a:r>
              <a:rPr lang="fr-FR" i="1" u="sng" dirty="0" err="1" smtClean="0"/>
              <a:t>Hprépa</a:t>
            </a:r>
            <a:r>
              <a:rPr lang="fr-FR" i="1" u="sng" dirty="0" smtClean="0"/>
              <a:t> MP/PT </a:t>
            </a:r>
            <a:endParaRPr lang="fr-FR" i="1" u="sng" dirty="0"/>
          </a:p>
        </p:txBody>
      </p:sp>
      <p:sp>
        <p:nvSpPr>
          <p:cNvPr id="10" name="ZoneTexte 9"/>
          <p:cNvSpPr txBox="1"/>
          <p:nvPr/>
        </p:nvSpPr>
        <p:spPr>
          <a:xfrm>
            <a:off x="2122126" y="2420400"/>
            <a:ext cx="520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H</a:t>
            </a:r>
            <a:r>
              <a:rPr lang="fr-FR" baseline="-25000" dirty="0" smtClean="0">
                <a:solidFill>
                  <a:srgbClr val="0000FF"/>
                </a:solidFill>
              </a:rPr>
              <a:t>2</a:t>
            </a:r>
            <a:r>
              <a:rPr lang="fr-FR" dirty="0" smtClean="0">
                <a:solidFill>
                  <a:srgbClr val="0000FF"/>
                </a:solidFill>
              </a:rPr>
              <a:t>O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93562" y="3531840"/>
            <a:ext cx="38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H</a:t>
            </a:r>
            <a:r>
              <a:rPr lang="fr-FR" baseline="-25000" dirty="0">
                <a:solidFill>
                  <a:srgbClr val="0000FF"/>
                </a:solidFill>
              </a:rPr>
              <a:t>2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04704" y="1218240"/>
            <a:ext cx="390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O</a:t>
            </a:r>
            <a:r>
              <a:rPr lang="fr-FR" baseline="-25000" dirty="0" smtClean="0">
                <a:solidFill>
                  <a:srgbClr val="0000FF"/>
                </a:solidFill>
              </a:rPr>
              <a:t>2</a:t>
            </a:r>
            <a:endParaRPr lang="fr-FR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8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 descr="94483948_1567782160039055_4882404898085273600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5" y="600353"/>
            <a:ext cx="6077642" cy="4152159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72824" y="108065"/>
            <a:ext cx="8520600" cy="572700"/>
          </a:xfrm>
        </p:spPr>
        <p:txBody>
          <a:bodyPr/>
          <a:lstStyle/>
          <a:p>
            <a:r>
              <a:rPr lang="fr-FR" sz="2000" dirty="0" smtClean="0"/>
              <a:t>Superposition des diagrammes E-pH du fer et de l’eau</a:t>
            </a:r>
            <a:endParaRPr lang="fr-FR" sz="2000" dirty="0"/>
          </a:p>
        </p:txBody>
      </p:sp>
      <p:sp>
        <p:nvSpPr>
          <p:cNvPr id="8" name="Rectangle à coins arrondis 7"/>
          <p:cNvSpPr/>
          <p:nvPr/>
        </p:nvSpPr>
        <p:spPr>
          <a:xfrm rot="825737">
            <a:off x="3382228" y="3589919"/>
            <a:ext cx="401720" cy="324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343352" y="3667680"/>
            <a:ext cx="38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138190" y="3188160"/>
            <a:ext cx="6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Cu(s)</a:t>
            </a:r>
            <a:endParaRPr lang="fr-FR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76545"/>
            <a:ext cx="8520600" cy="5727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 descr="Capture d’écran 2020-04-21 à 18.3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2" y="1308100"/>
            <a:ext cx="4889500" cy="38354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972541" y="1088640"/>
            <a:ext cx="42213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Peroxyde d'hydrogène </a:t>
            </a:r>
            <a:r>
              <a:rPr lang="fr-FR" dirty="0" smtClean="0"/>
              <a:t>présent dans deux couples:</a:t>
            </a:r>
            <a:endParaRPr lang="fr-FR" dirty="0"/>
          </a:p>
          <a:p>
            <a:r>
              <a:rPr lang="fr-FR" dirty="0" smtClean="0"/>
              <a:t>H2O2</a:t>
            </a:r>
            <a:r>
              <a:rPr lang="fr-FR" dirty="0"/>
              <a:t>/H2O </a:t>
            </a:r>
          </a:p>
          <a:p>
            <a:r>
              <a:rPr lang="fr-FR" dirty="0" smtClean="0"/>
              <a:t>O2</a:t>
            </a:r>
            <a:r>
              <a:rPr lang="fr-FR" dirty="0"/>
              <a:t>/H2O2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066861" y="1956960"/>
            <a:ext cx="24545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 smtClean="0"/>
              <a:t>Dismutation</a:t>
            </a:r>
            <a:r>
              <a:rPr lang="fr-FR" b="1" u="sng" dirty="0" smtClean="0"/>
              <a:t>: </a:t>
            </a:r>
          </a:p>
          <a:p>
            <a:endParaRPr lang="fr-FR" dirty="0" smtClean="0"/>
          </a:p>
          <a:p>
            <a:r>
              <a:rPr lang="fr-FR" dirty="0" smtClean="0"/>
              <a:t>2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2</a:t>
            </a:r>
            <a:r>
              <a:rPr lang="fr-FR" dirty="0" smtClean="0"/>
              <a:t> 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= O</a:t>
            </a:r>
            <a:r>
              <a:rPr lang="fr-FR" baseline="-25000" dirty="0" smtClean="0"/>
              <a:t>2 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+ 2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(l)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2673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5062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du fer (Il faut refaire sur </a:t>
            </a:r>
            <a:r>
              <a:rPr lang="fr-FR" dirty="0" err="1" smtClean="0"/>
              <a:t>Chimigéné</a:t>
            </a:r>
            <a:r>
              <a:rPr lang="fr-FR" dirty="0" smtClean="0"/>
              <a:t> sans IODE)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Espace réservé du contenu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4871" r="8183" b="5286"/>
          <a:stretch/>
        </p:blipFill>
        <p:spPr>
          <a:xfrm>
            <a:off x="868867" y="1318786"/>
            <a:ext cx="5597537" cy="38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1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potentiel-pH de l’iode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3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21105" y="435365"/>
            <a:ext cx="3706562" cy="51167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171497" y="1931040"/>
            <a:ext cx="3102704" cy="21513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0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Times"/>
                <a:cs typeface="Times"/>
              </a:rPr>
              <a:t>Superposition diagramme potentiel-pH du fer et de l’iode</a:t>
            </a:r>
            <a:endParaRPr lang="fr-FR" dirty="0">
              <a:latin typeface="Times"/>
              <a:cs typeface="Time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4</a:t>
            </a:fld>
            <a:endParaRPr lang="fr-FR"/>
          </a:p>
        </p:txBody>
      </p:sp>
      <p:pic>
        <p:nvPicPr>
          <p:cNvPr id="5" name="Espace réservé du contenu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4871" r="8183" b="5286"/>
          <a:stretch/>
        </p:blipFill>
        <p:spPr>
          <a:xfrm>
            <a:off x="1244670" y="1177115"/>
            <a:ext cx="5804876" cy="39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989" y="172865"/>
            <a:ext cx="8520600" cy="501055"/>
          </a:xfrm>
        </p:spPr>
        <p:txBody>
          <a:bodyPr/>
          <a:lstStyle/>
          <a:p>
            <a:r>
              <a:rPr lang="fr-FR" dirty="0" smtClean="0"/>
              <a:t>Méthode de </a:t>
            </a:r>
            <a:r>
              <a:rPr lang="fr-FR" dirty="0" err="1" smtClean="0"/>
              <a:t>Winkler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5</a:t>
            </a:fld>
            <a:endParaRPr lang="fr-FR"/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90482" y="-37384"/>
            <a:ext cx="4286677" cy="5902325"/>
          </a:xfrm>
        </p:spPr>
      </p:pic>
    </p:spTree>
    <p:extLst>
      <p:ext uri="{BB962C8B-B14F-4D97-AF65-F5344CB8AC3E}">
        <p14:creationId xmlns:p14="http://schemas.microsoft.com/office/powerpoint/2010/main" val="187523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6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9" y="-485413"/>
            <a:ext cx="4308872" cy="5932885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D7B8ABF4-ABEA-4DEE-B950-9A6A803D8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1478" y="222958"/>
            <a:ext cx="7543800" cy="691753"/>
          </a:xfrm>
        </p:spPr>
        <p:txBody>
          <a:bodyPr/>
          <a:lstStyle/>
          <a:p>
            <a:pPr algn="r"/>
            <a:r>
              <a:rPr lang="fr-FR" dirty="0"/>
              <a:t>Diagramme E-pH simplifié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82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4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91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7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95134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431AAEF-6BED-4482-950C-93B977FFD794}"/>
              </a:ext>
            </a:extLst>
          </p:cNvPr>
          <p:cNvSpPr/>
          <p:nvPr/>
        </p:nvSpPr>
        <p:spPr>
          <a:xfrm>
            <a:off x="1679716" y="2243759"/>
            <a:ext cx="45968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09C658-DC0C-4F79-9091-6CDADBD89100}"/>
              </a:ext>
            </a:extLst>
          </p:cNvPr>
          <p:cNvSpPr/>
          <p:nvPr/>
        </p:nvSpPr>
        <p:spPr>
          <a:xfrm>
            <a:off x="4507399" y="3501111"/>
            <a:ext cx="67337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038E50FF-FB95-4389-90B3-BA87E817D8CC}"/>
              </a:ext>
            </a:extLst>
          </p:cNvPr>
          <p:cNvCxnSpPr>
            <a:cxnSpLocks/>
          </p:cNvCxnSpPr>
          <p:nvPr/>
        </p:nvCxnSpPr>
        <p:spPr>
          <a:xfrm>
            <a:off x="2139400" y="2448753"/>
            <a:ext cx="2367998" cy="1203878"/>
          </a:xfrm>
          <a:prstGeom prst="straightConnector1">
            <a:avLst/>
          </a:prstGeom>
          <a:ln w="28575">
            <a:solidFill>
              <a:srgbClr val="117EA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xmlns="" id="{CD608A36-90BB-4595-8A9B-A015C2D12B42}"/>
                  </a:ext>
                </a:extLst>
              </p:cNvPr>
              <p:cNvSpPr txBox="1"/>
              <p:nvPr/>
            </p:nvSpPr>
            <p:spPr>
              <a:xfrm>
                <a:off x="5526157" y="1630090"/>
                <a:ext cx="33342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/>
                <a:endParaRPr lang="fr-FR" sz="15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D608A36-90BB-4595-8A9B-A015C2D1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209" y="2173453"/>
                <a:ext cx="4427751" cy="338555"/>
              </a:xfrm>
              <a:prstGeom prst="rect">
                <a:avLst/>
              </a:prstGeom>
              <a:blipFill>
                <a:blip r:embed="rId4"/>
                <a:stretch>
                  <a:fillRect l="-964" t="-3636" b="-1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EF12B6D5-0379-429D-9647-7B70673B4D69}"/>
              </a:ext>
            </a:extLst>
          </p:cNvPr>
          <p:cNvSpPr txBox="1"/>
          <p:nvPr/>
        </p:nvSpPr>
        <p:spPr>
          <a:xfrm>
            <a:off x="5526157" y="1151256"/>
            <a:ext cx="2394601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1</a:t>
            </a:r>
            <a:r>
              <a:rPr lang="fr-FR" sz="1500" b="1" u="sng" baseline="30000" dirty="0"/>
              <a:t>ère</a:t>
            </a:r>
            <a:r>
              <a:rPr lang="fr-FR" sz="1500" b="1" u="sng" dirty="0"/>
              <a:t> étape :</a:t>
            </a:r>
            <a:r>
              <a:rPr lang="fr-FR" sz="1500" b="1" dirty="0"/>
              <a:t> </a:t>
            </a:r>
            <a:r>
              <a:rPr lang="fr-FR" sz="1500" dirty="0"/>
              <a:t>milieu basique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xmlns="" id="{23FBEC8B-038A-4A0E-91D6-F64FF1A3AC43}"/>
                  </a:ext>
                </a:extLst>
              </p:cNvPr>
              <p:cNvSpPr txBox="1"/>
              <p:nvPr/>
            </p:nvSpPr>
            <p:spPr>
              <a:xfrm>
                <a:off x="960500" y="2384610"/>
                <a:ext cx="29298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3FBEC8B-038A-4A0E-91D6-F64FF1A3A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blipFill>
                <a:blip r:embed="rId5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space réservé du pied de page 3">
            <a:extLst>
              <a:ext uri="{FF2B5EF4-FFF2-40B4-BE49-F238E27FC236}">
                <a16:creationId xmlns:a16="http://schemas.microsoft.com/office/drawing/2014/main" xmlns="" id="{D23D0837-58B5-4ED7-8807-10009094C8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51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7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D7B8ABF4-ABEA-4DEE-B950-9A6A803D8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1478" y="222958"/>
            <a:ext cx="7543800" cy="691753"/>
          </a:xfrm>
        </p:spPr>
        <p:txBody>
          <a:bodyPr/>
          <a:lstStyle/>
          <a:p>
            <a:pPr algn="r"/>
            <a:r>
              <a:rPr lang="fr-FR" dirty="0"/>
              <a:t>Diagramme E-pH simplifié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431AAEF-6BED-4482-950C-93B977FFD794}"/>
              </a:ext>
            </a:extLst>
          </p:cNvPr>
          <p:cNvSpPr/>
          <p:nvPr/>
        </p:nvSpPr>
        <p:spPr>
          <a:xfrm>
            <a:off x="3339547" y="1528142"/>
            <a:ext cx="673376" cy="327990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609C658-DC0C-4F79-9091-6CDADBD89100}"/>
              </a:ext>
            </a:extLst>
          </p:cNvPr>
          <p:cNvSpPr/>
          <p:nvPr/>
        </p:nvSpPr>
        <p:spPr>
          <a:xfrm>
            <a:off x="4507395" y="3501111"/>
            <a:ext cx="67337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6DCC7692-F3D9-4359-8609-1648505F5702}"/>
              </a:ext>
            </a:extLst>
          </p:cNvPr>
          <p:cNvSpPr/>
          <p:nvPr/>
        </p:nvSpPr>
        <p:spPr>
          <a:xfrm>
            <a:off x="1024972" y="149723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1B7C83AE-05C2-4E1C-A44F-29AAA9532FB5}"/>
              </a:ext>
            </a:extLst>
          </p:cNvPr>
          <p:cNvSpPr/>
          <p:nvPr/>
        </p:nvSpPr>
        <p:spPr>
          <a:xfrm>
            <a:off x="1120633" y="1880670"/>
            <a:ext cx="377690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xmlns="" id="{D83D457C-92A4-4230-BCBD-89260EB28D8D}"/>
                  </a:ext>
                </a:extLst>
              </p:cNvPr>
              <p:cNvSpPr txBox="1"/>
              <p:nvPr/>
            </p:nvSpPr>
            <p:spPr>
              <a:xfrm>
                <a:off x="4863142" y="2225254"/>
                <a:ext cx="3520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/>
                <a:endParaRPr lang="fr-FR" sz="15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D83D457C-92A4-4230-BCBD-89260EB2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90" y="2967005"/>
                <a:ext cx="345672" cy="307777"/>
              </a:xfrm>
              <a:prstGeom prst="rect">
                <a:avLst/>
              </a:prstGeom>
              <a:blipFill>
                <a:blip r:embed="rId4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xmlns="" id="{54A1846D-2FE3-4AF8-88DF-1C2DC1252316}"/>
                  </a:ext>
                </a:extLst>
              </p:cNvPr>
              <p:cNvSpPr txBox="1"/>
              <p:nvPr/>
            </p:nvSpPr>
            <p:spPr>
              <a:xfrm>
                <a:off x="5017322" y="2867096"/>
                <a:ext cx="39150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/>
                <a:endParaRPr lang="fr-FR" sz="15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4A1846D-2FE3-4AF8-88DF-1C2DC125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763" y="3822794"/>
                <a:ext cx="522002" cy="307777"/>
              </a:xfrm>
              <a:prstGeom prst="rect">
                <a:avLst/>
              </a:prstGeom>
              <a:blipFill>
                <a:blip r:embed="rId5"/>
                <a:stretch>
                  <a:fillRect l="-10465" r="-11628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7FC97B8-FBE6-4952-8059-91B9A35A605D}"/>
              </a:ext>
            </a:extLst>
          </p:cNvPr>
          <p:cNvSpPr/>
          <p:nvPr/>
        </p:nvSpPr>
        <p:spPr>
          <a:xfrm>
            <a:off x="4840576" y="2212954"/>
            <a:ext cx="304386" cy="29648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1AD7B23-BA79-4099-8069-DE1145957967}"/>
              </a:ext>
            </a:extLst>
          </p:cNvPr>
          <p:cNvSpPr/>
          <p:nvPr/>
        </p:nvSpPr>
        <p:spPr>
          <a:xfrm>
            <a:off x="5017322" y="2859269"/>
            <a:ext cx="391501" cy="23865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4BADE8FF-70E6-4B9E-91A7-E481C3F07E08}"/>
              </a:ext>
            </a:extLst>
          </p:cNvPr>
          <p:cNvSpPr txBox="1"/>
          <p:nvPr/>
        </p:nvSpPr>
        <p:spPr>
          <a:xfrm>
            <a:off x="4495799" y="1203774"/>
            <a:ext cx="2394601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1</a:t>
            </a:r>
            <a:r>
              <a:rPr lang="fr-FR" sz="1500" b="1" u="sng" baseline="30000" dirty="0"/>
              <a:t>ère</a:t>
            </a:r>
            <a:r>
              <a:rPr lang="fr-FR" sz="1500" b="1" u="sng" dirty="0"/>
              <a:t> étape :</a:t>
            </a:r>
            <a:r>
              <a:rPr lang="fr-FR" sz="1500" b="1" dirty="0"/>
              <a:t> </a:t>
            </a:r>
            <a:r>
              <a:rPr lang="fr-FR" sz="1500" dirty="0"/>
              <a:t>milieu basique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xmlns="" id="{38BC4253-C8B1-471B-873C-31165C69FE8D}"/>
                  </a:ext>
                </a:extLst>
              </p:cNvPr>
              <p:cNvSpPr txBox="1"/>
              <p:nvPr/>
            </p:nvSpPr>
            <p:spPr>
              <a:xfrm>
                <a:off x="4495799" y="1632754"/>
                <a:ext cx="4516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/>
                <a:endParaRPr lang="fr-FR" sz="15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98" y="2177005"/>
                <a:ext cx="6152903" cy="307777"/>
              </a:xfrm>
              <a:prstGeom prst="rect">
                <a:avLst/>
              </a:prstGeom>
              <a:blipFill>
                <a:blip r:embed="rId6"/>
                <a:stretch>
                  <a:fillRect l="-99" b="-2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xmlns="" id="{88D37956-35A5-4F83-81E9-7090EE02B065}"/>
                  </a:ext>
                </a:extLst>
              </p:cNvPr>
              <p:cNvSpPr txBox="1"/>
              <p:nvPr/>
            </p:nvSpPr>
            <p:spPr>
              <a:xfrm>
                <a:off x="960500" y="2384610"/>
                <a:ext cx="29298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8D37956-35A5-4F83-81E9-7090EE02B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blipFill>
                <a:blip r:embed="rId7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space réservé du pied de page 3">
            <a:extLst>
              <a:ext uri="{FF2B5EF4-FFF2-40B4-BE49-F238E27FC236}">
                <a16:creationId xmlns:a16="http://schemas.microsoft.com/office/drawing/2014/main" xmlns="" id="{420638B3-B395-4948-BA15-FCD5E8E84D1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383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8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D7B8ABF4-ABEA-4DEE-B950-9A6A803D8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1478" y="222958"/>
            <a:ext cx="7543800" cy="691753"/>
          </a:xfrm>
        </p:spPr>
        <p:txBody>
          <a:bodyPr/>
          <a:lstStyle/>
          <a:p>
            <a:pPr algn="r"/>
            <a:r>
              <a:rPr lang="fr-FR" dirty="0"/>
              <a:t>Diagramme E-pH simplifié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4BADE8FF-70E6-4B9E-91A7-E481C3F07E08}"/>
              </a:ext>
            </a:extLst>
          </p:cNvPr>
          <p:cNvSpPr txBox="1"/>
          <p:nvPr/>
        </p:nvSpPr>
        <p:spPr>
          <a:xfrm>
            <a:off x="4928152" y="1203773"/>
            <a:ext cx="329287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2</a:t>
            </a:r>
            <a:r>
              <a:rPr lang="fr-FR" sz="1500" b="1" u="sng" baseline="30000" dirty="0"/>
              <a:t>ème</a:t>
            </a:r>
            <a:r>
              <a:rPr lang="fr-FR" sz="1500" b="1" u="sng" dirty="0"/>
              <a:t> étape :</a:t>
            </a:r>
            <a:r>
              <a:rPr lang="fr-FR" sz="1500" b="1" dirty="0"/>
              <a:t> </a:t>
            </a:r>
            <a:r>
              <a:rPr lang="fr-FR" sz="1500" dirty="0"/>
              <a:t>passage en milieu acide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xmlns="" id="{38BC4253-C8B1-471B-873C-31165C69FE8D}"/>
                  </a:ext>
                </a:extLst>
              </p:cNvPr>
              <p:cNvSpPr txBox="1"/>
              <p:nvPr/>
            </p:nvSpPr>
            <p:spPr>
              <a:xfrm>
                <a:off x="4928151" y="1632754"/>
                <a:ext cx="32957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/>
                <a:endParaRPr lang="fr-FR" sz="15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868" y="2177005"/>
                <a:ext cx="4371646" cy="307777"/>
              </a:xfrm>
              <a:prstGeom prst="rect">
                <a:avLst/>
              </a:prstGeom>
              <a:blipFill>
                <a:blip r:embed="rId4"/>
                <a:stretch>
                  <a:fillRect l="-976" t="-1961" b="-2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4317425-AF27-4F53-9E79-D1F7AA782A02}"/>
              </a:ext>
            </a:extLst>
          </p:cNvPr>
          <p:cNvSpPr/>
          <p:nvPr/>
        </p:nvSpPr>
        <p:spPr>
          <a:xfrm>
            <a:off x="3339547" y="1528142"/>
            <a:ext cx="673376" cy="32799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E3CEAF6-644A-4118-B5A6-73F8D2CD4EEB}"/>
              </a:ext>
            </a:extLst>
          </p:cNvPr>
          <p:cNvSpPr/>
          <p:nvPr/>
        </p:nvSpPr>
        <p:spPr>
          <a:xfrm>
            <a:off x="1155424" y="779239"/>
            <a:ext cx="453842" cy="327990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4E28CB4E-A220-4B5D-9B9E-B308FA08FDBB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1609265" y="943234"/>
            <a:ext cx="1730282" cy="748904"/>
          </a:xfrm>
          <a:prstGeom prst="straightConnector1">
            <a:avLst/>
          </a:prstGeom>
          <a:ln w="28575">
            <a:solidFill>
              <a:srgbClr val="117EA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34268972-C2F0-4345-86DD-9D460426DBA0}"/>
                  </a:ext>
                </a:extLst>
              </p:cNvPr>
              <p:cNvSpPr txBox="1"/>
              <p:nvPr/>
            </p:nvSpPr>
            <p:spPr>
              <a:xfrm>
                <a:off x="960500" y="2384610"/>
                <a:ext cx="29298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4268972-C2F0-4345-86DD-9D460426D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blipFill>
                <a:blip r:embed="rId5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space réservé du pied de page 3">
            <a:extLst>
              <a:ext uri="{FF2B5EF4-FFF2-40B4-BE49-F238E27FC236}">
                <a16:creationId xmlns:a16="http://schemas.microsoft.com/office/drawing/2014/main" xmlns="" id="{8DB64956-F3B0-45F6-A7EC-768D9F653EF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580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9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D7B8ABF4-ABEA-4DEE-B950-9A6A803D8E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1478" y="222958"/>
            <a:ext cx="7543800" cy="691753"/>
          </a:xfrm>
        </p:spPr>
        <p:txBody>
          <a:bodyPr/>
          <a:lstStyle/>
          <a:p>
            <a:pPr algn="r"/>
            <a:r>
              <a:rPr lang="fr-FR" dirty="0"/>
              <a:t>Diagramme E-pH simplifié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4BADE8FF-70E6-4B9E-91A7-E481C3F07E08}"/>
              </a:ext>
            </a:extLst>
          </p:cNvPr>
          <p:cNvSpPr txBox="1"/>
          <p:nvPr/>
        </p:nvSpPr>
        <p:spPr>
          <a:xfrm>
            <a:off x="4771612" y="1203773"/>
            <a:ext cx="364566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3</a:t>
            </a:r>
            <a:r>
              <a:rPr lang="fr-FR" sz="1500" b="1" u="sng" baseline="30000" dirty="0"/>
              <a:t>ème</a:t>
            </a:r>
            <a:r>
              <a:rPr lang="fr-FR" sz="1500" b="1" u="sng" dirty="0"/>
              <a:t> étape :</a:t>
            </a:r>
            <a:r>
              <a:rPr lang="fr-FR" sz="1500" b="1" dirty="0"/>
              <a:t> </a:t>
            </a:r>
            <a:r>
              <a:rPr lang="fr-FR" sz="1500" dirty="0"/>
              <a:t>réduction par les ions iodure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xmlns="" id="{38BC4253-C8B1-471B-873C-31165C69FE8D}"/>
                  </a:ext>
                </a:extLst>
              </p:cNvPr>
              <p:cNvSpPr txBox="1"/>
              <p:nvPr/>
            </p:nvSpPr>
            <p:spPr>
              <a:xfrm>
                <a:off x="4771612" y="1562086"/>
                <a:ext cx="41678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/>
                <a:endParaRPr lang="fr-FR" sz="15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8BC4253-C8B1-471B-873C-31165C69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149" y="2082781"/>
                <a:ext cx="5523627" cy="307777"/>
              </a:xfrm>
              <a:prstGeom prst="rect">
                <a:avLst/>
              </a:prstGeom>
              <a:blipFill>
                <a:blip r:embed="rId4"/>
                <a:stretch>
                  <a:fillRect l="-331" t="-4000" b="-2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07EAC4-DE01-43E3-A9EE-64C5266646AF}"/>
              </a:ext>
            </a:extLst>
          </p:cNvPr>
          <p:cNvSpPr/>
          <p:nvPr/>
        </p:nvSpPr>
        <p:spPr>
          <a:xfrm>
            <a:off x="1173697" y="809625"/>
            <a:ext cx="435563" cy="24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BFCAF70-ADCE-40FF-8265-7CBF3C1F2087}"/>
              </a:ext>
            </a:extLst>
          </p:cNvPr>
          <p:cNvSpPr/>
          <p:nvPr/>
        </p:nvSpPr>
        <p:spPr>
          <a:xfrm>
            <a:off x="1702074" y="2287424"/>
            <a:ext cx="461656" cy="24599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676ACE3-0006-4BFE-BD4C-F35733F7C508}"/>
              </a:ext>
            </a:extLst>
          </p:cNvPr>
          <p:cNvSpPr/>
          <p:nvPr/>
        </p:nvSpPr>
        <p:spPr>
          <a:xfrm>
            <a:off x="1363415" y="2649295"/>
            <a:ext cx="245994" cy="24599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xmlns="" id="{CF16BD03-16B7-4DEB-AEA1-6B46ADCEA2C2}"/>
                  </a:ext>
                </a:extLst>
              </p:cNvPr>
              <p:cNvSpPr txBox="1"/>
              <p:nvPr/>
            </p:nvSpPr>
            <p:spPr>
              <a:xfrm>
                <a:off x="960500" y="2384610"/>
                <a:ext cx="29298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F16BD03-16B7-4DEB-AEA1-6B46ADCE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67" y="3179479"/>
                <a:ext cx="234872" cy="276999"/>
              </a:xfrm>
              <a:prstGeom prst="rect">
                <a:avLst/>
              </a:prstGeom>
              <a:blipFill>
                <a:blip r:embed="rId5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A3CE4EA-DC5E-4FD4-8E16-F349955ECED4}"/>
              </a:ext>
            </a:extLst>
          </p:cNvPr>
          <p:cNvSpPr/>
          <p:nvPr/>
        </p:nvSpPr>
        <p:spPr>
          <a:xfrm>
            <a:off x="932537" y="2384610"/>
            <a:ext cx="245993" cy="24599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7" name="Espace réservé du pied de page 3">
            <a:extLst>
              <a:ext uri="{FF2B5EF4-FFF2-40B4-BE49-F238E27FC236}">
                <a16:creationId xmlns:a16="http://schemas.microsoft.com/office/drawing/2014/main" xmlns="" id="{69787A2F-2362-441E-A989-884ACAFB211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2531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9265</TotalTime>
  <Words>394</Words>
  <Application>Microsoft Macintosh PowerPoint</Application>
  <PresentationFormat>Présentation à l'écran (16:9)</PresentationFormat>
  <Paragraphs>58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Simple Light</vt:lpstr>
      <vt:lpstr>Diagramme Potentiel-pH</vt:lpstr>
      <vt:lpstr>Diagramme potentiel-pH du fer (Il faut refaire sur Chimigéné sans IODE) </vt:lpstr>
      <vt:lpstr>Diagramme potentiel-pH de l’iode</vt:lpstr>
      <vt:lpstr>Superposition diagramme potentiel-pH du fer et de l’iode</vt:lpstr>
      <vt:lpstr>Méthode de Winkler </vt:lpstr>
      <vt:lpstr>Diagramme E-pH simplifié</vt:lpstr>
      <vt:lpstr>Diagramme E-pH simplifié</vt:lpstr>
      <vt:lpstr>Diagramme E-pH simplifié</vt:lpstr>
      <vt:lpstr>Diagramme E-pH simplifié</vt:lpstr>
      <vt:lpstr>Superposition des diagrammes E-pH du fer et de l’eau</vt:lpstr>
      <vt:lpstr>Superposition des diagrammes E-pH du fer et de l’eau</vt:lpstr>
      <vt:lpstr>Superposition des diagrammes E-pH du fer et de l’eau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78</cp:revision>
  <dcterms:modified xsi:type="dcterms:W3CDTF">2020-04-21T16:41:53Z</dcterms:modified>
</cp:coreProperties>
</file>