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68" r:id="rId4"/>
    <p:sldId id="273" r:id="rId5"/>
    <p:sldId id="279" r:id="rId6"/>
    <p:sldId id="269" r:id="rId7"/>
    <p:sldId id="270" r:id="rId8"/>
    <p:sldId id="274" r:id="rId9"/>
    <p:sldId id="272" r:id="rId10"/>
    <p:sldId id="277" r:id="rId11"/>
    <p:sldId id="276" r:id="rId12"/>
    <p:sldId id="275" r:id="rId13"/>
    <p:sldId id="280" r:id="rId14"/>
    <p:sldId id="282" r:id="rId15"/>
    <p:sldId id="281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E09"/>
    <a:srgbClr val="4F450F"/>
    <a:srgbClr val="4A8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25D6B-EE1C-9249-A27F-6F494F9D78D8}" type="datetimeFigureOut">
              <a:rPr lang="fr-FR" smtClean="0"/>
              <a:t>12/05/20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966F-96E8-9D42-93D2-76BBDCEEC8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792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929-518B-134A-8179-D1A83BB878B5}" type="datetimeFigureOut">
              <a:rPr lang="fr-FR" smtClean="0"/>
              <a:t>12/05/20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978E-6D33-B944-B6B4-757A6942C9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87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1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1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0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Agrégation - Classification périodique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885049" y="6374129"/>
            <a:ext cx="258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1C8E63E-4CB2-004B-B081-365B8D55E7E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L16- Classification périodique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3999" cy="727327"/>
          </a:xfrm>
          <a:solidFill>
            <a:srgbClr val="C0504D"/>
          </a:solidFill>
          <a:ln>
            <a:solidFill>
              <a:srgbClr val="C0504D"/>
            </a:solidFill>
          </a:ln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Agrégation 2020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7412" y="6200588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99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Pouvoir oxydant de Cl2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9</a:t>
            </a:fld>
            <a:endParaRPr lang="fr-FR"/>
          </a:p>
        </p:txBody>
      </p:sp>
      <p:grpSp>
        <p:nvGrpSpPr>
          <p:cNvPr id="6" name="Grouper 38"/>
          <p:cNvGrpSpPr/>
          <p:nvPr/>
        </p:nvGrpSpPr>
        <p:grpSpPr>
          <a:xfrm>
            <a:off x="942363" y="1929777"/>
            <a:ext cx="727236" cy="3237730"/>
            <a:chOff x="-285750" y="0"/>
            <a:chExt cx="1143000" cy="824230"/>
          </a:xfrm>
        </p:grpSpPr>
        <p:grpSp>
          <p:nvGrpSpPr>
            <p:cNvPr id="7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" name="Arrondir un rectangle avec un coin du même côté 8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rondir un rectangle avec un coin du même côté 9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161448" y="1412268"/>
            <a:ext cx="16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Eau de chlore (Cl2(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1265277" y="1652669"/>
            <a:ext cx="1191646" cy="2257653"/>
            <a:chOff x="1265277" y="1652669"/>
            <a:chExt cx="1191646" cy="2257653"/>
          </a:xfrm>
        </p:grpSpPr>
        <p:sp>
          <p:nvSpPr>
            <p:cNvPr id="17" name="Arc 16"/>
            <p:cNvSpPr/>
            <p:nvPr/>
          </p:nvSpPr>
          <p:spPr>
            <a:xfrm rot="16552064">
              <a:off x="738034" y="2191433"/>
              <a:ext cx="2257653" cy="118012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>
              <a:stCxn id="17" idx="0"/>
            </p:cNvCxnSpPr>
            <p:nvPr/>
          </p:nvCxnSpPr>
          <p:spPr>
            <a:xfrm flipH="1">
              <a:off x="1265277" y="2721172"/>
              <a:ext cx="14613" cy="204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1279890" y="4373802"/>
            <a:ext cx="853333" cy="20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237163" y="4070791"/>
            <a:ext cx="16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Sulfate de fer (II)</a:t>
            </a:r>
            <a:endParaRPr lang="fr-FR" dirty="0"/>
          </a:p>
        </p:txBody>
      </p:sp>
      <p:grpSp>
        <p:nvGrpSpPr>
          <p:cNvPr id="29" name="Grouper 38"/>
          <p:cNvGrpSpPr/>
          <p:nvPr/>
        </p:nvGrpSpPr>
        <p:grpSpPr>
          <a:xfrm>
            <a:off x="4340139" y="2041869"/>
            <a:ext cx="727236" cy="3237730"/>
            <a:chOff x="-285750" y="0"/>
            <a:chExt cx="1143000" cy="824230"/>
          </a:xfrm>
        </p:grpSpPr>
        <p:grpSp>
          <p:nvGrpSpPr>
            <p:cNvPr id="30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2" name="Arrondir un rectangle avec un coin du même côté 31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" name="Arrondir un rectangle avec un coin du même côté 32"/>
              <p:cNvSpPr/>
              <p:nvPr/>
            </p:nvSpPr>
            <p:spPr>
              <a:xfrm rot="10800000">
                <a:off x="0" y="297565"/>
                <a:ext cx="571500" cy="50253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4" name="Flèche vers la droite 33"/>
          <p:cNvSpPr/>
          <p:nvPr/>
        </p:nvSpPr>
        <p:spPr>
          <a:xfrm>
            <a:off x="2569234" y="3426481"/>
            <a:ext cx="1038980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5" name="Flèche vers la droite 34"/>
          <p:cNvSpPr/>
          <p:nvPr/>
        </p:nvSpPr>
        <p:spPr>
          <a:xfrm>
            <a:off x="6067799" y="3437572"/>
            <a:ext cx="1038980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grpSp>
        <p:nvGrpSpPr>
          <p:cNvPr id="36" name="Grouper 38"/>
          <p:cNvGrpSpPr/>
          <p:nvPr/>
        </p:nvGrpSpPr>
        <p:grpSpPr>
          <a:xfrm>
            <a:off x="7657286" y="2011440"/>
            <a:ext cx="727236" cy="3237730"/>
            <a:chOff x="-285750" y="0"/>
            <a:chExt cx="1143000" cy="824230"/>
          </a:xfrm>
        </p:grpSpPr>
        <p:grpSp>
          <p:nvGrpSpPr>
            <p:cNvPr id="37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9" name="Arrondir un rectangle avec un coin du même côté 38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" name="Arrondir un rectangle avec un coin du même côté 39"/>
              <p:cNvSpPr/>
              <p:nvPr/>
            </p:nvSpPr>
            <p:spPr>
              <a:xfrm rot="10800000">
                <a:off x="0" y="297565"/>
                <a:ext cx="571500" cy="50253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4626223" y="1518477"/>
            <a:ext cx="1191646" cy="2257653"/>
            <a:chOff x="1265277" y="1652669"/>
            <a:chExt cx="1191646" cy="2257653"/>
          </a:xfrm>
        </p:grpSpPr>
        <p:sp>
          <p:nvSpPr>
            <p:cNvPr id="41" name="Arc 40"/>
            <p:cNvSpPr/>
            <p:nvPr/>
          </p:nvSpPr>
          <p:spPr>
            <a:xfrm rot="16552064">
              <a:off x="738034" y="2191433"/>
              <a:ext cx="2257653" cy="118012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>
              <a:stCxn id="41" idx="0"/>
            </p:cNvCxnSpPr>
            <p:nvPr/>
          </p:nvCxnSpPr>
          <p:spPr>
            <a:xfrm flipH="1">
              <a:off x="1265277" y="2721172"/>
              <a:ext cx="14613" cy="204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5494169" y="1283446"/>
            <a:ext cx="16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SCN- 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839094" y="3273328"/>
            <a:ext cx="363619" cy="1974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886985" y="4373802"/>
            <a:ext cx="73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4169" y="4189136"/>
            <a:ext cx="16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[Fe(SCN)]</a:t>
            </a:r>
            <a:r>
              <a:rPr lang="fr-FR" baseline="30000" dirty="0" smtClean="0"/>
              <a:t>2+</a:t>
            </a:r>
            <a:endParaRPr lang="fr-FR" baseline="30000" dirty="0"/>
          </a:p>
        </p:txBody>
      </p:sp>
    </p:spTree>
    <p:extLst>
      <p:ext uri="{BB962C8B-B14F-4D97-AF65-F5344CB8AC3E}">
        <p14:creationId xmlns:p14="http://schemas.microsoft.com/office/powerpoint/2010/main" val="17504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Pouvoir oxydant de I2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10</a:t>
            </a:fld>
            <a:endParaRPr lang="fr-FR"/>
          </a:p>
        </p:txBody>
      </p:sp>
      <p:grpSp>
        <p:nvGrpSpPr>
          <p:cNvPr id="6" name="Grouper 38"/>
          <p:cNvGrpSpPr/>
          <p:nvPr/>
        </p:nvGrpSpPr>
        <p:grpSpPr>
          <a:xfrm>
            <a:off x="942363" y="1929777"/>
            <a:ext cx="727236" cy="3237730"/>
            <a:chOff x="-285750" y="0"/>
            <a:chExt cx="1143000" cy="824230"/>
          </a:xfrm>
        </p:grpSpPr>
        <p:grpSp>
          <p:nvGrpSpPr>
            <p:cNvPr id="7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" name="Arrondir un rectangle avec un coin du même côté 8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rondir un rectangle avec un coin du même côté 9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133223" y="4213669"/>
            <a:ext cx="16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brune de I2(</a:t>
            </a:r>
            <a:r>
              <a:rPr lang="fr-FR" dirty="0" err="1" smtClean="0"/>
              <a:t>aq</a:t>
            </a:r>
            <a:r>
              <a:rPr lang="fr-FR" dirty="0" smtClean="0"/>
              <a:t>) (complexe [I</a:t>
            </a:r>
            <a:r>
              <a:rPr lang="fr-FR" baseline="-25000" dirty="0" smtClean="0"/>
              <a:t>3</a:t>
            </a:r>
            <a:r>
              <a:rPr lang="fr-FR" dirty="0" smtClean="0"/>
              <a:t>]</a:t>
            </a:r>
            <a:r>
              <a:rPr lang="fr-FR" baseline="30000" dirty="0" smtClean="0"/>
              <a:t>-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1265277" y="1652669"/>
            <a:ext cx="1191646" cy="2257653"/>
            <a:chOff x="1265277" y="1652669"/>
            <a:chExt cx="1191646" cy="2257653"/>
          </a:xfrm>
        </p:grpSpPr>
        <p:sp>
          <p:nvSpPr>
            <p:cNvPr id="17" name="Arc 16"/>
            <p:cNvSpPr/>
            <p:nvPr/>
          </p:nvSpPr>
          <p:spPr>
            <a:xfrm rot="16552064">
              <a:off x="738034" y="2191433"/>
              <a:ext cx="2257653" cy="118012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>
              <a:stCxn id="17" idx="0"/>
            </p:cNvCxnSpPr>
            <p:nvPr/>
          </p:nvCxnSpPr>
          <p:spPr>
            <a:xfrm flipH="1">
              <a:off x="1265277" y="2721172"/>
              <a:ext cx="14613" cy="204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38"/>
          <p:cNvGrpSpPr/>
          <p:nvPr/>
        </p:nvGrpSpPr>
        <p:grpSpPr>
          <a:xfrm>
            <a:off x="4340139" y="2041869"/>
            <a:ext cx="727236" cy="3237730"/>
            <a:chOff x="-285750" y="0"/>
            <a:chExt cx="1143000" cy="824230"/>
          </a:xfrm>
        </p:grpSpPr>
        <p:grpSp>
          <p:nvGrpSpPr>
            <p:cNvPr id="30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2" name="Arrondir un rectangle avec un coin du même côté 31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" name="Arrondir un rectangle avec un coin du même côté 32"/>
              <p:cNvSpPr/>
              <p:nvPr/>
            </p:nvSpPr>
            <p:spPr>
              <a:xfrm rot="10800000">
                <a:off x="0" y="297565"/>
                <a:ext cx="571500" cy="50253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4" name="Flèche vers la droite 33"/>
          <p:cNvSpPr/>
          <p:nvPr/>
        </p:nvSpPr>
        <p:spPr>
          <a:xfrm>
            <a:off x="2569234" y="3426481"/>
            <a:ext cx="1038980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120878" y="1378233"/>
            <a:ext cx="16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Ions thiosulfate S2O3 2-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1591154" y="4468487"/>
            <a:ext cx="529724" cy="20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24171" y="3820531"/>
            <a:ext cx="363620" cy="1346976"/>
          </a:xfrm>
          <a:prstGeom prst="rect">
            <a:avLst/>
          </a:prstGeom>
          <a:solidFill>
            <a:srgbClr val="351E09"/>
          </a:solidFill>
          <a:ln>
            <a:solidFill>
              <a:srgbClr val="351E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943782" y="5351562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6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8819" y="2654739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Diiode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757" y="5399006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grpSp>
        <p:nvGrpSpPr>
          <p:cNvPr id="55" name="Grouper 38"/>
          <p:cNvGrpSpPr/>
          <p:nvPr/>
        </p:nvGrpSpPr>
        <p:grpSpPr>
          <a:xfrm>
            <a:off x="1951525" y="1693122"/>
            <a:ext cx="727236" cy="3237730"/>
            <a:chOff x="-285750" y="0"/>
            <a:chExt cx="1143000" cy="824230"/>
          </a:xfrm>
        </p:grpSpPr>
        <p:grpSp>
          <p:nvGrpSpPr>
            <p:cNvPr id="56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8" name="Arrondir un rectangle avec un coin du même côté 57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30872" y="2569519"/>
            <a:ext cx="373445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2209131" y="291379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838819" y="3978933"/>
            <a:ext cx="88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KBr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2209131" y="417822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èche vers la droite 85"/>
          <p:cNvSpPr/>
          <p:nvPr/>
        </p:nvSpPr>
        <p:spPr>
          <a:xfrm>
            <a:off x="1525664" y="3292032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4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 animBg="1"/>
      <p:bldP spid="83" grpId="0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8819" y="2654739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Diiode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grpSp>
        <p:nvGrpSpPr>
          <p:cNvPr id="24" name="Grouper 38"/>
          <p:cNvGrpSpPr/>
          <p:nvPr/>
        </p:nvGrpSpPr>
        <p:grpSpPr>
          <a:xfrm>
            <a:off x="5188657" y="1708062"/>
            <a:ext cx="727236" cy="3237730"/>
            <a:chOff x="-285750" y="0"/>
            <a:chExt cx="1143000" cy="824230"/>
          </a:xfrm>
        </p:grpSpPr>
        <p:grpSp>
          <p:nvGrpSpPr>
            <p:cNvPr id="2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7" name="Arrondir un rectangle avec un coin du même côté 2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" name="Arrondir un rectangle avec un coin du même côté 2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75389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168097" y="3001815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00032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54339" y="2634723"/>
            <a:ext cx="909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8765" y="3830692"/>
            <a:ext cx="108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chlorure de potassium </a:t>
            </a:r>
            <a:r>
              <a:rPr lang="fr-FR" sz="1400" dirty="0" err="1" smtClean="0"/>
              <a:t>KCl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757" y="5399006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68097" y="5217091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n°2</a:t>
            </a:r>
            <a:endParaRPr lang="fr-FR" sz="2000" b="1" dirty="0"/>
          </a:p>
        </p:txBody>
      </p:sp>
      <p:grpSp>
        <p:nvGrpSpPr>
          <p:cNvPr id="55" name="Grouper 38"/>
          <p:cNvGrpSpPr/>
          <p:nvPr/>
        </p:nvGrpSpPr>
        <p:grpSpPr>
          <a:xfrm>
            <a:off x="1951525" y="1693122"/>
            <a:ext cx="727236" cy="3237730"/>
            <a:chOff x="-285750" y="0"/>
            <a:chExt cx="1143000" cy="824230"/>
          </a:xfrm>
        </p:grpSpPr>
        <p:grpSp>
          <p:nvGrpSpPr>
            <p:cNvPr id="56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8" name="Arrondir un rectangle avec un coin du même côté 57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30872" y="2569519"/>
            <a:ext cx="373445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2209131" y="291379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838819" y="3978933"/>
            <a:ext cx="88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KBr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2209131" y="417822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èche vers la droite 85"/>
          <p:cNvSpPr/>
          <p:nvPr/>
        </p:nvSpPr>
        <p:spPr>
          <a:xfrm>
            <a:off x="1525664" y="3292032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5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 animBg="1"/>
      <p:bldP spid="83" grpId="0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8819" y="2654739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Diiode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grpSp>
        <p:nvGrpSpPr>
          <p:cNvPr id="24" name="Grouper 38"/>
          <p:cNvGrpSpPr/>
          <p:nvPr/>
        </p:nvGrpSpPr>
        <p:grpSpPr>
          <a:xfrm>
            <a:off x="5188657" y="1708062"/>
            <a:ext cx="727236" cy="3237730"/>
            <a:chOff x="-285750" y="0"/>
            <a:chExt cx="1143000" cy="824230"/>
          </a:xfrm>
        </p:grpSpPr>
        <p:grpSp>
          <p:nvGrpSpPr>
            <p:cNvPr id="2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7" name="Arrondir un rectangle avec un coin du même côté 2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" name="Arrondir un rectangle avec un coin du même côté 2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75389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168097" y="3001815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00032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54339" y="2634723"/>
            <a:ext cx="909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8765" y="3830692"/>
            <a:ext cx="108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chlorure de potassium </a:t>
            </a:r>
            <a:r>
              <a:rPr lang="fr-FR" sz="1400" dirty="0" err="1" smtClean="0"/>
              <a:t>KCl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757" y="5399006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753606" y="5351562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n°2</a:t>
            </a:r>
            <a:endParaRPr lang="fr-FR" sz="2000" b="1" dirty="0"/>
          </a:p>
        </p:txBody>
      </p:sp>
      <p:grpSp>
        <p:nvGrpSpPr>
          <p:cNvPr id="55" name="Grouper 38"/>
          <p:cNvGrpSpPr/>
          <p:nvPr/>
        </p:nvGrpSpPr>
        <p:grpSpPr>
          <a:xfrm>
            <a:off x="1951525" y="1693122"/>
            <a:ext cx="727236" cy="3237730"/>
            <a:chOff x="-285750" y="0"/>
            <a:chExt cx="1143000" cy="824230"/>
          </a:xfrm>
        </p:grpSpPr>
        <p:grpSp>
          <p:nvGrpSpPr>
            <p:cNvPr id="56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8" name="Arrondir un rectangle avec un coin du même côté 57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30872" y="2569519"/>
            <a:ext cx="373445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grpSp>
        <p:nvGrpSpPr>
          <p:cNvPr id="74" name="Grouper 38"/>
          <p:cNvGrpSpPr/>
          <p:nvPr/>
        </p:nvGrpSpPr>
        <p:grpSpPr>
          <a:xfrm>
            <a:off x="6543674" y="1693122"/>
            <a:ext cx="727236" cy="3237730"/>
            <a:chOff x="-285750" y="0"/>
            <a:chExt cx="1143000" cy="824230"/>
          </a:xfrm>
        </p:grpSpPr>
        <p:grpSp>
          <p:nvGrpSpPr>
            <p:cNvPr id="7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7" name="Arrondir un rectangle avec un coin du même côté 7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Arrondir un rectangle avec un coin du même côté 7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6730406" y="255457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2209131" y="291379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838819" y="3978933"/>
            <a:ext cx="88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KBr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2209131" y="417822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èche vers la droite 85"/>
          <p:cNvSpPr/>
          <p:nvPr/>
        </p:nvSpPr>
        <p:spPr>
          <a:xfrm>
            <a:off x="1525664" y="3292032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 vers la droite 86"/>
          <p:cNvSpPr/>
          <p:nvPr/>
        </p:nvSpPr>
        <p:spPr>
          <a:xfrm>
            <a:off x="6014712" y="3278709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5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 animBg="1"/>
      <p:bldP spid="79" grpId="0" animBg="1"/>
      <p:bldP spid="83" grpId="0"/>
      <p:bldP spid="86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 descr="Capture d’écran 2020-01-27 à 18.2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514"/>
            <a:ext cx="9144000" cy="56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5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100" dirty="0" smtClean="0">
                <a:solidFill>
                  <a:schemeClr val="accent2"/>
                </a:solidFill>
              </a:rPr>
              <a:t>I -1) Historique de la construction du tableau périodique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" y="1733396"/>
            <a:ext cx="1628240" cy="19309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-1041" y="3806897"/>
            <a:ext cx="189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Guyton</a:t>
            </a:r>
            <a:r>
              <a:rPr lang="fr-FR" dirty="0" smtClean="0"/>
              <a:t> – 1782 </a:t>
            </a:r>
          </a:p>
          <a:p>
            <a:pPr algn="ctr"/>
            <a:r>
              <a:rPr lang="fr-FR" dirty="0" smtClean="0"/>
              <a:t>Volonté d’unifier les dénominations chimiques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70" y="2917405"/>
            <a:ext cx="1844182" cy="17789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09742" y="1417638"/>
            <a:ext cx="154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Lavoisier -1789 </a:t>
            </a:r>
          </a:p>
          <a:p>
            <a:pPr algn="ctr"/>
            <a:r>
              <a:rPr lang="fr-FR" dirty="0" smtClean="0"/>
              <a:t>Première classification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31" y="1934954"/>
            <a:ext cx="1889925" cy="227760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34591" y="4268562"/>
            <a:ext cx="21843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Dalton – 1808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Théorie atomique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Notion de </a:t>
            </a:r>
            <a:r>
              <a:rPr lang="fr-FR" b="1" dirty="0" smtClean="0"/>
              <a:t>masse atomique </a:t>
            </a:r>
            <a:r>
              <a:rPr lang="fr-FR" dirty="0" smtClean="0"/>
              <a:t>(Travaux d’Avogadro) 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17" y="3563736"/>
            <a:ext cx="2303917" cy="268116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918916" y="2017802"/>
            <a:ext cx="2303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Döbereiner</a:t>
            </a:r>
            <a:r>
              <a:rPr lang="fr-FR" dirty="0" smtClean="0"/>
              <a:t> – 1817</a:t>
            </a:r>
          </a:p>
          <a:p>
            <a:r>
              <a:rPr lang="fr-FR" dirty="0" smtClean="0"/>
              <a:t>Triades, basées sur: </a:t>
            </a:r>
          </a:p>
          <a:p>
            <a:r>
              <a:rPr lang="fr-FR" dirty="0"/>
              <a:t>-</a:t>
            </a:r>
            <a:r>
              <a:rPr lang="fr-FR" dirty="0" smtClean="0"/>
              <a:t>relation entre masses atomiques</a:t>
            </a:r>
          </a:p>
          <a:p>
            <a:r>
              <a:rPr lang="fr-FR" dirty="0"/>
              <a:t>-</a:t>
            </a:r>
            <a:r>
              <a:rPr lang="fr-FR" dirty="0" smtClean="0"/>
              <a:t>Propriétés chimiques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13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I -1) Historique de la construction du tableau périodique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Triades de </a:t>
            </a:r>
            <a:r>
              <a:rPr lang="fr-FR" sz="2000" dirty="0" err="1" smtClean="0"/>
              <a:t>Döbereiner</a:t>
            </a:r>
            <a:r>
              <a:rPr lang="fr-FR" sz="2000" dirty="0" smtClean="0"/>
              <a:t>: </a:t>
            </a:r>
          </a:p>
          <a:p>
            <a:r>
              <a:rPr lang="fr-FR" sz="2000" b="1" dirty="0" smtClean="0"/>
              <a:t>Alcalino-terreux</a:t>
            </a:r>
            <a:r>
              <a:rPr lang="fr-FR" sz="2000" dirty="0" smtClean="0"/>
              <a:t>: Sr(88) = [Ca(40)+Ba(137)]/2</a:t>
            </a:r>
          </a:p>
          <a:p>
            <a:pPr marL="0" indent="0">
              <a:buNone/>
            </a:pPr>
            <a:r>
              <a:rPr lang="fr-FR" sz="2000" i="1" dirty="0" smtClean="0"/>
              <a:t>Propriétés: Blancs argentés, brillants, chimiquement assez réactifs à température et pression ambiantes.</a:t>
            </a:r>
          </a:p>
          <a:p>
            <a:r>
              <a:rPr lang="fr-FR" sz="2000" b="1" dirty="0" smtClean="0"/>
              <a:t>Métaux Alcalins</a:t>
            </a:r>
            <a:r>
              <a:rPr lang="fr-FR" sz="2000" dirty="0" smtClean="0"/>
              <a:t>: Na(23)=[Li(7)+K(39)]/2</a:t>
            </a:r>
          </a:p>
          <a:p>
            <a:pPr marL="0" indent="0">
              <a:buNone/>
            </a:pPr>
            <a:r>
              <a:rPr lang="fr-FR" sz="2000" i="1" dirty="0" smtClean="0"/>
              <a:t>Propriétés: Brillants, mous, très réactifs à température et pression ambiantes.</a:t>
            </a:r>
          </a:p>
          <a:p>
            <a:r>
              <a:rPr lang="fr-FR" sz="2000" b="1" dirty="0" smtClean="0"/>
              <a:t>Halogènes: </a:t>
            </a:r>
            <a:r>
              <a:rPr lang="fr-FR" sz="2000" dirty="0" err="1" smtClean="0"/>
              <a:t>Br</a:t>
            </a:r>
            <a:r>
              <a:rPr lang="fr-FR" sz="2000" dirty="0" smtClean="0"/>
              <a:t>(80)=[Cl(35,5)+I(127)]/2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5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I -1) Historique de la construction du tableau périodique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Triades de </a:t>
            </a:r>
            <a:r>
              <a:rPr lang="fr-FR" sz="2000" dirty="0" err="1" smtClean="0"/>
              <a:t>Döbereiner</a:t>
            </a:r>
            <a:r>
              <a:rPr lang="fr-FR" sz="2000" dirty="0" smtClean="0"/>
              <a:t>: </a:t>
            </a:r>
          </a:p>
          <a:p>
            <a:r>
              <a:rPr lang="fr-FR" sz="2000" b="1" dirty="0" smtClean="0"/>
              <a:t>Alcalino-terreux</a:t>
            </a:r>
            <a:r>
              <a:rPr lang="fr-FR" sz="2000" dirty="0" smtClean="0"/>
              <a:t>: Sr(88) = [Ca(40)+Ba(137)]/2</a:t>
            </a:r>
          </a:p>
          <a:p>
            <a:pPr marL="0" indent="0">
              <a:buNone/>
            </a:pPr>
            <a:r>
              <a:rPr lang="fr-FR" sz="2000" i="1" dirty="0" smtClean="0"/>
              <a:t>Propriétés: Blancs argentés, brillants, chimiquement assez réactifs à température et pression ambiantes.</a:t>
            </a:r>
          </a:p>
          <a:p>
            <a:r>
              <a:rPr lang="fr-FR" sz="2000" b="1" dirty="0" smtClean="0"/>
              <a:t>Métaux Alcalins</a:t>
            </a:r>
            <a:r>
              <a:rPr lang="fr-FR" sz="2000" dirty="0" smtClean="0"/>
              <a:t>: Na(23)=[Li(7)+K(39)]/2</a:t>
            </a:r>
          </a:p>
          <a:p>
            <a:pPr marL="0" indent="0">
              <a:buNone/>
            </a:pPr>
            <a:r>
              <a:rPr lang="fr-FR" sz="2000" i="1" dirty="0" smtClean="0"/>
              <a:t>Propriétés: Brillants, mous, très réactifs à température et pression ambiantes.</a:t>
            </a:r>
          </a:p>
          <a:p>
            <a:r>
              <a:rPr lang="fr-FR" sz="2000" b="1" dirty="0" smtClean="0"/>
              <a:t>Halogènes: </a:t>
            </a:r>
            <a:r>
              <a:rPr lang="fr-FR" sz="2000" dirty="0" err="1" smtClean="0"/>
              <a:t>Br</a:t>
            </a:r>
            <a:r>
              <a:rPr lang="fr-FR" sz="2000" dirty="0" smtClean="0"/>
              <a:t>(80)=[Cl(35,5)+I(127)]/2</a:t>
            </a:r>
          </a:p>
          <a:p>
            <a:pPr marL="0" indent="0">
              <a:buNone/>
            </a:pPr>
            <a:r>
              <a:rPr lang="fr-FR" sz="2000" i="1" dirty="0" smtClean="0"/>
              <a:t>Propriétés: forment facilement des anions qui ont les </a:t>
            </a:r>
            <a:r>
              <a:rPr lang="fr-FR" sz="2000" i="1" dirty="0" smtClean="0">
                <a:solidFill>
                  <a:srgbClr val="FF0000"/>
                </a:solidFill>
              </a:rPr>
              <a:t>mêmes propriétés chimiques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i="1" dirty="0" smtClean="0">
                <a:solidFill>
                  <a:srgbClr val="FF0000"/>
                </a:solidFill>
              </a:rPr>
              <a:t>: les anions précipitent avec Ag+. Il y a formation d’un précipité. </a:t>
            </a:r>
          </a:p>
          <a:p>
            <a:endParaRPr lang="fr-FR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3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I -1) Historique de la construction du tableau périodique 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5" y="1733747"/>
            <a:ext cx="2721420" cy="307950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4067" y="5063513"/>
            <a:ext cx="25720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Chancourtois</a:t>
            </a:r>
            <a:r>
              <a:rPr lang="fr-FR" sz="2400" dirty="0" smtClean="0"/>
              <a:t> – 1862</a:t>
            </a:r>
          </a:p>
          <a:p>
            <a:pPr algn="ctr"/>
            <a:r>
              <a:rPr lang="fr-FR" sz="2400" dirty="0" smtClean="0"/>
              <a:t>La vis tellurique</a:t>
            </a:r>
            <a:endParaRPr lang="fr-FR" sz="2400" dirty="0"/>
          </a:p>
        </p:txBody>
      </p:sp>
      <p:pic>
        <p:nvPicPr>
          <p:cNvPr id="10" name="Picture 2" descr="La Vis Tellurique">
            <a:extLst>
              <a:ext uri="{FF2B5EF4-FFF2-40B4-BE49-F238E27FC236}">
                <a16:creationId xmlns="" xmlns:a16="http://schemas.microsoft.com/office/drawing/2014/main" id="{74B51912-6D64-4709-8247-6178D072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13" y="1733747"/>
            <a:ext cx="4021011" cy="43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1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9" y="698240"/>
            <a:ext cx="2228718" cy="35738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4492944"/>
            <a:ext cx="4103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Mendeleiev</a:t>
            </a:r>
            <a:r>
              <a:rPr lang="fr-FR" sz="2400" dirty="0" smtClean="0"/>
              <a:t> – 1869 </a:t>
            </a:r>
          </a:p>
          <a:p>
            <a:pPr algn="ctr"/>
            <a:r>
              <a:rPr lang="fr-FR" sz="2400" dirty="0" smtClean="0"/>
              <a:t>Classe les éléments par masse atomique croissante et par propriétés</a:t>
            </a:r>
            <a:endParaRPr lang="fr-FR" sz="2400" dirty="0"/>
          </a:p>
        </p:txBody>
      </p:sp>
      <p:pic>
        <p:nvPicPr>
          <p:cNvPr id="8" name="Picture 2" descr="Tableau pÃ©riodique de MendeleÃ¯ev, publiÃ© en 1870">
            <a:extLst>
              <a:ext uri="{FF2B5EF4-FFF2-40B4-BE49-F238E27FC236}">
                <a16:creationId xmlns="" xmlns:a16="http://schemas.microsoft.com/office/drawing/2014/main" id="{DC1613A2-B51A-4CD4-8132-0A20E11C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20" y="846538"/>
            <a:ext cx="3353529" cy="421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1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Tableau périodique actuel, présentation des familles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 descr="Capture d’écran 2020-01-30 à 13.06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654"/>
            <a:ext cx="9144000" cy="4609475"/>
          </a:xfrm>
          <a:prstGeom prst="rect">
            <a:avLst/>
          </a:prstGeom>
          <a:scene3d>
            <a:camera prst="orthographicFront">
              <a:rot lat="0" lon="0" rev="6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5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200" dirty="0" smtClean="0">
                <a:solidFill>
                  <a:srgbClr val="C0504D"/>
                </a:solidFill>
              </a:rPr>
              <a:t>2) Tableau périodique, structure et lien avec </a:t>
            </a:r>
            <a:r>
              <a:rPr lang="fr-FR" sz="3200" dirty="0">
                <a:solidFill>
                  <a:srgbClr val="C0504D"/>
                </a:solidFill>
              </a:rPr>
              <a:t>la configuration </a:t>
            </a:r>
            <a:r>
              <a:rPr lang="fr-FR" sz="3200" dirty="0" smtClean="0">
                <a:solidFill>
                  <a:srgbClr val="C0504D"/>
                </a:solidFill>
              </a:rPr>
              <a:t>électronique </a:t>
            </a:r>
            <a:r>
              <a:rPr lang="fr-FR" sz="3200" dirty="0">
                <a:solidFill>
                  <a:srgbClr val="C0504D"/>
                </a:solidFill>
              </a:rPr>
              <a:t/>
            </a:r>
            <a:br>
              <a:rPr lang="fr-FR" sz="3200" dirty="0">
                <a:solidFill>
                  <a:srgbClr val="C0504D"/>
                </a:solidFill>
              </a:rPr>
            </a:br>
            <a:endParaRPr lang="fr-FR" sz="3200" dirty="0">
              <a:solidFill>
                <a:srgbClr val="C0504D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 descr="Capture d’écran 2020-01-30 à 13.0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4230</TotalTime>
  <Words>604</Words>
  <Application>Microsoft Macintosh PowerPoint</Application>
  <PresentationFormat>Présentation à l'écran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L16- Classification périodique</vt:lpstr>
      <vt:lpstr>Présentation PowerPoint</vt:lpstr>
      <vt:lpstr>I -1) Historique de la construction du tableau périodique </vt:lpstr>
      <vt:lpstr>I -1) Historique de la construction du tableau périodique </vt:lpstr>
      <vt:lpstr>I -1) Historique de la construction du tableau périodique </vt:lpstr>
      <vt:lpstr>I -1) Historique de la construction du tableau périodique </vt:lpstr>
      <vt:lpstr>Présentation PowerPoint</vt:lpstr>
      <vt:lpstr>Tableau périodique actuel, présentation des familles</vt:lpstr>
      <vt:lpstr>2) Tableau périodique, structure et lien avec la configuration électronique  </vt:lpstr>
      <vt:lpstr>Pouvoir oxydant de Cl2</vt:lpstr>
      <vt:lpstr>Pouvoir oxydant de I2</vt:lpstr>
      <vt:lpstr>Comparaison des pouvoirs oxydants des dihalogènes</vt:lpstr>
      <vt:lpstr>Comparaison des pouvoirs oxydants des dihalogènes</vt:lpstr>
      <vt:lpstr>Comparaison des pouvoirs oxydants des dihalogènes</vt:lpstr>
      <vt:lpstr>Comparaison des pouvoirs oxydants des dihalogènes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 de Boltzmann</dc:title>
  <dc:creator>matthis chapon</dc:creator>
  <cp:lastModifiedBy>matthis chapon</cp:lastModifiedBy>
  <cp:revision>77</cp:revision>
  <dcterms:created xsi:type="dcterms:W3CDTF">2019-12-29T09:37:26Z</dcterms:created>
  <dcterms:modified xsi:type="dcterms:W3CDTF">2020-05-12T11:44:09Z</dcterms:modified>
</cp:coreProperties>
</file>