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1FF"/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5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73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73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 sz="2700" b="1" dirty="0" smtClean="0">
                <a:solidFill>
                  <a:srgbClr val="DD7E6B"/>
                </a:solidFill>
              </a:rPr>
              <a:t>Diagramme 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F56723-5FE4-47D8-B386-77794A139391}" type="datetimeFigureOut">
              <a:rPr lang="fr-FR" smtClean="0"/>
              <a:t>23/05/20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2700" b="1" dirty="0" smtClean="0">
                <a:solidFill>
                  <a:srgbClr val="DD7E6B"/>
                </a:solidFill>
              </a:rPr>
              <a:t>Diagramme 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 dirty="0">
          <a:solidFill>
            <a:srgbClr val="DD7E6B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9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/>
              <a:t>Application du premier principe de la thermodynamique à la réaction chimique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2C83A9-BCF0-4BDE-B3FA-76763E58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Expérience qualitative :</a:t>
            </a:r>
            <a:br>
              <a:rPr lang="fr-FR" sz="2400" b="1" dirty="0">
                <a:solidFill>
                  <a:srgbClr val="DD7E6B"/>
                </a:solidFill>
              </a:rPr>
            </a:br>
            <a:r>
              <a:rPr lang="fr-FR" sz="2400" b="1" dirty="0">
                <a:solidFill>
                  <a:srgbClr val="DD7E6B"/>
                </a:solidFill>
              </a:rPr>
              <a:t>Réaction acido-basique et dégagement de chaleur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D17DF4A-D819-4EAC-AAC6-2314D49C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C94AF202-07DE-40EE-BB39-5E13B881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97" y="1439252"/>
            <a:ext cx="6454806" cy="2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21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fr-FR" sz="2700" b="1" dirty="0" smtClean="0">
                <a:solidFill>
                  <a:srgbClr val="DD7E6B"/>
                </a:solidFill>
              </a:rPr>
              <a:t>États standards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2397" y="626170"/>
            <a:ext cx="897854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 u="sng" dirty="0" smtClean="0"/>
              <a:t>Constituant gazeux (pur ou dans un mélange) à la température </a:t>
            </a:r>
            <a:r>
              <a:rPr lang="fr-FR" sz="1600" b="1" u="sng" dirty="0" err="1" smtClean="0"/>
              <a:t>T</a:t>
            </a:r>
            <a:r>
              <a:rPr lang="fr-FR" sz="1600" b="1" u="sng" dirty="0" smtClean="0"/>
              <a:t>:</a:t>
            </a:r>
          </a:p>
          <a:p>
            <a:endParaRPr lang="fr-FR" sz="1600" b="1" u="sng" dirty="0"/>
          </a:p>
          <a:p>
            <a:r>
              <a:rPr lang="fr-FR" sz="1600" dirty="0" smtClean="0"/>
              <a:t>Etat du </a:t>
            </a:r>
            <a:r>
              <a:rPr lang="fr-FR" sz="1600" b="1" dirty="0" smtClean="0"/>
              <a:t>gaz pur </a:t>
            </a:r>
            <a:r>
              <a:rPr lang="fr-FR" sz="1600" dirty="0" smtClean="0"/>
              <a:t>considéré comme </a:t>
            </a:r>
            <a:r>
              <a:rPr lang="fr-FR" sz="1600" b="1" dirty="0" smtClean="0"/>
              <a:t>parfait</a:t>
            </a:r>
            <a:r>
              <a:rPr lang="fr-FR" sz="1600" dirty="0" smtClean="0"/>
              <a:t>, à la </a:t>
            </a:r>
            <a:r>
              <a:rPr lang="fr-FR" sz="1600" b="1" dirty="0" smtClean="0"/>
              <a:t>même température </a:t>
            </a:r>
            <a:r>
              <a:rPr lang="fr-FR" sz="1600" b="1" dirty="0" err="1" smtClean="0"/>
              <a:t>T</a:t>
            </a:r>
            <a:r>
              <a:rPr lang="fr-FR" sz="1600" b="1" dirty="0"/>
              <a:t> </a:t>
            </a:r>
            <a:r>
              <a:rPr lang="fr-FR" sz="1600" dirty="0" smtClean="0"/>
              <a:t>et sous la </a:t>
            </a:r>
            <a:r>
              <a:rPr lang="fr-FR" sz="1600" b="1" dirty="0" smtClean="0"/>
              <a:t>pression P°</a:t>
            </a:r>
          </a:p>
          <a:p>
            <a:endParaRPr lang="fr-FR" sz="1600" b="1" u="sng" dirty="0"/>
          </a:p>
          <a:p>
            <a:pPr marL="285750" indent="-285750">
              <a:buFont typeface="Arial"/>
              <a:buChar char="•"/>
            </a:pPr>
            <a:r>
              <a:rPr lang="fr-FR" sz="1600" b="1" u="sng" dirty="0"/>
              <a:t>Constituant en phase condensée (liquide, solide), pur, dans un mélange, </a:t>
            </a:r>
            <a:r>
              <a:rPr lang="fr-FR" sz="1600" b="1" u="sng" dirty="0" smtClean="0"/>
              <a:t>ou </a:t>
            </a:r>
            <a:r>
              <a:rPr lang="fr-FR" sz="1600" b="1" u="sng" dirty="0"/>
              <a:t>solvant :</a:t>
            </a:r>
          </a:p>
          <a:p>
            <a:endParaRPr lang="fr-FR" sz="1600" b="1" u="sng" dirty="0" smtClean="0"/>
          </a:p>
          <a:p>
            <a:r>
              <a:rPr lang="fr-FR" sz="1600" b="1" dirty="0"/>
              <a:t>Constituant pur</a:t>
            </a:r>
            <a:r>
              <a:rPr lang="fr-FR" sz="1600" dirty="0"/>
              <a:t>, dans le </a:t>
            </a:r>
            <a:r>
              <a:rPr lang="fr-FR" sz="1600" b="1" dirty="0"/>
              <a:t>même état physique</a:t>
            </a:r>
            <a:r>
              <a:rPr lang="fr-FR" sz="1600" dirty="0" smtClean="0"/>
              <a:t>, à la </a:t>
            </a:r>
            <a:r>
              <a:rPr lang="fr-FR" sz="1600" b="1" dirty="0" smtClean="0"/>
              <a:t>même température </a:t>
            </a:r>
            <a:r>
              <a:rPr lang="fr-FR" sz="1600" dirty="0" smtClean="0"/>
              <a:t>et </a:t>
            </a:r>
            <a:r>
              <a:rPr lang="fr-FR" sz="1600" dirty="0"/>
              <a:t>sous la </a:t>
            </a:r>
            <a:r>
              <a:rPr lang="fr-FR" sz="1600" b="1" dirty="0" smtClean="0"/>
              <a:t>pression P°</a:t>
            </a:r>
          </a:p>
          <a:p>
            <a:endParaRPr lang="fr-FR" sz="1600" b="1" dirty="0" smtClean="0"/>
          </a:p>
          <a:p>
            <a:pPr marL="285750" indent="-285750">
              <a:buFont typeface="Arial"/>
              <a:buChar char="•"/>
            </a:pPr>
            <a:r>
              <a:rPr lang="fr-FR" sz="1600" b="1" u="sng" dirty="0" smtClean="0"/>
              <a:t>Soluté :</a:t>
            </a:r>
          </a:p>
          <a:p>
            <a:endParaRPr lang="fr-FR" sz="1600" dirty="0"/>
          </a:p>
          <a:p>
            <a:r>
              <a:rPr lang="fr-FR" sz="1600" b="1" dirty="0" smtClean="0"/>
              <a:t>Solution</a:t>
            </a:r>
            <a:r>
              <a:rPr lang="fr-FR" sz="1600" dirty="0" smtClean="0"/>
              <a:t> infiniment diluée ayant les mêmes propriétés qu’une solution de concentration </a:t>
            </a:r>
          </a:p>
          <a:p>
            <a:r>
              <a:rPr lang="fr-FR" sz="1600" b="1" dirty="0" smtClean="0"/>
              <a:t>C°=1 mol/L</a:t>
            </a:r>
            <a:r>
              <a:rPr lang="fr-FR" sz="1600" dirty="0" smtClean="0"/>
              <a:t> et à la pression</a:t>
            </a:r>
            <a:r>
              <a:rPr lang="fr-FR" sz="1600" b="1" dirty="0" smtClean="0"/>
              <a:t> P° </a:t>
            </a:r>
            <a:endParaRPr lang="fr-FR" sz="1600" b="1" dirty="0"/>
          </a:p>
          <a:p>
            <a:endParaRPr lang="fr-FR" sz="1600" b="1" u="sng" dirty="0"/>
          </a:p>
        </p:txBody>
      </p:sp>
    </p:spTree>
    <p:extLst>
      <p:ext uri="{BB962C8B-B14F-4D97-AF65-F5344CB8AC3E}">
        <p14:creationId xmlns:p14="http://schemas.microsoft.com/office/powerpoint/2010/main" val="7685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5" y="609599"/>
            <a:ext cx="4886742" cy="4161367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11700" y="191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fr-FR" sz="2700" b="1" dirty="0" smtClean="0">
                <a:solidFill>
                  <a:srgbClr val="DD7E6B"/>
                </a:solidFill>
              </a:rPr>
              <a:t>Diagramme d’états de l’eau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4533" y="4835723"/>
            <a:ext cx="640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www.ressources-stl.fr</a:t>
            </a:r>
            <a:r>
              <a:rPr lang="fr-FR" dirty="0"/>
              <a:t>/cg/</a:t>
            </a:r>
            <a:r>
              <a:rPr lang="fr-FR" dirty="0" err="1"/>
              <a:t>TerminaleSPCL</a:t>
            </a:r>
            <a:r>
              <a:rPr lang="fr-FR" dirty="0"/>
              <a:t>/</a:t>
            </a:r>
            <a:r>
              <a:rPr lang="fr-FR" dirty="0" err="1"/>
              <a:t>etatmatiere</a:t>
            </a:r>
            <a:r>
              <a:rPr lang="fr-FR" dirty="0"/>
              <a:t>/Exercice%201.htm</a:t>
            </a:r>
          </a:p>
        </p:txBody>
      </p:sp>
    </p:spTree>
    <p:extLst>
      <p:ext uri="{BB962C8B-B14F-4D97-AF65-F5344CB8AC3E}">
        <p14:creationId xmlns:p14="http://schemas.microsoft.com/office/powerpoint/2010/main" val="131982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DD7E6B"/>
                </a:solidFill>
              </a:rPr>
              <a:t>Réaction endothermique et exothermique</a:t>
            </a:r>
            <a:endParaRPr lang="fr-FR" sz="2400" dirty="0">
              <a:solidFill>
                <a:srgbClr val="DD7E6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319" r="13647"/>
          <a:stretch/>
        </p:blipFill>
        <p:spPr>
          <a:xfrm>
            <a:off x="5022424" y="1312047"/>
            <a:ext cx="3405015" cy="1917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94277" y="3244462"/>
            <a:ext cx="2289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Combustion du méthane 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07521" y="3635286"/>
            <a:ext cx="326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</a:t>
            </a:r>
            <a:r>
              <a:rPr lang="fr-FR" baseline="-25000" dirty="0" smtClean="0"/>
              <a:t>4</a:t>
            </a:r>
            <a:r>
              <a:rPr lang="fr-FR" dirty="0" smtClean="0"/>
              <a:t>(g) +O</a:t>
            </a:r>
            <a:r>
              <a:rPr lang="fr-FR" baseline="-25000" dirty="0" smtClean="0"/>
              <a:t>2 </a:t>
            </a:r>
            <a:r>
              <a:rPr lang="fr-FR" dirty="0" smtClean="0"/>
              <a:t>(g)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/>
              <a:t>CO</a:t>
            </a:r>
            <a:r>
              <a:rPr lang="fr-FR" baseline="-25000" dirty="0" smtClean="0"/>
              <a:t>2 </a:t>
            </a:r>
            <a:r>
              <a:rPr lang="fr-FR" dirty="0"/>
              <a:t>(</a:t>
            </a:r>
            <a:r>
              <a:rPr lang="fr-FR" dirty="0" smtClean="0"/>
              <a:t>g) + H</a:t>
            </a:r>
            <a:r>
              <a:rPr lang="fr-FR" baseline="-25000" dirty="0" smtClean="0"/>
              <a:t>2</a:t>
            </a:r>
            <a:r>
              <a:rPr lang="fr-FR" dirty="0" smtClean="0"/>
              <a:t>O(g)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14430" y="4123813"/>
            <a:ext cx="261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∆</a:t>
            </a:r>
            <a:r>
              <a:rPr lang="fr-FR" sz="1600" b="1" dirty="0" err="1" smtClean="0"/>
              <a:t>H°</a:t>
            </a:r>
            <a:r>
              <a:rPr lang="fr-FR" sz="1600" b="1" baseline="-25000" dirty="0" err="1" smtClean="0"/>
              <a:t>comb</a:t>
            </a:r>
            <a:r>
              <a:rPr lang="fr-FR" sz="1600" b="1" dirty="0" smtClean="0"/>
              <a:t> =  - 890</a:t>
            </a:r>
            <a:r>
              <a:rPr lang="fr-FR" sz="1600" b="1" dirty="0"/>
              <a:t>, </a:t>
            </a:r>
            <a:r>
              <a:rPr lang="fr-FR" sz="1600" b="1" dirty="0" smtClean="0"/>
              <a:t>2 kJ/mol</a:t>
            </a:r>
            <a:endParaRPr lang="fr-FR" sz="16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9481" b="9252"/>
          <a:stretch/>
        </p:blipFill>
        <p:spPr>
          <a:xfrm>
            <a:off x="981259" y="1326004"/>
            <a:ext cx="3135462" cy="190860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3760" y="3278977"/>
            <a:ext cx="1990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Vaporisation de l’eau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1579489" y="3669802"/>
            <a:ext cx="19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 (l) 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 </a:t>
            </a:r>
            <a:r>
              <a:rPr lang="fr-FR" dirty="0"/>
              <a:t>(</a:t>
            </a:r>
            <a:r>
              <a:rPr lang="fr-FR" dirty="0" smtClean="0"/>
              <a:t>g)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41460" y="4116454"/>
            <a:ext cx="201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∆</a:t>
            </a:r>
            <a:r>
              <a:rPr lang="fr-FR" sz="1600" b="1" dirty="0" err="1" smtClean="0"/>
              <a:t>H°</a:t>
            </a:r>
            <a:r>
              <a:rPr lang="fr-FR" sz="1600" b="1" baseline="-25000" dirty="0" err="1" smtClean="0"/>
              <a:t>vap</a:t>
            </a:r>
            <a:r>
              <a:rPr lang="fr-FR" sz="1600" b="1" dirty="0" smtClean="0"/>
              <a:t> =  44 kJ/mol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367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790" y="137951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l’enthalpie de fusion de l’eau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6</a:t>
            </a:fld>
            <a:endParaRPr lang="fr-FR"/>
          </a:p>
        </p:txBody>
      </p:sp>
      <p:grpSp>
        <p:nvGrpSpPr>
          <p:cNvPr id="8" name="Groupe 18">
            <a:extLst>
              <a:ext uri="{FF2B5EF4-FFF2-40B4-BE49-F238E27FC236}">
                <a16:creationId xmlns:a16="http://schemas.microsoft.com/office/drawing/2014/main" xmlns="" id="{F6776D5E-CD0D-4464-A277-5080019489E4}"/>
              </a:ext>
            </a:extLst>
          </p:cNvPr>
          <p:cNvGrpSpPr/>
          <p:nvPr/>
        </p:nvGrpSpPr>
        <p:grpSpPr>
          <a:xfrm>
            <a:off x="1322330" y="-739677"/>
            <a:ext cx="2995992" cy="5643981"/>
            <a:chOff x="945545" y="-1361664"/>
            <a:chExt cx="4171786" cy="7326772"/>
          </a:xfrm>
        </p:grpSpPr>
        <p:grpSp>
          <p:nvGrpSpPr>
            <p:cNvPr id="9" name="Groupe 6">
              <a:extLst>
                <a:ext uri="{FF2B5EF4-FFF2-40B4-BE49-F238E27FC236}">
                  <a16:creationId xmlns:a16="http://schemas.microsoft.com/office/drawing/2014/main" xmlns="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1" name="Corde 10">
                <a:extLst>
                  <a:ext uri="{FF2B5EF4-FFF2-40B4-BE49-F238E27FC236}">
                    <a16:creationId xmlns:a16="http://schemas.microsoft.com/office/drawing/2014/main" xmlns="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Corde 11">
                <a:extLst>
                  <a:ext uri="{FF2B5EF4-FFF2-40B4-BE49-F238E27FC236}">
                    <a16:creationId xmlns:a16="http://schemas.microsoft.com/office/drawing/2014/main" xmlns="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Corde 9">
              <a:extLst>
                <a:ext uri="{FF2B5EF4-FFF2-40B4-BE49-F238E27FC236}">
                  <a16:creationId xmlns:a16="http://schemas.microsoft.com/office/drawing/2014/main" xmlns="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ylindre 12">
            <a:extLst>
              <a:ext uri="{FF2B5EF4-FFF2-40B4-BE49-F238E27FC236}">
                <a16:creationId xmlns:a16="http://schemas.microsoft.com/office/drawing/2014/main" xmlns="" id="{2415F571-3932-4B5D-9BDB-047DB0B7A0FA}"/>
              </a:ext>
            </a:extLst>
          </p:cNvPr>
          <p:cNvSpPr/>
          <p:nvPr/>
        </p:nvSpPr>
        <p:spPr>
          <a:xfrm>
            <a:off x="1919270" y="1307741"/>
            <a:ext cx="135619" cy="218971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DD62A08-5C3E-49B3-9AF8-5FDB42A358E6}"/>
              </a:ext>
            </a:extLst>
          </p:cNvPr>
          <p:cNvSpPr txBox="1"/>
          <p:nvPr/>
        </p:nvSpPr>
        <p:spPr>
          <a:xfrm>
            <a:off x="125595" y="1546000"/>
            <a:ext cx="19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09FA9F9F-39CA-448D-9B45-D77BC21A22CF}"/>
              </a:ext>
            </a:extLst>
          </p:cNvPr>
          <p:cNvCxnSpPr>
            <a:cxnSpLocks/>
          </p:cNvCxnSpPr>
          <p:nvPr/>
        </p:nvCxnSpPr>
        <p:spPr>
          <a:xfrm flipH="1">
            <a:off x="5368021" y="4345102"/>
            <a:ext cx="727979" cy="35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86494" y="3294074"/>
            <a:ext cx="1856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Eau à température ambiante</a:t>
            </a:r>
          </a:p>
          <a:p>
            <a:r>
              <a:rPr lang="fr-FR" dirty="0" err="1" smtClean="0"/>
              <a:t>m</a:t>
            </a:r>
            <a:r>
              <a:rPr lang="fr-FR" baseline="-25000" dirty="0" err="1" smtClean="0"/>
              <a:t>eau</a:t>
            </a:r>
            <a:r>
              <a:rPr lang="fr-FR" dirty="0" smtClean="0"/>
              <a:t>=400,4g</a:t>
            </a:r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eau</a:t>
            </a:r>
            <a:r>
              <a:rPr lang="fr-FR" dirty="0" smtClean="0"/>
              <a:t>=20,4°C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>
            <a:off x="2888681" y="3986572"/>
            <a:ext cx="12978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0" y="4189393"/>
            <a:ext cx="2000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Calorimètre</a:t>
            </a:r>
          </a:p>
          <a:p>
            <a:r>
              <a:rPr lang="fr-FR" dirty="0" err="1" smtClean="0"/>
              <a:t>C</a:t>
            </a:r>
            <a:r>
              <a:rPr lang="fr-FR" baseline="-25000" dirty="0" err="1" smtClean="0"/>
              <a:t>calo</a:t>
            </a:r>
            <a:r>
              <a:rPr lang="fr-FR" dirty="0" smtClean="0"/>
              <a:t> = </a:t>
            </a:r>
            <a:r>
              <a:rPr lang="fr-FR" dirty="0"/>
              <a:t>147,8 J.K</a:t>
            </a:r>
            <a:r>
              <a:rPr lang="fr-FR" baseline="30000" dirty="0"/>
              <a:t>-1 </a:t>
            </a:r>
            <a:endParaRPr lang="fr-FR" baseline="30000" dirty="0" smtClean="0"/>
          </a:p>
          <a:p>
            <a:r>
              <a:rPr lang="fr-FR" dirty="0" smtClean="0"/>
              <a:t>Température ambiante </a:t>
            </a:r>
          </a:p>
          <a:p>
            <a:r>
              <a:rPr lang="fr-FR" dirty="0" err="1" smtClean="0"/>
              <a:t>T</a:t>
            </a:r>
            <a:r>
              <a:rPr lang="fr-FR" dirty="0" smtClean="0"/>
              <a:t>=</a:t>
            </a:r>
            <a:r>
              <a:rPr lang="fr-FR" dirty="0" err="1" smtClean="0"/>
              <a:t>T</a:t>
            </a:r>
            <a:r>
              <a:rPr lang="fr-FR" baseline="-25000" dirty="0" err="1" smtClean="0"/>
              <a:t>eau</a:t>
            </a:r>
            <a:r>
              <a:rPr lang="fr-FR" dirty="0" smtClean="0"/>
              <a:t>=20,4°C</a:t>
            </a:r>
            <a:endParaRPr lang="fr-FR" baseline="-250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/>
          <a:srcRect r="49583"/>
          <a:stretch/>
        </p:blipFill>
        <p:spPr>
          <a:xfrm>
            <a:off x="6041801" y="1772659"/>
            <a:ext cx="2599819" cy="3121994"/>
          </a:xfrm>
          <a:prstGeom prst="rect">
            <a:avLst/>
          </a:prstGeom>
        </p:spPr>
      </p:pic>
      <p:sp>
        <p:nvSpPr>
          <p:cNvPr id="25" name="Arc 24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2871987" y="1485980"/>
            <a:ext cx="4035727" cy="1771476"/>
          </a:xfrm>
          <a:prstGeom prst="arc">
            <a:avLst>
              <a:gd name="adj1" fmla="val 11377444"/>
              <a:gd name="adj2" fmla="val 2157013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05336" y="865394"/>
            <a:ext cx="142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Glace</a:t>
            </a:r>
            <a:endParaRPr lang="fr-FR" dirty="0" smtClean="0"/>
          </a:p>
          <a:p>
            <a:r>
              <a:rPr lang="fr-FR" dirty="0" err="1" smtClean="0"/>
              <a:t>C</a:t>
            </a:r>
            <a:r>
              <a:rPr lang="fr-FR" baseline="-25000" dirty="0" err="1" smtClean="0"/>
              <a:t>glace</a:t>
            </a:r>
            <a:r>
              <a:rPr lang="fr-FR" baseline="-25000" dirty="0" smtClean="0"/>
              <a:t> </a:t>
            </a:r>
            <a:r>
              <a:rPr lang="fr-FR" dirty="0" smtClean="0"/>
              <a:t>=</a:t>
            </a:r>
            <a:endParaRPr lang="fr-FR" baseline="-25000" dirty="0" smtClean="0"/>
          </a:p>
          <a:p>
            <a:r>
              <a:rPr lang="fr-FR" dirty="0" err="1"/>
              <a:t>m</a:t>
            </a:r>
            <a:r>
              <a:rPr lang="fr-FR" baseline="-25000" dirty="0" err="1" smtClean="0"/>
              <a:t>glace</a:t>
            </a:r>
            <a:r>
              <a:rPr lang="fr-FR" dirty="0" smtClean="0"/>
              <a:t> = 101,1 g</a:t>
            </a:r>
          </a:p>
          <a:p>
            <a:r>
              <a:rPr lang="fr-FR" dirty="0" smtClean="0"/>
              <a:t>T</a:t>
            </a:r>
            <a:r>
              <a:rPr lang="fr-FR" baseline="-25000" dirty="0"/>
              <a:t>0</a:t>
            </a:r>
            <a:r>
              <a:rPr lang="fr-FR" dirty="0" smtClean="0"/>
              <a:t>=0°C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326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880" y="123993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l’enthalpie </a:t>
            </a:r>
            <a:r>
              <a:rPr lang="fr-FR" sz="2400" dirty="0" smtClean="0">
                <a:solidFill>
                  <a:srgbClr val="DD7E6B"/>
                </a:solidFill>
              </a:rPr>
              <a:t>de </a:t>
            </a:r>
            <a:r>
              <a:rPr lang="fr-FR" sz="2400" dirty="0">
                <a:solidFill>
                  <a:srgbClr val="DD7E6B"/>
                </a:solidFill>
              </a:rPr>
              <a:t>fusion de l’eau</a:t>
            </a:r>
            <a:endParaRPr lang="fr-FR" sz="2400" dirty="0">
              <a:solidFill>
                <a:srgbClr val="DD7E6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7</a:t>
            </a:fld>
            <a:endParaRPr lang="fr-FR"/>
          </a:p>
        </p:txBody>
      </p:sp>
      <p:grpSp>
        <p:nvGrpSpPr>
          <p:cNvPr id="8" name="Groupe 18">
            <a:extLst>
              <a:ext uri="{FF2B5EF4-FFF2-40B4-BE49-F238E27FC236}">
                <a16:creationId xmlns:a16="http://schemas.microsoft.com/office/drawing/2014/main" xmlns="" id="{F6776D5E-CD0D-4464-A277-5080019489E4}"/>
              </a:ext>
            </a:extLst>
          </p:cNvPr>
          <p:cNvGrpSpPr/>
          <p:nvPr/>
        </p:nvGrpSpPr>
        <p:grpSpPr>
          <a:xfrm>
            <a:off x="1322330" y="-739677"/>
            <a:ext cx="2995992" cy="5643981"/>
            <a:chOff x="945545" y="-1361664"/>
            <a:chExt cx="4171786" cy="7326772"/>
          </a:xfrm>
        </p:grpSpPr>
        <p:grpSp>
          <p:nvGrpSpPr>
            <p:cNvPr id="9" name="Groupe 6">
              <a:extLst>
                <a:ext uri="{FF2B5EF4-FFF2-40B4-BE49-F238E27FC236}">
                  <a16:creationId xmlns:a16="http://schemas.microsoft.com/office/drawing/2014/main" xmlns="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1" name="Corde 10">
                <a:extLst>
                  <a:ext uri="{FF2B5EF4-FFF2-40B4-BE49-F238E27FC236}">
                    <a16:creationId xmlns:a16="http://schemas.microsoft.com/office/drawing/2014/main" xmlns="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Corde 11">
                <a:extLst>
                  <a:ext uri="{FF2B5EF4-FFF2-40B4-BE49-F238E27FC236}">
                    <a16:creationId xmlns:a16="http://schemas.microsoft.com/office/drawing/2014/main" xmlns="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Corde 9">
              <a:extLst>
                <a:ext uri="{FF2B5EF4-FFF2-40B4-BE49-F238E27FC236}">
                  <a16:creationId xmlns:a16="http://schemas.microsoft.com/office/drawing/2014/main" xmlns="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5" cy="3528394"/>
            </a:xfrm>
            <a:prstGeom prst="chord">
              <a:avLst>
                <a:gd name="adj1" fmla="val 6615164"/>
                <a:gd name="adj2" fmla="val 14963893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ylindre 12">
            <a:extLst>
              <a:ext uri="{FF2B5EF4-FFF2-40B4-BE49-F238E27FC236}">
                <a16:creationId xmlns:a16="http://schemas.microsoft.com/office/drawing/2014/main" xmlns="" id="{2415F571-3932-4B5D-9BDB-047DB0B7A0FA}"/>
              </a:ext>
            </a:extLst>
          </p:cNvPr>
          <p:cNvSpPr/>
          <p:nvPr/>
        </p:nvSpPr>
        <p:spPr>
          <a:xfrm>
            <a:off x="1919270" y="1307741"/>
            <a:ext cx="135619" cy="218971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DD62A08-5C3E-49B3-9AF8-5FDB42A358E6}"/>
              </a:ext>
            </a:extLst>
          </p:cNvPr>
          <p:cNvSpPr txBox="1"/>
          <p:nvPr/>
        </p:nvSpPr>
        <p:spPr>
          <a:xfrm>
            <a:off x="125595" y="1546000"/>
            <a:ext cx="19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09FA9F9F-39CA-448D-9B45-D77BC21A22CF}"/>
              </a:ext>
            </a:extLst>
          </p:cNvPr>
          <p:cNvCxnSpPr>
            <a:cxnSpLocks/>
          </p:cNvCxnSpPr>
          <p:nvPr/>
        </p:nvCxnSpPr>
        <p:spPr>
          <a:xfrm flipH="1">
            <a:off x="5368021" y="4345102"/>
            <a:ext cx="727979" cy="35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86494" y="3294074"/>
            <a:ext cx="18560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Eau à température finale</a:t>
            </a:r>
          </a:p>
          <a:p>
            <a:r>
              <a:rPr lang="fr-FR" dirty="0" smtClean="0"/>
              <a:t>T</a:t>
            </a:r>
            <a:r>
              <a:rPr lang="fr-FR" baseline="-25000" dirty="0"/>
              <a:t>f</a:t>
            </a:r>
            <a:r>
              <a:rPr lang="fr-FR" dirty="0" smtClean="0"/>
              <a:t>=3,2°C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 flipV="1">
            <a:off x="2902636" y="3852390"/>
            <a:ext cx="1283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95369" y="4189393"/>
            <a:ext cx="1691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Calorimètre</a:t>
            </a:r>
          </a:p>
          <a:p>
            <a:r>
              <a:rPr lang="fr-FR" dirty="0" err="1" smtClean="0"/>
              <a:t>C</a:t>
            </a:r>
            <a:r>
              <a:rPr lang="fr-FR" baseline="-25000" dirty="0" err="1" smtClean="0"/>
              <a:t>calo</a:t>
            </a:r>
            <a:r>
              <a:rPr lang="fr-FR" dirty="0" smtClean="0"/>
              <a:t> = </a:t>
            </a:r>
            <a:r>
              <a:rPr lang="fr-FR" dirty="0"/>
              <a:t>147,8 J.K</a:t>
            </a:r>
            <a:r>
              <a:rPr lang="fr-FR" baseline="30000" dirty="0"/>
              <a:t>-1 </a:t>
            </a:r>
            <a:endParaRPr lang="fr-FR" baseline="30000" dirty="0" smtClean="0"/>
          </a:p>
          <a:p>
            <a:r>
              <a:rPr lang="fr-FR" dirty="0" smtClean="0"/>
              <a:t>Température finale</a:t>
            </a:r>
          </a:p>
          <a:p>
            <a:r>
              <a:rPr lang="fr-FR" dirty="0" smtClean="0"/>
              <a:t>T</a:t>
            </a:r>
            <a:r>
              <a:rPr lang="fr-FR" baseline="-25000" dirty="0" smtClean="0"/>
              <a:t>f</a:t>
            </a:r>
            <a:r>
              <a:rPr lang="fr-FR" dirty="0" smtClean="0"/>
              <a:t>=3,2°C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22" idx="3"/>
          </p:cNvCxnSpPr>
          <p:nvPr/>
        </p:nvCxnSpPr>
        <p:spPr>
          <a:xfrm>
            <a:off x="1886895" y="4666447"/>
            <a:ext cx="7215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85" y="121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fr-FR" sz="2700" dirty="0" smtClean="0">
                <a:solidFill>
                  <a:srgbClr val="DD7E6B"/>
                </a:solidFill>
              </a:rPr>
              <a:t>Réaction standard de formation d’un constituant chimique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36165" y="2059496"/>
            <a:ext cx="3108543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Une mole </a:t>
            </a:r>
            <a:r>
              <a:rPr lang="fr-FR" b="1" dirty="0" smtClean="0"/>
              <a:t>de constituant chimique</a:t>
            </a:r>
          </a:p>
          <a:p>
            <a:r>
              <a:rPr lang="fr-FR" dirty="0" smtClean="0"/>
              <a:t>A une température donnée </a:t>
            </a:r>
            <a:r>
              <a:rPr lang="fr-FR" dirty="0" err="1" smtClean="0"/>
              <a:t>T</a:t>
            </a:r>
            <a:endParaRPr lang="fr-FR" dirty="0" smtClean="0"/>
          </a:p>
          <a:p>
            <a:r>
              <a:rPr lang="fr-FR" dirty="0" smtClean="0"/>
              <a:t>Dans un état physique donné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9267" y="2052940"/>
            <a:ext cx="4378122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Eléments qui constituent le constituant chimique</a:t>
            </a:r>
          </a:p>
          <a:p>
            <a:r>
              <a:rPr lang="fr-FR" dirty="0" smtClean="0"/>
              <a:t>Dans leur </a:t>
            </a:r>
            <a:r>
              <a:rPr lang="fr-FR" u="sng" dirty="0" smtClean="0">
                <a:solidFill>
                  <a:srgbClr val="FF0000"/>
                </a:solidFill>
              </a:rPr>
              <a:t>état standard de référence </a:t>
            </a:r>
          </a:p>
          <a:p>
            <a:r>
              <a:rPr lang="fr-FR" dirty="0" smtClean="0"/>
              <a:t>A la température </a:t>
            </a:r>
            <a:r>
              <a:rPr lang="fr-FR" dirty="0" err="1" smtClean="0"/>
              <a:t>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597400" y="2400300"/>
            <a:ext cx="13589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1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</a:t>
            </a:r>
            <a:r>
              <a:rPr lang="el-GR" sz="2400" dirty="0">
                <a:solidFill>
                  <a:srgbClr val="DD7E6B"/>
                </a:solidFill>
              </a:rPr>
              <a:t>Δ</a:t>
            </a:r>
            <a:r>
              <a:rPr lang="fr-FR" sz="2400" dirty="0" err="1">
                <a:solidFill>
                  <a:srgbClr val="DD7E6B"/>
                </a:solidFill>
              </a:rPr>
              <a:t>rH</a:t>
            </a:r>
            <a:r>
              <a:rPr lang="fr-FR" sz="2400" dirty="0">
                <a:solidFill>
                  <a:srgbClr val="DD7E6B"/>
                </a:solidFill>
              </a:rPr>
              <a:t>°</a:t>
            </a:r>
            <a:endParaRPr lang="fr-FR" sz="2400" dirty="0">
              <a:solidFill>
                <a:srgbClr val="DD7E6B"/>
              </a:solidFill>
            </a:endParaRPr>
          </a:p>
        </p:txBody>
      </p:sp>
      <p:grpSp>
        <p:nvGrpSpPr>
          <p:cNvPr id="3" name="Groupe 3">
            <a:extLst>
              <a:ext uri="{FF2B5EF4-FFF2-40B4-BE49-F238E27FC236}">
                <a16:creationId xmlns:a16="http://schemas.microsoft.com/office/drawing/2014/main" xmlns="" id="{F6776D5E-CD0D-4464-A277-5080019489E4}"/>
              </a:ext>
            </a:extLst>
          </p:cNvPr>
          <p:cNvGrpSpPr/>
          <p:nvPr/>
        </p:nvGrpSpPr>
        <p:grpSpPr>
          <a:xfrm>
            <a:off x="611560" y="-614604"/>
            <a:ext cx="4171786" cy="5495079"/>
            <a:chOff x="945545" y="-1361664"/>
            <a:chExt cx="4171786" cy="7326772"/>
          </a:xfrm>
        </p:grpSpPr>
        <p:grpSp>
          <p:nvGrpSpPr>
            <p:cNvPr id="4" name="Groupe 6">
              <a:extLst>
                <a:ext uri="{FF2B5EF4-FFF2-40B4-BE49-F238E27FC236}">
                  <a16:creationId xmlns:a16="http://schemas.microsoft.com/office/drawing/2014/main" xmlns="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7" name="Corde 6">
                <a:extLst>
                  <a:ext uri="{FF2B5EF4-FFF2-40B4-BE49-F238E27FC236}">
                    <a16:creationId xmlns:a16="http://schemas.microsoft.com/office/drawing/2014/main" xmlns="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Corde 7">
                <a:extLst>
                  <a:ext uri="{FF2B5EF4-FFF2-40B4-BE49-F238E27FC236}">
                    <a16:creationId xmlns:a16="http://schemas.microsoft.com/office/drawing/2014/main" xmlns="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Corde 5">
              <a:extLst>
                <a:ext uri="{FF2B5EF4-FFF2-40B4-BE49-F238E27FC236}">
                  <a16:creationId xmlns:a16="http://schemas.microsoft.com/office/drawing/2014/main" xmlns="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Cylindre 9">
            <a:extLst>
              <a:ext uri="{FF2B5EF4-FFF2-40B4-BE49-F238E27FC236}">
                <a16:creationId xmlns:a16="http://schemas.microsoft.com/office/drawing/2014/main" xmlns="" id="{2415F571-3932-4B5D-9BDB-047DB0B7A0FA}"/>
              </a:ext>
            </a:extLst>
          </p:cNvPr>
          <p:cNvSpPr/>
          <p:nvPr/>
        </p:nvSpPr>
        <p:spPr>
          <a:xfrm>
            <a:off x="1907705" y="1707655"/>
            <a:ext cx="188843" cy="213194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DD62A08-5C3E-49B3-9AF8-5FDB42A358E6}"/>
              </a:ext>
            </a:extLst>
          </p:cNvPr>
          <p:cNvSpPr txBox="1"/>
          <p:nvPr/>
        </p:nvSpPr>
        <p:spPr>
          <a:xfrm>
            <a:off x="248084" y="1626635"/>
            <a:ext cx="17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20072" y="3057804"/>
            <a:ext cx="3923928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/>
              <a:t>200mL H2O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50mL de </a:t>
            </a:r>
            <a:r>
              <a:rPr lang="fr-FR" sz="2400" dirty="0" err="1" smtClean="0"/>
              <a:t>HCl</a:t>
            </a:r>
            <a:r>
              <a:rPr lang="fr-FR" sz="2400" dirty="0" smtClean="0"/>
              <a:t> à 2,0mol/L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50mL de </a:t>
            </a:r>
            <a:r>
              <a:rPr lang="fr-FR" sz="2400" dirty="0" err="1" smtClean="0"/>
              <a:t>NaOH</a:t>
            </a:r>
            <a:r>
              <a:rPr lang="fr-FR" sz="2400" dirty="0" smtClean="0"/>
              <a:t> à 2,0mol/L</a:t>
            </a:r>
          </a:p>
        </p:txBody>
      </p: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 flipV="1">
            <a:off x="3347864" y="3381842"/>
            <a:ext cx="1872208" cy="276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57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342</Words>
  <Application>Microsoft Macintosh PowerPoint</Application>
  <PresentationFormat>Présentation à l'écran (16:9)</PresentationFormat>
  <Paragraphs>64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Simple Light</vt:lpstr>
      <vt:lpstr>Application du premier principe de la thermodynamique à la réaction chimique</vt:lpstr>
      <vt:lpstr>Expérience qualitative : Réaction acido-basique et dégagement de chaleur</vt:lpstr>
      <vt:lpstr>États standards</vt:lpstr>
      <vt:lpstr>Diagramme d’états de l’eau</vt:lpstr>
      <vt:lpstr>Réaction endothermique et exothermique</vt:lpstr>
      <vt:lpstr>Détermination de l’enthalpie de fusion de l’eau</vt:lpstr>
      <vt:lpstr>Détermination de l’enthalpie de fusion de l’eau</vt:lpstr>
      <vt:lpstr>Réaction standard de formation d’un constituant chimique</vt:lpstr>
      <vt:lpstr>Détermination de ΔrH°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76</cp:revision>
  <dcterms:modified xsi:type="dcterms:W3CDTF">2020-05-23T18:11:48Z</dcterms:modified>
</cp:coreProperties>
</file>