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69" r:id="rId2"/>
    <p:sldId id="265" r:id="rId3"/>
    <p:sldId id="264" r:id="rId4"/>
    <p:sldId id="268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77" d="100"/>
          <a:sy n="77" d="100"/>
        </p:scale>
        <p:origin x="-87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F01C-BC14-4F81-87AE-D5D26E359E8E}" type="datetimeFigureOut">
              <a:rPr lang="fr-FR" smtClean="0"/>
              <a:t>13/05/20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9472F-C389-4AF2-BA24-C1FF8F94A6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88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65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88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06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64556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lang="fr-FR" sz="2800" kern="1200" spc="-38" baseline="0">
                <a:solidFill>
                  <a:srgbClr val="CF818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3B9124A2-E1D7-417D-88BC-63EA5DA45B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77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18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5FC147B3-5A91-453A-92FD-677E850FA3A5}" type="datetime1">
              <a:rPr lang="fr-FR" smtClean="0"/>
              <a:t>13/05/20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87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5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7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2253237-6937-4077-8416-FFF866A41361}" type="datetime1">
              <a:rPr lang="fr-FR" smtClean="0"/>
              <a:t>13/05/20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10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14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34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28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325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6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800" kern="1200" spc="-50" baseline="0">
          <a:solidFill>
            <a:srgbClr val="FF6600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17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5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Document_Microsoft_Word1.docx"/><Relationship Id="rId5" Type="http://schemas.openxmlformats.org/officeDocument/2006/relationships/image" Target="../media/image2.emf"/><Relationship Id="rId6" Type="http://schemas.openxmlformats.org/officeDocument/2006/relationships/image" Target="../media/image7.png"/><Relationship Id="rId7" Type="http://schemas.openxmlformats.org/officeDocument/2006/relationships/oleObject" Target="../embeddings/oleObject2.bin"/><Relationship Id="rId8" Type="http://schemas.openxmlformats.org/officeDocument/2006/relationships/package" Target="../embeddings/Document_Microsoft_Word2.docx"/><Relationship Id="rId9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image" Target="../media/image27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4CF25D0-1DF7-4352-BC93-49C8418F5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Détermination de </a:t>
            </a:r>
            <a:r>
              <a:rPr lang="fr-FR" sz="7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constantes d’équilibre</a:t>
            </a:r>
            <a:endParaRPr lang="fr-FR" sz="7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720C0F4B-E921-458D-822C-99A41A8C3D3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8745" y="6112170"/>
            <a:ext cx="10058400" cy="489503"/>
          </a:xfrm>
        </p:spPr>
        <p:txBody>
          <a:bodyPr/>
          <a:lstStyle/>
          <a:p>
            <a:r>
              <a:rPr lang="fr-FR" cap="none" spc="0" dirty="0" smtClean="0"/>
              <a:t>Matthis CHAPON</a:t>
            </a:r>
            <a:endParaRPr lang="fr-FR" cap="none" spc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6389C604-85ED-4C1E-A449-7DB05F16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</a:t>
            </a:fld>
            <a:endParaRPr lang="fr-FR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2" y="3595144"/>
            <a:ext cx="12192000" cy="622920"/>
          </a:xfrm>
          <a:prstGeom prst="rect">
            <a:avLst/>
          </a:prstGeom>
          <a:solidFill>
            <a:srgbClr val="CF8182"/>
          </a:solidFill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Agrégation 2020</a:t>
            </a: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38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FA764C1-3F50-48ED-BFAA-6CCAA689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Pile Daniell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8C9C4742-BF7C-4EC3-BE8B-EE942AEB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2</a:t>
            </a:fld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="" xmlns:a16="http://schemas.microsoft.com/office/drawing/2014/main" id="{F61F2F34-4116-4DFF-8301-5D8D7DE732DE}"/>
              </a:ext>
            </a:extLst>
          </p:cNvPr>
          <p:cNvSpPr/>
          <p:nvPr/>
        </p:nvSpPr>
        <p:spPr>
          <a:xfrm>
            <a:off x="4934276" y="1719470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tx1"/>
                </a:solidFill>
              </a:rPr>
              <a:t>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="" xmlns:a16="http://schemas.microsoft.com/office/drawing/2014/main" id="{795C9BA4-9BB5-47E8-80F2-5FCEFE04DD8D}"/>
                  </a:ext>
                </a:extLst>
              </p:cNvPr>
              <p:cNvSpPr txBox="1"/>
              <p:nvPr/>
            </p:nvSpPr>
            <p:spPr>
              <a:xfrm>
                <a:off x="1745711" y="3418431"/>
                <a:ext cx="7310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Zn</m:t>
                      </m:r>
                      <m:r>
                        <a:rPr lang="fr-FR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795C9BA4-9BB5-47E8-80F2-5FCEFE04D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711" y="3418431"/>
                <a:ext cx="731098" cy="307777"/>
              </a:xfrm>
              <a:prstGeom prst="rect">
                <a:avLst/>
              </a:prstGeom>
              <a:blipFill>
                <a:blip r:embed="rId3"/>
                <a:stretch>
                  <a:fillRect l="-7500" b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="" xmlns:a16="http://schemas.microsoft.com/office/drawing/2014/main" id="{0BBB6007-23BA-4D63-BE27-CC23552E179D}"/>
                  </a:ext>
                </a:extLst>
              </p:cNvPr>
              <p:cNvSpPr txBox="1"/>
              <p:nvPr/>
            </p:nvSpPr>
            <p:spPr>
              <a:xfrm>
                <a:off x="8159493" y="3418430"/>
                <a:ext cx="7343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Cu</m:t>
                      </m:r>
                      <m:r>
                        <a:rPr lang="fr-FR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sz="2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0BBB6007-23BA-4D63-BE27-CC23552E1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493" y="3418430"/>
                <a:ext cx="734304" cy="307777"/>
              </a:xfrm>
              <a:prstGeom prst="rect">
                <a:avLst/>
              </a:prstGeom>
              <a:blipFill>
                <a:blip r:embed="rId4"/>
                <a:stretch>
                  <a:fillRect l="-7438" b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>
            <a:extLst>
              <a:ext uri="{FF2B5EF4-FFF2-40B4-BE49-F238E27FC236}">
                <a16:creationId xmlns="" xmlns:a16="http://schemas.microsoft.com/office/drawing/2014/main" id="{FAC3C3DD-9354-4D43-A67B-C9AE3C44E0D2}"/>
              </a:ext>
            </a:extLst>
          </p:cNvPr>
          <p:cNvCxnSpPr/>
          <p:nvPr/>
        </p:nvCxnSpPr>
        <p:spPr>
          <a:xfrm>
            <a:off x="2616375" y="5159606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="" xmlns:a16="http://schemas.microsoft.com/office/drawing/2014/main" id="{88D93A3D-1AC0-4D47-9304-BE027D2F763E}"/>
              </a:ext>
            </a:extLst>
          </p:cNvPr>
          <p:cNvCxnSpPr>
            <a:cxnSpLocks/>
          </p:cNvCxnSpPr>
          <p:nvPr/>
        </p:nvCxnSpPr>
        <p:spPr>
          <a:xfrm flipH="1">
            <a:off x="6935493" y="5177918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="" xmlns:a16="http://schemas.microsoft.com/office/drawing/2014/main" id="{053FA9A8-A970-483A-9242-92BCF39D9BF9}"/>
              </a:ext>
            </a:extLst>
          </p:cNvPr>
          <p:cNvCxnSpPr>
            <a:cxnSpLocks/>
          </p:cNvCxnSpPr>
          <p:nvPr/>
        </p:nvCxnSpPr>
        <p:spPr>
          <a:xfrm flipV="1">
            <a:off x="10494787" y="1858616"/>
            <a:ext cx="0" cy="21609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="" xmlns:a16="http://schemas.microsoft.com/office/drawing/2014/main" id="{3190E92A-AD02-46E4-AF14-675BB4E67497}"/>
              </a:ext>
            </a:extLst>
          </p:cNvPr>
          <p:cNvCxnSpPr/>
          <p:nvPr/>
        </p:nvCxnSpPr>
        <p:spPr>
          <a:xfrm>
            <a:off x="10376452" y="2405270"/>
            <a:ext cx="21661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="" xmlns:a16="http://schemas.microsoft.com/office/drawing/2014/main" id="{97B00E22-64B0-4C92-AAA7-D1B50B994BFF}"/>
              </a:ext>
            </a:extLst>
          </p:cNvPr>
          <p:cNvCxnSpPr/>
          <p:nvPr/>
        </p:nvCxnSpPr>
        <p:spPr>
          <a:xfrm>
            <a:off x="10376452" y="3462390"/>
            <a:ext cx="21661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="" xmlns:a16="http://schemas.microsoft.com/office/drawing/2014/main" id="{A13AB44E-074F-47F4-B050-AC7DC6DAB9D6}"/>
                  </a:ext>
                </a:extLst>
              </p:cNvPr>
              <p:cNvSpPr txBox="1"/>
              <p:nvPr/>
            </p:nvSpPr>
            <p:spPr>
              <a:xfrm>
                <a:off x="10953475" y="3296556"/>
                <a:ext cx="3382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Zn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13AB44E-074F-47F4-B050-AC7DC6DAB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475" y="3296556"/>
                <a:ext cx="338234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7018" t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="" xmlns:a16="http://schemas.microsoft.com/office/drawing/2014/main" id="{4E00C233-DB86-4F1D-9723-AA2B0F8D16E7}"/>
                  </a:ext>
                </a:extLst>
              </p:cNvPr>
              <p:cNvSpPr txBox="1"/>
              <p:nvPr/>
            </p:nvSpPr>
            <p:spPr>
              <a:xfrm>
                <a:off x="10933364" y="2249013"/>
                <a:ext cx="3430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Cu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E00C233-DB86-4F1D-9723-AA2B0F8D1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3364" y="2249013"/>
                <a:ext cx="343043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7018" t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="" xmlns:a16="http://schemas.microsoft.com/office/drawing/2014/main" id="{465069D7-06B7-4565-8DF3-5BC78CF6D384}"/>
                  </a:ext>
                </a:extLst>
              </p:cNvPr>
              <p:cNvSpPr txBox="1"/>
              <p:nvPr/>
            </p:nvSpPr>
            <p:spPr>
              <a:xfrm>
                <a:off x="11550024" y="2233802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0,34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65069D7-06B7-4565-8DF3-5BC78CF6D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0024" y="2233802"/>
                <a:ext cx="485710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4938" t="-8696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="" xmlns:a16="http://schemas.microsoft.com/office/drawing/2014/main" id="{789EA4D0-A094-446D-8B0A-D5FEC3B5F1D5}"/>
                  </a:ext>
                </a:extLst>
              </p:cNvPr>
              <p:cNvSpPr txBox="1"/>
              <p:nvPr/>
            </p:nvSpPr>
            <p:spPr>
              <a:xfrm>
                <a:off x="11441353" y="3311855"/>
                <a:ext cx="658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−0,76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89EA4D0-A094-446D-8B0A-D5FEC3B5F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1353" y="3311855"/>
                <a:ext cx="658835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3670" t="-8696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avec flèche 54">
            <a:extLst>
              <a:ext uri="{FF2B5EF4-FFF2-40B4-BE49-F238E27FC236}">
                <a16:creationId xmlns="" xmlns:a16="http://schemas.microsoft.com/office/drawing/2014/main" id="{7439B40A-F1B7-4EF7-809D-9AAFC23DA0EF}"/>
              </a:ext>
            </a:extLst>
          </p:cNvPr>
          <p:cNvCxnSpPr/>
          <p:nvPr/>
        </p:nvCxnSpPr>
        <p:spPr>
          <a:xfrm flipV="1">
            <a:off x="3840375" y="2119895"/>
            <a:ext cx="393695" cy="138499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="" xmlns:a16="http://schemas.microsoft.com/office/drawing/2014/main" id="{65DDE0E4-405D-4419-82B0-CFB488BC2970}"/>
                  </a:ext>
                </a:extLst>
              </p:cNvPr>
              <p:cNvSpPr/>
              <p:nvPr/>
            </p:nvSpPr>
            <p:spPr>
              <a:xfrm>
                <a:off x="3615989" y="1842146"/>
                <a:ext cx="495136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5DDE0E4-405D-4419-82B0-CFB488BC2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989" y="1842146"/>
                <a:ext cx="49513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eur droit avec flèche 56">
            <a:extLst>
              <a:ext uri="{FF2B5EF4-FFF2-40B4-BE49-F238E27FC236}">
                <a16:creationId xmlns="" xmlns:a16="http://schemas.microsoft.com/office/drawing/2014/main" id="{14F5ADE6-5189-4812-8CD1-AA2E8C962734}"/>
              </a:ext>
            </a:extLst>
          </p:cNvPr>
          <p:cNvCxnSpPr>
            <a:cxnSpLocks/>
          </p:cNvCxnSpPr>
          <p:nvPr/>
        </p:nvCxnSpPr>
        <p:spPr>
          <a:xfrm flipH="1" flipV="1">
            <a:off x="6365018" y="2100802"/>
            <a:ext cx="393695" cy="138499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="" xmlns:a16="http://schemas.microsoft.com/office/drawing/2014/main" id="{5AF755F1-6524-49FA-8A80-85D56A3C20B6}"/>
                  </a:ext>
                </a:extLst>
              </p:cNvPr>
              <p:cNvSpPr/>
              <p:nvPr/>
            </p:nvSpPr>
            <p:spPr>
              <a:xfrm flipH="1">
                <a:off x="6452604" y="1703691"/>
                <a:ext cx="333040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AF755F1-6524-49FA-8A80-85D56A3C20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52604" y="1703691"/>
                <a:ext cx="33304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/>
          <p:cNvSpPr txBox="1"/>
          <p:nvPr/>
        </p:nvSpPr>
        <p:spPr>
          <a:xfrm>
            <a:off x="8217263" y="264681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7742897" y="872070"/>
            <a:ext cx="36905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Zn</a:t>
            </a:r>
            <a:r>
              <a:rPr lang="fr-FR" sz="2400" b="1" baseline="-25000" dirty="0"/>
              <a:t>(s)</a:t>
            </a:r>
            <a:r>
              <a:rPr lang="fr-FR" sz="2400" b="1" dirty="0"/>
              <a:t>+Cu</a:t>
            </a:r>
            <a:r>
              <a:rPr lang="fr-FR" sz="2400" b="1" baseline="30000" dirty="0"/>
              <a:t>2+</a:t>
            </a:r>
            <a:r>
              <a:rPr lang="fr-FR" sz="2400" b="1" baseline="-25000" dirty="0"/>
              <a:t>(</a:t>
            </a:r>
            <a:r>
              <a:rPr lang="fr-FR" sz="2400" b="1" baseline="-25000" dirty="0" err="1"/>
              <a:t>aq</a:t>
            </a:r>
            <a:r>
              <a:rPr lang="fr-FR" sz="2400" b="1" baseline="-25000" dirty="0"/>
              <a:t>)</a:t>
            </a:r>
            <a:r>
              <a:rPr lang="fr-FR" sz="2400" b="1" dirty="0"/>
              <a:t> = Zn</a:t>
            </a:r>
            <a:r>
              <a:rPr lang="fr-FR" sz="2400" b="1" baseline="30000" dirty="0"/>
              <a:t>2+</a:t>
            </a:r>
            <a:r>
              <a:rPr lang="fr-FR" sz="2400" b="1" baseline="-25000" dirty="0"/>
              <a:t>(</a:t>
            </a:r>
            <a:r>
              <a:rPr lang="fr-FR" sz="2400" b="1" baseline="-25000" dirty="0" err="1"/>
              <a:t>aq</a:t>
            </a:r>
            <a:r>
              <a:rPr lang="fr-FR" sz="2400" b="1" baseline="-25000" dirty="0"/>
              <a:t>) </a:t>
            </a:r>
            <a:r>
              <a:rPr lang="fr-FR" sz="2400" b="1" dirty="0"/>
              <a:t>+ Cu</a:t>
            </a:r>
            <a:r>
              <a:rPr lang="fr-FR" sz="2400" b="1" baseline="-25000" dirty="0"/>
              <a:t>(s)</a:t>
            </a:r>
            <a:r>
              <a:rPr lang="fr-FR" sz="2400" b="1" dirty="0"/>
              <a:t> </a:t>
            </a:r>
            <a:endParaRPr lang="fr-FR" sz="2400" dirty="0"/>
          </a:p>
          <a:p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10175939" y="1453452"/>
            <a:ext cx="64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E°(V)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9364926" y="2187829"/>
            <a:ext cx="83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Cu</a:t>
            </a:r>
            <a:r>
              <a:rPr lang="fr-FR" baseline="30000" dirty="0" smtClean="0"/>
              <a:t>2+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9517947" y="3258798"/>
            <a:ext cx="81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Zn</a:t>
            </a:r>
            <a:r>
              <a:rPr lang="fr-FR" baseline="30000" dirty="0" smtClean="0"/>
              <a:t>2+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565559" y="4925848"/>
            <a:ext cx="163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Zn</a:t>
            </a:r>
            <a:r>
              <a:rPr lang="fr-FR" baseline="30000" dirty="0" smtClean="0"/>
              <a:t>2+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r>
              <a:rPr lang="fr-FR" dirty="0" smtClean="0"/>
              <a:t>, SO</a:t>
            </a:r>
            <a:r>
              <a:rPr lang="fr-FR" baseline="-25000" dirty="0" smtClean="0"/>
              <a:t>4</a:t>
            </a:r>
            <a:r>
              <a:rPr lang="fr-FR" baseline="30000" dirty="0" smtClean="0"/>
              <a:t>2-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endParaRPr lang="fr-FR" dirty="0"/>
          </a:p>
        </p:txBody>
      </p:sp>
      <p:sp>
        <p:nvSpPr>
          <p:cNvPr id="61" name="ZoneTexte 60"/>
          <p:cNvSpPr txBox="1"/>
          <p:nvPr/>
        </p:nvSpPr>
        <p:spPr>
          <a:xfrm>
            <a:off x="8353740" y="5001750"/>
            <a:ext cx="1651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Cu</a:t>
            </a:r>
            <a:r>
              <a:rPr lang="fr-FR" baseline="30000" dirty="0" smtClean="0"/>
              <a:t>2+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r>
              <a:rPr lang="fr-FR" dirty="0" smtClean="0"/>
              <a:t>, SO</a:t>
            </a:r>
            <a:r>
              <a:rPr lang="fr-FR" baseline="-25000" dirty="0" smtClean="0"/>
              <a:t>4</a:t>
            </a:r>
            <a:r>
              <a:rPr lang="fr-FR" baseline="30000" dirty="0" smtClean="0"/>
              <a:t>2-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2769692" y="5706712"/>
            <a:ext cx="209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Zn(s)=Zn</a:t>
            </a:r>
            <a:r>
              <a:rPr lang="fr-FR" baseline="30000" dirty="0" smtClean="0"/>
              <a:t>2+</a:t>
            </a:r>
            <a:r>
              <a:rPr lang="fr-FR" dirty="0" smtClean="0"/>
              <a:t>(</a:t>
            </a:r>
            <a:r>
              <a:rPr lang="fr-FR" dirty="0" err="1" smtClean="0"/>
              <a:t>aq</a:t>
            </a:r>
            <a:r>
              <a:rPr lang="fr-FR" dirty="0" smtClean="0"/>
              <a:t>) + 2e</a:t>
            </a:r>
            <a:r>
              <a:rPr lang="fr-FR" baseline="30000" dirty="0" smtClean="0"/>
              <a:t>-</a:t>
            </a:r>
            <a:endParaRPr lang="fr-FR" dirty="0"/>
          </a:p>
        </p:txBody>
      </p:sp>
      <p:sp>
        <p:nvSpPr>
          <p:cNvPr id="63" name="ZoneTexte 62"/>
          <p:cNvSpPr txBox="1"/>
          <p:nvPr/>
        </p:nvSpPr>
        <p:spPr>
          <a:xfrm>
            <a:off x="5860730" y="5706713"/>
            <a:ext cx="2119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Cu</a:t>
            </a:r>
            <a:r>
              <a:rPr lang="fr-FR" baseline="30000" dirty="0" smtClean="0"/>
              <a:t>2+</a:t>
            </a:r>
            <a:r>
              <a:rPr lang="fr-FR" dirty="0" smtClean="0"/>
              <a:t>(</a:t>
            </a:r>
            <a:r>
              <a:rPr lang="fr-FR" dirty="0" err="1" smtClean="0"/>
              <a:t>aq</a:t>
            </a:r>
            <a:r>
              <a:rPr lang="fr-FR" dirty="0" smtClean="0"/>
              <a:t>) +2e</a:t>
            </a:r>
            <a:r>
              <a:rPr lang="fr-FR" baseline="30000" dirty="0" smtClean="0"/>
              <a:t>-</a:t>
            </a:r>
            <a:r>
              <a:rPr lang="fr-FR" dirty="0" smtClean="0"/>
              <a:t> = Cu(s)</a:t>
            </a:r>
            <a:endParaRPr lang="fr-FR" dirty="0"/>
          </a:p>
        </p:txBody>
      </p:sp>
      <p:grpSp>
        <p:nvGrpSpPr>
          <p:cNvPr id="28" name="Groupe 27">
            <a:extLst>
              <a:ext uri="{FF2B5EF4-FFF2-40B4-BE49-F238E27FC236}">
                <a16:creationId xmlns="" xmlns:a16="http://schemas.microsoft.com/office/drawing/2014/main" id="{BB4D88E1-FCB2-44B7-9864-7B209DB209FF}"/>
              </a:ext>
            </a:extLst>
          </p:cNvPr>
          <p:cNvGrpSpPr/>
          <p:nvPr/>
        </p:nvGrpSpPr>
        <p:grpSpPr>
          <a:xfrm>
            <a:off x="2703443" y="2011239"/>
            <a:ext cx="5227983" cy="3604371"/>
            <a:chOff x="4556049" y="2017021"/>
            <a:chExt cx="3079902" cy="2644431"/>
          </a:xfrm>
        </p:grpSpPr>
        <p:grpSp>
          <p:nvGrpSpPr>
            <p:cNvPr id="5" name="Grouper 72">
              <a:extLst>
                <a:ext uri="{FF2B5EF4-FFF2-40B4-BE49-F238E27FC236}">
                  <a16:creationId xmlns="" xmlns:a16="http://schemas.microsoft.com/office/drawing/2014/main" id="{A202EA2D-4407-4D4D-B3BE-95D33E98D843}"/>
                </a:ext>
              </a:extLst>
            </p:cNvPr>
            <p:cNvGrpSpPr/>
            <p:nvPr/>
          </p:nvGrpSpPr>
          <p:grpSpPr>
            <a:xfrm>
              <a:off x="4556049" y="2017021"/>
              <a:ext cx="3079902" cy="2644431"/>
              <a:chOff x="0" y="325120"/>
              <a:chExt cx="2144395" cy="1802765"/>
            </a:xfrm>
          </p:grpSpPr>
          <p:grpSp>
            <p:nvGrpSpPr>
              <p:cNvPr id="6" name="Grouper 53">
                <a:extLst>
                  <a:ext uri="{FF2B5EF4-FFF2-40B4-BE49-F238E27FC236}">
                    <a16:creationId xmlns="" xmlns:a16="http://schemas.microsoft.com/office/drawing/2014/main" id="{DA135CFB-4758-4C21-BD4B-D6EEF4717F7C}"/>
                  </a:ext>
                </a:extLst>
              </p:cNvPr>
              <p:cNvGrpSpPr/>
              <p:nvPr/>
            </p:nvGrpSpPr>
            <p:grpSpPr>
              <a:xfrm>
                <a:off x="0" y="975360"/>
                <a:ext cx="915035" cy="1142365"/>
                <a:chOff x="0" y="0"/>
                <a:chExt cx="915035" cy="1142365"/>
              </a:xfrm>
            </p:grpSpPr>
            <p:grpSp>
              <p:nvGrpSpPr>
                <p:cNvPr id="20" name="Grouper 4">
                  <a:extLst>
                    <a:ext uri="{FF2B5EF4-FFF2-40B4-BE49-F238E27FC236}">
                      <a16:creationId xmlns="" xmlns:a16="http://schemas.microsoft.com/office/drawing/2014/main" id="{31FC1740-0FBB-41D6-8849-C48B015F07BF}"/>
                    </a:ext>
                  </a:extLst>
                </p:cNvPr>
                <p:cNvGrpSpPr/>
                <p:nvPr/>
              </p:nvGrpSpPr>
              <p:grpSpPr>
                <a:xfrm>
                  <a:off x="10795" y="318135"/>
                  <a:ext cx="904240" cy="824230"/>
                  <a:chOff x="0" y="0"/>
                  <a:chExt cx="571500" cy="824230"/>
                </a:xfrm>
              </p:grpSpPr>
              <p:grpSp>
                <p:nvGrpSpPr>
                  <p:cNvPr id="23" name="Grouper 5">
                    <a:extLst>
                      <a:ext uri="{FF2B5EF4-FFF2-40B4-BE49-F238E27FC236}">
                        <a16:creationId xmlns="" xmlns:a16="http://schemas.microsoft.com/office/drawing/2014/main" id="{86B3CACE-32A6-46B6-97E2-1C18AA761089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24130"/>
                    <a:ext cx="571500" cy="800100"/>
                    <a:chOff x="0" y="0"/>
                    <a:chExt cx="571500" cy="800100"/>
                  </a:xfrm>
                </p:grpSpPr>
                <p:sp>
                  <p:nvSpPr>
                    <p:cNvPr id="25" name="Arrondir un rectangle avec un coin du même côté 6">
                      <a:extLst>
                        <a:ext uri="{FF2B5EF4-FFF2-40B4-BE49-F238E27FC236}">
                          <a16:creationId xmlns="" xmlns:a16="http://schemas.microsoft.com/office/drawing/2014/main" id="{1C8F0698-6B1D-4DAF-868E-1E2FBBC7A5F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0" y="0"/>
                      <a:ext cx="571500" cy="800100"/>
                    </a:xfrm>
                    <a:prstGeom prst="round2SameRect">
                      <a:avLst/>
                    </a:prstGeom>
                    <a:noFill/>
                    <a:ln w="127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26" name="Arrondir un rectangle avec un coin du même côté 7">
                      <a:extLst>
                        <a:ext uri="{FF2B5EF4-FFF2-40B4-BE49-F238E27FC236}">
                          <a16:creationId xmlns="" xmlns:a16="http://schemas.microsoft.com/office/drawing/2014/main" id="{2DA3F8E4-1C44-499D-9AEB-1BB90F820AE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0" y="457200"/>
                      <a:ext cx="571500" cy="342900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24" name="Rectangle 23">
                    <a:extLst>
                      <a:ext uri="{FF2B5EF4-FFF2-40B4-BE49-F238E27FC236}">
                        <a16:creationId xmlns="" xmlns:a16="http://schemas.microsoft.com/office/drawing/2014/main" id="{4CBCED75-6148-46D2-8971-106C30CC0235}"/>
                      </a:ext>
                    </a:extLst>
                  </p:cNvPr>
                  <p:cNvSpPr/>
                  <p:nvPr/>
                </p:nvSpPr>
                <p:spPr>
                  <a:xfrm flipV="1">
                    <a:off x="0" y="0"/>
                    <a:ext cx="571500" cy="4508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21" name="Parallélogramme 20">
                  <a:extLst>
                    <a:ext uri="{FF2B5EF4-FFF2-40B4-BE49-F238E27FC236}">
                      <a16:creationId xmlns="" xmlns:a16="http://schemas.microsoft.com/office/drawing/2014/main" id="{69415B2E-A509-49D6-A2F6-1402515B3907}"/>
                    </a:ext>
                  </a:extLst>
                </p:cNvPr>
                <p:cNvSpPr/>
                <p:nvPr/>
              </p:nvSpPr>
              <p:spPr>
                <a:xfrm flipH="1">
                  <a:off x="0" y="0"/>
                  <a:ext cx="314960" cy="1142365"/>
                </a:xfrm>
                <a:prstGeom prst="parallelogram">
                  <a:avLst>
                    <a:gd name="adj" fmla="val 3790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2" name="Arrondir un rectangle avec un coin du même côté 9">
                  <a:extLst>
                    <a:ext uri="{FF2B5EF4-FFF2-40B4-BE49-F238E27FC236}">
                      <a16:creationId xmlns="" xmlns:a16="http://schemas.microsoft.com/office/drawing/2014/main" id="{1127C11A-B900-4AD6-B9BC-7100C10F71C6}"/>
                    </a:ext>
                  </a:extLst>
                </p:cNvPr>
                <p:cNvSpPr/>
                <p:nvPr/>
              </p:nvSpPr>
              <p:spPr>
                <a:xfrm rot="10800000">
                  <a:off x="10795" y="799465"/>
                  <a:ext cx="904240" cy="342900"/>
                </a:xfrm>
                <a:prstGeom prst="round2SameRect">
                  <a:avLst/>
                </a:prstGeom>
                <a:noFill/>
                <a:ln w="3175" cmpd="sng"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dirty="0"/>
                </a:p>
              </p:txBody>
            </p:sp>
          </p:grpSp>
          <p:grpSp>
            <p:nvGrpSpPr>
              <p:cNvPr id="7" name="Grouper 281">
                <a:extLst>
                  <a:ext uri="{FF2B5EF4-FFF2-40B4-BE49-F238E27FC236}">
                    <a16:creationId xmlns="" xmlns:a16="http://schemas.microsoft.com/office/drawing/2014/main" id="{C33B2AD9-9539-48AE-A093-C878859D3106}"/>
                  </a:ext>
                </a:extLst>
              </p:cNvPr>
              <p:cNvGrpSpPr/>
              <p:nvPr/>
            </p:nvGrpSpPr>
            <p:grpSpPr>
              <a:xfrm>
                <a:off x="1239520" y="975360"/>
                <a:ext cx="904875" cy="1152525"/>
                <a:chOff x="0" y="0"/>
                <a:chExt cx="904875" cy="1152525"/>
              </a:xfrm>
            </p:grpSpPr>
            <p:grpSp>
              <p:nvGrpSpPr>
                <p:cNvPr id="13" name="Grouper 12">
                  <a:extLst>
                    <a:ext uri="{FF2B5EF4-FFF2-40B4-BE49-F238E27FC236}">
                      <a16:creationId xmlns="" xmlns:a16="http://schemas.microsoft.com/office/drawing/2014/main" id="{3D746E92-73D3-43D7-B693-0993C1B460A2}"/>
                    </a:ext>
                  </a:extLst>
                </p:cNvPr>
                <p:cNvGrpSpPr/>
                <p:nvPr/>
              </p:nvGrpSpPr>
              <p:grpSpPr>
                <a:xfrm>
                  <a:off x="635" y="328295"/>
                  <a:ext cx="904240" cy="824230"/>
                  <a:chOff x="0" y="0"/>
                  <a:chExt cx="571500" cy="824230"/>
                </a:xfrm>
              </p:grpSpPr>
              <p:grpSp>
                <p:nvGrpSpPr>
                  <p:cNvPr id="16" name="Grouper 13">
                    <a:extLst>
                      <a:ext uri="{FF2B5EF4-FFF2-40B4-BE49-F238E27FC236}">
                        <a16:creationId xmlns="" xmlns:a16="http://schemas.microsoft.com/office/drawing/2014/main" id="{DA2004BF-4FA2-47E3-84FF-971EF5BFD7FA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24130"/>
                    <a:ext cx="571500" cy="800100"/>
                    <a:chOff x="0" y="0"/>
                    <a:chExt cx="571500" cy="800100"/>
                  </a:xfrm>
                </p:grpSpPr>
                <p:sp>
                  <p:nvSpPr>
                    <p:cNvPr id="18" name="Arrondir un rectangle avec un coin du même côté 14">
                      <a:extLst>
                        <a:ext uri="{FF2B5EF4-FFF2-40B4-BE49-F238E27FC236}">
                          <a16:creationId xmlns="" xmlns:a16="http://schemas.microsoft.com/office/drawing/2014/main" id="{8E6EF582-D19C-4B6F-AC1E-07D03CD8F7EC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0" y="0"/>
                      <a:ext cx="571500" cy="800100"/>
                    </a:xfrm>
                    <a:prstGeom prst="round2SameRect">
                      <a:avLst/>
                    </a:prstGeom>
                    <a:noFill/>
                    <a:ln w="127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9" name="Arrondir un rectangle avec un coin du même côté 15">
                      <a:extLst>
                        <a:ext uri="{FF2B5EF4-FFF2-40B4-BE49-F238E27FC236}">
                          <a16:creationId xmlns="" xmlns:a16="http://schemas.microsoft.com/office/drawing/2014/main" id="{508D8214-D51B-483A-9ED5-B50787EDB9E7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0" y="457200"/>
                      <a:ext cx="571500" cy="342900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17" name="Rectangle 16">
                    <a:extLst>
                      <a:ext uri="{FF2B5EF4-FFF2-40B4-BE49-F238E27FC236}">
                        <a16:creationId xmlns="" xmlns:a16="http://schemas.microsoft.com/office/drawing/2014/main" id="{38BF33BF-D592-4830-ABBA-C1D4D5F6BDA8}"/>
                      </a:ext>
                    </a:extLst>
                  </p:cNvPr>
                  <p:cNvSpPr/>
                  <p:nvPr/>
                </p:nvSpPr>
                <p:spPr>
                  <a:xfrm flipV="1">
                    <a:off x="0" y="0"/>
                    <a:ext cx="571500" cy="4508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14" name="Parallélogramme 13">
                  <a:extLst>
                    <a:ext uri="{FF2B5EF4-FFF2-40B4-BE49-F238E27FC236}">
                      <a16:creationId xmlns="" xmlns:a16="http://schemas.microsoft.com/office/drawing/2014/main" id="{130E23F7-DA95-402B-B6C0-D91F8ED7FCE9}"/>
                    </a:ext>
                  </a:extLst>
                </p:cNvPr>
                <p:cNvSpPr/>
                <p:nvPr/>
              </p:nvSpPr>
              <p:spPr>
                <a:xfrm>
                  <a:off x="589915" y="0"/>
                  <a:ext cx="314960" cy="1142365"/>
                </a:xfrm>
                <a:prstGeom prst="parallelogram">
                  <a:avLst>
                    <a:gd name="adj" fmla="val 37903"/>
                  </a:avLst>
                </a:prstGeom>
                <a:solidFill>
                  <a:srgbClr val="FAC090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5" name="Arrondir un rectangle avec un coin du même côté 22">
                  <a:extLst>
                    <a:ext uri="{FF2B5EF4-FFF2-40B4-BE49-F238E27FC236}">
                      <a16:creationId xmlns="" xmlns:a16="http://schemas.microsoft.com/office/drawing/2014/main" id="{DD216D5B-2A58-4066-B5A8-8DAC3DB5BED9}"/>
                    </a:ext>
                  </a:extLst>
                </p:cNvPr>
                <p:cNvSpPr/>
                <p:nvPr/>
              </p:nvSpPr>
              <p:spPr>
                <a:xfrm rot="10800000">
                  <a:off x="0" y="808990"/>
                  <a:ext cx="904240" cy="342900"/>
                </a:xfrm>
                <a:prstGeom prst="round2SameRect">
                  <a:avLst/>
                </a:prstGeom>
                <a:noFill/>
                <a:ln w="3175" cmpd="sng"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8" name="Parenthèse ouvrante 7">
                <a:extLst>
                  <a:ext uri="{FF2B5EF4-FFF2-40B4-BE49-F238E27FC236}">
                    <a16:creationId xmlns="" xmlns:a16="http://schemas.microsoft.com/office/drawing/2014/main" id="{0431182B-A8E0-4BB6-B3B0-602FF986A3FD}"/>
                  </a:ext>
                </a:extLst>
              </p:cNvPr>
              <p:cNvSpPr/>
              <p:nvPr/>
            </p:nvSpPr>
            <p:spPr>
              <a:xfrm rot="5400000">
                <a:off x="723582" y="1335723"/>
                <a:ext cx="708025" cy="622300"/>
              </a:xfrm>
              <a:prstGeom prst="leftBracket">
                <a:avLst>
                  <a:gd name="adj" fmla="val 16496"/>
                </a:avLst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="" xmlns:a16="http://schemas.microsoft.com/office/drawing/2014/main" id="{9EC8006C-D010-426F-8DD3-8EC6935779F3}"/>
                  </a:ext>
                </a:extLst>
              </p:cNvPr>
              <p:cNvSpPr/>
              <p:nvPr/>
            </p:nvSpPr>
            <p:spPr>
              <a:xfrm>
                <a:off x="277222" y="325120"/>
                <a:ext cx="1764938" cy="1320800"/>
              </a:xfrm>
              <a:prstGeom prst="arc">
                <a:avLst/>
              </a:prstGeom>
              <a:ln w="190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="" xmlns:a16="http://schemas.microsoft.com/office/drawing/2014/main" id="{0BF40D42-B09B-464F-9F09-EB633C4F50DC}"/>
                  </a:ext>
                </a:extLst>
              </p:cNvPr>
              <p:cNvSpPr/>
              <p:nvPr/>
            </p:nvSpPr>
            <p:spPr>
              <a:xfrm flipH="1">
                <a:off x="122555" y="325120"/>
                <a:ext cx="1706880" cy="1320800"/>
              </a:xfrm>
              <a:prstGeom prst="arc">
                <a:avLst/>
              </a:prstGeom>
              <a:ln w="190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27" name="Arrondir un rectangle avec un coin du même côté 9">
              <a:extLst>
                <a:ext uri="{FF2B5EF4-FFF2-40B4-BE49-F238E27FC236}">
                  <a16:creationId xmlns="" xmlns:a16="http://schemas.microsoft.com/office/drawing/2014/main" id="{B9A67EB7-1F1F-4A43-BF9C-9B90BEBEA048}"/>
                </a:ext>
              </a:extLst>
            </p:cNvPr>
            <p:cNvSpPr/>
            <p:nvPr/>
          </p:nvSpPr>
          <p:spPr>
            <a:xfrm rot="10800000">
              <a:off x="6337209" y="4156597"/>
              <a:ext cx="1298721" cy="502991"/>
            </a:xfrm>
            <a:prstGeom prst="round2Same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09284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362C895-2D91-41F6-8F9F-5350AE80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22764"/>
          </a:xfrm>
        </p:spPr>
        <p:txBody>
          <a:bodyPr>
            <a:normAutofit/>
          </a:bodyPr>
          <a:lstStyle/>
          <a:p>
            <a:r>
              <a:rPr lang="fr-FR" dirty="0"/>
              <a:t>Produit de solubilité de l’acide benzoïque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F0C405D1-6B07-4F81-806B-1809C7E3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3</a:t>
            </a:fld>
            <a:endParaRPr lang="fr-FR"/>
          </a:p>
        </p:txBody>
      </p:sp>
      <p:pic>
        <p:nvPicPr>
          <p:cNvPr id="8" name="Picture 2" descr="RÃ©sultat de recherche d'images pour &quot;schÃ©ma dosage pH mÃ©trique&quot;">
            <a:extLst>
              <a:ext uri="{FF2B5EF4-FFF2-40B4-BE49-F238E27FC236}">
                <a16:creationId xmlns="" xmlns:a16="http://schemas.microsoft.com/office/drawing/2014/main" id="{4A4BB564-CC8C-478C-9CB8-ED4229475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758" y="1401417"/>
            <a:ext cx="5054740" cy="479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r 444">
            <a:extLst>
              <a:ext uri="{FF2B5EF4-FFF2-40B4-BE49-F238E27FC236}">
                <a16:creationId xmlns="" xmlns:a16="http://schemas.microsoft.com/office/drawing/2014/main" id="{AEC54AE2-A3C9-4E44-BA7F-082F3ECED6F3}"/>
              </a:ext>
            </a:extLst>
          </p:cNvPr>
          <p:cNvGrpSpPr/>
          <p:nvPr/>
        </p:nvGrpSpPr>
        <p:grpSpPr>
          <a:xfrm>
            <a:off x="2164605" y="3690288"/>
            <a:ext cx="795959" cy="1477327"/>
            <a:chOff x="-421" y="0"/>
            <a:chExt cx="571921" cy="824230"/>
          </a:xfrm>
        </p:grpSpPr>
        <p:sp>
          <p:nvSpPr>
            <p:cNvPr id="17" name="Arrondir un rectangle avec un coin du même côté 49">
              <a:extLst>
                <a:ext uri="{FF2B5EF4-FFF2-40B4-BE49-F238E27FC236}">
                  <a16:creationId xmlns="" xmlns:a16="http://schemas.microsoft.com/office/drawing/2014/main" id="{32ABA185-F8B3-48A5-B263-9F580B14ECF3}"/>
                </a:ext>
              </a:extLst>
            </p:cNvPr>
            <p:cNvSpPr/>
            <p:nvPr/>
          </p:nvSpPr>
          <p:spPr>
            <a:xfrm rot="10800000">
              <a:off x="-421" y="481330"/>
              <a:ext cx="571500" cy="342900"/>
            </a:xfrm>
            <a:prstGeom prst="round2SameRect">
              <a:avLst/>
            </a:prstGeom>
            <a:solidFill>
              <a:schemeClr val="accent6">
                <a:lumMod val="40000"/>
                <a:lumOff val="60000"/>
                <a:alpha val="10196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grpSp>
          <p:nvGrpSpPr>
            <p:cNvPr id="18" name="Grouper 441">
              <a:extLst>
                <a:ext uri="{FF2B5EF4-FFF2-40B4-BE49-F238E27FC236}">
                  <a16:creationId xmlns="" xmlns:a16="http://schemas.microsoft.com/office/drawing/2014/main" id="{879151D6-946F-4ECA-8E97-D55D9DB7DC66}"/>
                </a:ext>
              </a:extLst>
            </p:cNvPr>
            <p:cNvGrpSpPr/>
            <p:nvPr/>
          </p:nvGrpSpPr>
          <p:grpSpPr>
            <a:xfrm>
              <a:off x="0" y="0"/>
              <a:ext cx="571500" cy="824230"/>
              <a:chOff x="0" y="0"/>
              <a:chExt cx="571500" cy="824230"/>
            </a:xfrm>
          </p:grpSpPr>
          <p:sp>
            <p:nvSpPr>
              <p:cNvPr id="19" name="Arrondir un rectangle avec un coin du même côté 442">
                <a:extLst>
                  <a:ext uri="{FF2B5EF4-FFF2-40B4-BE49-F238E27FC236}">
                    <a16:creationId xmlns="" xmlns:a16="http://schemas.microsoft.com/office/drawing/2014/main" id="{EEB39DA7-20AC-405C-87A7-17DF97D14098}"/>
                  </a:ext>
                </a:extLst>
              </p:cNvPr>
              <p:cNvSpPr/>
              <p:nvPr/>
            </p:nvSpPr>
            <p:spPr>
              <a:xfrm rot="10800000">
                <a:off x="0" y="2413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="" xmlns:a16="http://schemas.microsoft.com/office/drawing/2014/main" id="{3E9CF19E-3512-4DDC-9C5A-8A730EEF2EEA}"/>
                  </a:ext>
                </a:extLst>
              </p:cNvPr>
              <p:cNvSpPr/>
              <p:nvPr/>
            </p:nvSpPr>
            <p:spPr>
              <a:xfrm flipV="1">
                <a:off x="0" y="0"/>
                <a:ext cx="571500" cy="4508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</p:grpSp>
      <p:sp>
        <p:nvSpPr>
          <p:cNvPr id="21" name="Forme libre 1">
            <a:extLst>
              <a:ext uri="{FF2B5EF4-FFF2-40B4-BE49-F238E27FC236}">
                <a16:creationId xmlns="" xmlns:a16="http://schemas.microsoft.com/office/drawing/2014/main" id="{F5B26606-95CD-4026-8BBD-1F37D70A8AB4}"/>
              </a:ext>
            </a:extLst>
          </p:cNvPr>
          <p:cNvSpPr/>
          <p:nvPr/>
        </p:nvSpPr>
        <p:spPr>
          <a:xfrm>
            <a:off x="2213235" y="5046818"/>
            <a:ext cx="44196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22" name="Forme libre 1">
            <a:extLst>
              <a:ext uri="{FF2B5EF4-FFF2-40B4-BE49-F238E27FC236}">
                <a16:creationId xmlns="" xmlns:a16="http://schemas.microsoft.com/office/drawing/2014/main" id="{4DC4D77A-16A4-439B-9399-0FB2A93DAFBD}"/>
              </a:ext>
            </a:extLst>
          </p:cNvPr>
          <p:cNvSpPr/>
          <p:nvPr/>
        </p:nvSpPr>
        <p:spPr>
          <a:xfrm flipV="1">
            <a:off x="2449430" y="5046817"/>
            <a:ext cx="44196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23" name="Triangle isocèle 22">
            <a:extLst>
              <a:ext uri="{FF2B5EF4-FFF2-40B4-BE49-F238E27FC236}">
                <a16:creationId xmlns="" xmlns:a16="http://schemas.microsoft.com/office/drawing/2014/main" id="{3B5CE0DF-C14D-485B-BDE7-9EA3B63A3FF9}"/>
              </a:ext>
            </a:extLst>
          </p:cNvPr>
          <p:cNvSpPr/>
          <p:nvPr/>
        </p:nvSpPr>
        <p:spPr>
          <a:xfrm flipV="1">
            <a:off x="2188919" y="4140507"/>
            <a:ext cx="771059" cy="829000"/>
          </a:xfrm>
          <a:prstGeom prst="triangle">
            <a:avLst/>
          </a:prstGeom>
          <a:solidFill>
            <a:srgbClr val="FFFFFF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emi-tour 23">
            <a:extLst>
              <a:ext uri="{FF2B5EF4-FFF2-40B4-BE49-F238E27FC236}">
                <a16:creationId xmlns="" xmlns:a16="http://schemas.microsoft.com/office/drawing/2014/main" id="{ADE0E6AF-D5E6-45CF-8A2A-488544A770EF}"/>
              </a:ext>
            </a:extLst>
          </p:cNvPr>
          <p:cNvSpPr/>
          <p:nvPr/>
        </p:nvSpPr>
        <p:spPr>
          <a:xfrm>
            <a:off x="2518701" y="3718139"/>
            <a:ext cx="6249440" cy="829000"/>
          </a:xfrm>
          <a:prstGeom prst="uturnArrow">
            <a:avLst>
              <a:gd name="adj1" fmla="val 11812"/>
              <a:gd name="adj2" fmla="val 25000"/>
              <a:gd name="adj3" fmla="val 23801"/>
              <a:gd name="adj4" fmla="val 76199"/>
              <a:gd name="adj5" fmla="val 100000"/>
            </a:avLst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="" xmlns:a16="http://schemas.microsoft.com/office/drawing/2014/main" id="{2E6C1861-FE6C-4103-B53F-C22BABC941D3}"/>
                  </a:ext>
                </a:extLst>
              </p:cNvPr>
              <p:cNvSpPr txBox="1"/>
              <p:nvPr/>
            </p:nvSpPr>
            <p:spPr>
              <a:xfrm>
                <a:off x="2332082" y="2973120"/>
                <a:ext cx="4199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Prélèvement de </a:t>
                </a:r>
                <a14:m>
                  <m:oMath xmlns=""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mL</m:t>
                    </m:r>
                  </m:oMath>
                </a14:m>
                <a:r>
                  <a:rPr lang="fr-FR" dirty="0"/>
                  <a:t> de surnageant</a:t>
                </a: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6C1861-FE6C-4103-B53F-C22BABC94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082" y="2973120"/>
                <a:ext cx="4199676" cy="369332"/>
              </a:xfrm>
              <a:prstGeom prst="rect">
                <a:avLst/>
              </a:prstGeom>
              <a:blipFill>
                <a:blip r:embed="rId5"/>
                <a:stretch>
                  <a:fillRect l="-1308" t="-10000" r="-581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9CF70585-0416-4B79-AB97-D40AF367324E}"/>
              </a:ext>
            </a:extLst>
          </p:cNvPr>
          <p:cNvSpPr txBox="1"/>
          <p:nvPr/>
        </p:nvSpPr>
        <p:spPr>
          <a:xfrm>
            <a:off x="-135973" y="4461533"/>
            <a:ext cx="212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Solution saturée d’acide benzoïque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692403" y="2019533"/>
            <a:ext cx="2351926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HO</a:t>
            </a:r>
            <a:r>
              <a:rPr lang="fr-FR" baseline="30000" dirty="0" smtClean="0"/>
              <a:t>-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r>
              <a:rPr lang="fr-FR" dirty="0"/>
              <a:t> </a:t>
            </a:r>
            <a:r>
              <a:rPr lang="fr-FR" dirty="0" smtClean="0"/>
              <a:t>, C=2x10</a:t>
            </a:r>
            <a:r>
              <a:rPr lang="fr-FR" baseline="30000" dirty="0" smtClean="0"/>
              <a:t>-2</a:t>
            </a:r>
            <a:r>
              <a:rPr lang="fr-FR" dirty="0" smtClean="0"/>
              <a:t> mol/L</a:t>
            </a:r>
          </a:p>
          <a:p>
            <a:r>
              <a:rPr lang="fr-FR" dirty="0"/>
              <a:t>	 </a:t>
            </a:r>
            <a:r>
              <a:rPr lang="fr-FR" dirty="0" smtClean="0"/>
              <a:t>     </a:t>
            </a:r>
            <a:r>
              <a:rPr lang="fr-FR" dirty="0" err="1" smtClean="0"/>
              <a:t>Véq</a:t>
            </a:r>
            <a:r>
              <a:rPr lang="fr-FR" dirty="0" smtClean="0"/>
              <a:t> ?</a:t>
            </a:r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411607" y="4712238"/>
            <a:ext cx="1499612" cy="120032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dirty="0" err="1" smtClean="0"/>
              <a:t>PhCOOH</a:t>
            </a:r>
            <a:r>
              <a:rPr lang="fr-FR" dirty="0" smtClean="0"/>
              <a:t>(</a:t>
            </a:r>
            <a:r>
              <a:rPr lang="fr-FR" dirty="0" err="1" smtClean="0"/>
              <a:t>aq</a:t>
            </a:r>
            <a:r>
              <a:rPr lang="fr-FR" dirty="0" smtClean="0"/>
              <a:t>)</a:t>
            </a:r>
          </a:p>
          <a:p>
            <a:r>
              <a:rPr lang="fr-FR" dirty="0" smtClean="0"/>
              <a:t>V=20mL</a:t>
            </a:r>
            <a:br>
              <a:rPr lang="fr-FR" dirty="0" smtClean="0"/>
            </a:br>
            <a:r>
              <a:rPr lang="fr-FR" dirty="0" smtClean="0"/>
              <a:t>C= ?</a:t>
            </a:r>
          </a:p>
          <a:p>
            <a:endParaRPr lang="fr-FR" dirty="0"/>
          </a:p>
        </p:txBody>
      </p:sp>
      <p:cxnSp>
        <p:nvCxnSpPr>
          <p:cNvPr id="11" name="Connecteur droit avec flèche 10"/>
          <p:cNvCxnSpPr>
            <a:stCxn id="3" idx="3"/>
          </p:cNvCxnSpPr>
          <p:nvPr/>
        </p:nvCxnSpPr>
        <p:spPr>
          <a:xfrm flipV="1">
            <a:off x="1990525" y="4773443"/>
            <a:ext cx="3507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519498" y="4222661"/>
            <a:ext cx="66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Filtre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13" idx="1"/>
          </p:cNvCxnSpPr>
          <p:nvPr/>
        </p:nvCxnSpPr>
        <p:spPr>
          <a:xfrm flipH="1" flipV="1">
            <a:off x="2800296" y="4390956"/>
            <a:ext cx="719202" cy="163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69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Détermination de la constante d’acidité de l’acide benzoïque par une mesure </a:t>
            </a:r>
            <a:r>
              <a:rPr lang="fr-FR" dirty="0" err="1" smtClean="0"/>
              <a:t>conductimétrique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707415" y="6492875"/>
            <a:ext cx="1312025" cy="365125"/>
          </a:xfrm>
        </p:spPr>
        <p:txBody>
          <a:bodyPr/>
          <a:lstStyle/>
          <a:p>
            <a:fld id="{5BA00AD0-89FA-4358-AFE4-0A4CF2693EF1}" type="slidenum">
              <a:rPr lang="fr-FR" smtClean="0"/>
              <a:t>4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13631" y="4335951"/>
            <a:ext cx="461266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u="sng" dirty="0" smtClean="0"/>
              <a:t>Loi </a:t>
            </a:r>
            <a:r>
              <a:rPr lang="fr-FR" b="1" i="1" u="sng" dirty="0"/>
              <a:t>de Kohlrausch</a:t>
            </a:r>
            <a:r>
              <a:rPr lang="fr-FR" b="1" u="sng" dirty="0"/>
              <a:t> </a:t>
            </a:r>
            <a:r>
              <a:rPr lang="fr-FR" b="1" u="sng" dirty="0" smtClean="0"/>
              <a:t>:</a:t>
            </a:r>
          </a:p>
          <a:p>
            <a:endParaRPr lang="fr-FR" baseline="30000" dirty="0"/>
          </a:p>
          <a:p>
            <a:r>
              <a:rPr lang="fr-FR" b="1" dirty="0"/>
              <a:t> </a:t>
            </a:r>
            <a:r>
              <a:rPr lang="fr-FR" dirty="0" smtClean="0"/>
              <a:t> </a:t>
            </a:r>
            <a:r>
              <a:rPr lang="fr-FR" dirty="0" err="1" smtClean="0"/>
              <a:t>σ</a:t>
            </a:r>
            <a:r>
              <a:rPr lang="fr-FR" baseline="-25000" dirty="0" err="1" smtClean="0"/>
              <a:t>PhCOOH</a:t>
            </a:r>
            <a:r>
              <a:rPr lang="fr-FR" dirty="0"/>
              <a:t>=</a:t>
            </a:r>
            <a:r>
              <a:rPr lang="fr-FR" dirty="0" err="1"/>
              <a:t>λ</a:t>
            </a:r>
            <a:r>
              <a:rPr lang="fr-FR" dirty="0"/>
              <a:t>°(</a:t>
            </a:r>
            <a:r>
              <a:rPr lang="fr-FR" dirty="0" err="1"/>
              <a:t>phCOO</a:t>
            </a:r>
            <a:r>
              <a:rPr lang="fr-FR" baseline="30000" dirty="0"/>
              <a:t>-</a:t>
            </a:r>
            <a:r>
              <a:rPr lang="fr-FR" dirty="0"/>
              <a:t>)</a:t>
            </a:r>
            <a:r>
              <a:rPr lang="fr-FR" dirty="0" smtClean="0"/>
              <a:t>[</a:t>
            </a:r>
            <a:r>
              <a:rPr lang="fr-FR" dirty="0" err="1"/>
              <a:t>p</a:t>
            </a:r>
            <a:r>
              <a:rPr lang="fr-FR" dirty="0" err="1" smtClean="0"/>
              <a:t>hCOO</a:t>
            </a:r>
            <a:r>
              <a:rPr lang="fr-FR" baseline="30000" dirty="0"/>
              <a:t>-</a:t>
            </a:r>
            <a:r>
              <a:rPr lang="fr-FR" dirty="0" smtClean="0"/>
              <a:t>] + </a:t>
            </a:r>
            <a:r>
              <a:rPr lang="fr-FR" dirty="0" err="1"/>
              <a:t>λ</a:t>
            </a:r>
            <a:r>
              <a:rPr lang="fr-FR" dirty="0"/>
              <a:t>°(H</a:t>
            </a:r>
            <a:r>
              <a:rPr lang="fr-FR" baseline="-25000" dirty="0"/>
              <a:t>3</a:t>
            </a:r>
            <a:r>
              <a:rPr lang="fr-FR" dirty="0"/>
              <a:t>O</a:t>
            </a:r>
            <a:r>
              <a:rPr lang="fr-FR" baseline="30000" dirty="0"/>
              <a:t>+</a:t>
            </a:r>
            <a:r>
              <a:rPr lang="fr-FR" dirty="0"/>
              <a:t>)[H3O</a:t>
            </a:r>
            <a:r>
              <a:rPr lang="fr-FR" baseline="30000" dirty="0"/>
              <a:t>+</a:t>
            </a:r>
            <a:r>
              <a:rPr lang="fr-FR" dirty="0"/>
              <a:t>]</a:t>
            </a:r>
          </a:p>
          <a:p>
            <a:r>
              <a:rPr lang="fr-FR" dirty="0"/>
              <a:t>	</a:t>
            </a:r>
            <a:r>
              <a:rPr lang="fr-FR" dirty="0" smtClean="0"/>
              <a:t>       = </a:t>
            </a:r>
            <a:r>
              <a:rPr lang="fr-FR" dirty="0"/>
              <a:t>C</a:t>
            </a:r>
            <a:r>
              <a:rPr lang="fr-FR" baseline="-25000" dirty="0"/>
              <a:t>0</a:t>
            </a:r>
            <a:r>
              <a:rPr lang="fr-FR" dirty="0"/>
              <a:t>.α *[ </a:t>
            </a:r>
            <a:r>
              <a:rPr lang="fr-FR" dirty="0" err="1"/>
              <a:t>λ</a:t>
            </a:r>
            <a:r>
              <a:rPr lang="fr-FR" dirty="0"/>
              <a:t>°(</a:t>
            </a:r>
            <a:r>
              <a:rPr lang="fr-FR" dirty="0" err="1"/>
              <a:t>phCOO</a:t>
            </a:r>
            <a:r>
              <a:rPr lang="fr-FR" baseline="30000" dirty="0"/>
              <a:t>-</a:t>
            </a:r>
            <a:r>
              <a:rPr lang="fr-FR" dirty="0"/>
              <a:t>)+ </a:t>
            </a:r>
            <a:r>
              <a:rPr lang="fr-FR" dirty="0" err="1"/>
              <a:t>λ</a:t>
            </a:r>
            <a:r>
              <a:rPr lang="fr-FR" dirty="0"/>
              <a:t>°(H3O</a:t>
            </a:r>
            <a:r>
              <a:rPr lang="fr-FR" baseline="30000" dirty="0"/>
              <a:t>+</a:t>
            </a:r>
            <a:r>
              <a:rPr lang="fr-FR" dirty="0"/>
              <a:t>)</a:t>
            </a:r>
            <a:r>
              <a:rPr lang="fr-FR" dirty="0" smtClean="0"/>
              <a:t>]</a:t>
            </a:r>
          </a:p>
          <a:p>
            <a:endParaRPr lang="fr-FR" dirty="0"/>
          </a:p>
          <a:p>
            <a:r>
              <a:rPr lang="fr-FR" dirty="0" smtClean="0"/>
              <a:t>D’où 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481951"/>
              </p:ext>
            </p:extLst>
          </p:nvPr>
        </p:nvGraphicFramePr>
        <p:xfrm>
          <a:off x="1939399" y="1804510"/>
          <a:ext cx="8299698" cy="1145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904"/>
                <a:gridCol w="2182754"/>
                <a:gridCol w="2301812"/>
                <a:gridCol w="1574228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fr-FR" dirty="0" smtClean="0"/>
                        <a:t> 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fr-FR" dirty="0" err="1" smtClean="0">
                          <a:solidFill>
                            <a:schemeClr val="tx1"/>
                          </a:solidFill>
                        </a:rPr>
                        <a:t>PhCOOH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baseline="-25000" dirty="0" err="1" smtClean="0">
                          <a:solidFill>
                            <a:schemeClr val="tx1"/>
                          </a:solidFill>
                        </a:rPr>
                        <a:t>aq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                +            H2O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</a:rPr>
                        <a:t>(l)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                =              </a:t>
                      </a:r>
                      <a:r>
                        <a:rPr lang="fr-FR" dirty="0" err="1" smtClean="0">
                          <a:solidFill>
                            <a:schemeClr val="tx1"/>
                          </a:solidFill>
                        </a:rPr>
                        <a:t>PhCOO</a:t>
                      </a:r>
                      <a:r>
                        <a:rPr lang="fr-FR" baseline="30000" dirty="0" smtClean="0">
                          <a:solidFill>
                            <a:schemeClr val="tx1"/>
                          </a:solidFill>
                        </a:rPr>
                        <a:t>-  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baseline="-25000" dirty="0" err="1" smtClean="0">
                          <a:solidFill>
                            <a:schemeClr val="tx1"/>
                          </a:solidFill>
                        </a:rPr>
                        <a:t>aq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fr-FR" baseline="30000" dirty="0" smtClean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+             H3O</a:t>
                      </a:r>
                      <a:r>
                        <a:rPr lang="fr-FR" baseline="300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baseline="-25000" dirty="0" err="1" smtClean="0">
                          <a:solidFill>
                            <a:schemeClr val="tx1"/>
                          </a:solidFill>
                        </a:rPr>
                        <a:t>aq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fr-FR" baseline="30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</a:t>
                      </a:r>
                      <a:r>
                        <a:rPr lang="fr-FR" baseline="-25000" dirty="0" smtClean="0"/>
                        <a:t>0</a:t>
                      </a:r>
                      <a:endParaRPr lang="fr-F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Excès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04056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C</a:t>
                      </a:r>
                      <a:r>
                        <a:rPr lang="fr-FR" b="0" baseline="-25000" dirty="0" smtClean="0"/>
                        <a:t>0</a:t>
                      </a:r>
                      <a:r>
                        <a:rPr lang="fr-FR" b="0" dirty="0" smtClean="0"/>
                        <a:t>(1-α)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Excès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fr-FR" sz="1800" b="0" i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.α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fr-FR" sz="1800" b="0" i="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.α</a:t>
                      </a:r>
                      <a:r>
                        <a:rPr lang="fr-FR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1468398" y="24607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95297" y="2540123"/>
            <a:ext cx="131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 l’équilibre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9365996" y="44452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10" name="Obje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355791"/>
              </p:ext>
            </p:extLst>
          </p:nvPr>
        </p:nvGraphicFramePr>
        <p:xfrm>
          <a:off x="1033532" y="3307521"/>
          <a:ext cx="2936240" cy="76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Document" r:id="rId4" imgW="5727700" imgH="1257300" progId="Word.Document.12">
                  <p:embed/>
                </p:oleObj>
              </mc:Choice>
              <mc:Fallback>
                <p:oleObj name="Document" r:id="rId4" imgW="5727700" imgH="1257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3532" y="3307521"/>
                        <a:ext cx="2936240" cy="762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e 21">
            <a:extLst>
              <a:ext uri="{FF2B5EF4-FFF2-40B4-BE49-F238E27FC236}">
                <a16:creationId xmlns="" xmlns:a16="http://schemas.microsoft.com/office/drawing/2014/main" id="{153FE792-C093-4A53-BAD6-76B60367CE28}"/>
              </a:ext>
            </a:extLst>
          </p:cNvPr>
          <p:cNvGrpSpPr/>
          <p:nvPr/>
        </p:nvGrpSpPr>
        <p:grpSpPr>
          <a:xfrm>
            <a:off x="8001816" y="4431984"/>
            <a:ext cx="2197399" cy="1728865"/>
            <a:chOff x="4527453" y="2341839"/>
            <a:chExt cx="3446584" cy="2985533"/>
          </a:xfrm>
        </p:grpSpPr>
        <p:sp>
          <p:nvSpPr>
            <p:cNvPr id="12" name="Rectangle : coins arrondis 22">
              <a:extLst>
                <a:ext uri="{FF2B5EF4-FFF2-40B4-BE49-F238E27FC236}">
                  <a16:creationId xmlns="" xmlns:a16="http://schemas.microsoft.com/office/drawing/2014/main" id="{22F2C46D-8850-4CE3-826B-D4FA1B767C09}"/>
                </a:ext>
              </a:extLst>
            </p:cNvPr>
            <p:cNvSpPr/>
            <p:nvPr/>
          </p:nvSpPr>
          <p:spPr>
            <a:xfrm>
              <a:off x="4757530" y="2468880"/>
              <a:ext cx="2372140" cy="2858492"/>
            </a:xfrm>
            <a:prstGeom prst="roundRect">
              <a:avLst/>
            </a:prstGeom>
            <a:noFill/>
            <a:ln w="41275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DFDAC9C4-1E30-490E-9CB4-965B1F43AFE8}"/>
                </a:ext>
              </a:extLst>
            </p:cNvPr>
            <p:cNvSpPr/>
            <p:nvPr/>
          </p:nvSpPr>
          <p:spPr>
            <a:xfrm>
              <a:off x="4527453" y="2341839"/>
              <a:ext cx="3446584" cy="5319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Rectangle : avec coins arrondis en haut 5">
            <a:extLst>
              <a:ext uri="{FF2B5EF4-FFF2-40B4-BE49-F238E27FC236}">
                <a16:creationId xmlns="" xmlns:a16="http://schemas.microsoft.com/office/drawing/2014/main" id="{0644D822-4E85-4FFB-9E15-B5479B87492A}"/>
              </a:ext>
            </a:extLst>
          </p:cNvPr>
          <p:cNvSpPr/>
          <p:nvPr/>
        </p:nvSpPr>
        <p:spPr>
          <a:xfrm flipV="1">
            <a:off x="8167998" y="5400144"/>
            <a:ext cx="1489847" cy="719342"/>
          </a:xfrm>
          <a:prstGeom prst="round2SameRect">
            <a:avLst>
              <a:gd name="adj1" fmla="val 29444"/>
              <a:gd name="adj2" fmla="val 0"/>
            </a:avLst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="" xmlns:a16="http://schemas.microsoft.com/office/drawing/2014/main" id="{3C889E1B-1083-44FA-8F35-0CA2D6BD649F}"/>
              </a:ext>
            </a:extLst>
          </p:cNvPr>
          <p:cNvSpPr txBox="1"/>
          <p:nvPr/>
        </p:nvSpPr>
        <p:spPr>
          <a:xfrm>
            <a:off x="10345007" y="3821046"/>
            <a:ext cx="1846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Vers conductimètre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97598" y="6204780"/>
            <a:ext cx="2090152" cy="50273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8029886" y="6270927"/>
            <a:ext cx="383636" cy="383664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="" xmlns:a16="http://schemas.microsoft.com/office/drawing/2014/main" id="{A19A00EC-7ABB-4B18-88AC-3747D1621C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0194" y="3870438"/>
            <a:ext cx="245326" cy="1799057"/>
          </a:xfrm>
          <a:prstGeom prst="rect">
            <a:avLst/>
          </a:prstGeom>
        </p:spPr>
      </p:pic>
      <p:sp>
        <p:nvSpPr>
          <p:cNvPr id="16" name="Forme libre : forme 6">
            <a:extLst>
              <a:ext uri="{FF2B5EF4-FFF2-40B4-BE49-F238E27FC236}">
                <a16:creationId xmlns="" xmlns:a16="http://schemas.microsoft.com/office/drawing/2014/main" id="{779B14F4-7FF1-4290-A4F1-308C17734AB9}"/>
              </a:ext>
            </a:extLst>
          </p:cNvPr>
          <p:cNvSpPr/>
          <p:nvPr/>
        </p:nvSpPr>
        <p:spPr>
          <a:xfrm>
            <a:off x="8967989" y="3769284"/>
            <a:ext cx="1255034" cy="241887"/>
          </a:xfrm>
          <a:custGeom>
            <a:avLst/>
            <a:gdLst>
              <a:gd name="connsiteX0" fmla="*/ 0 w 1968500"/>
              <a:gd name="connsiteY0" fmla="*/ 417708 h 417708"/>
              <a:gd name="connsiteX1" fmla="*/ 165100 w 1968500"/>
              <a:gd name="connsiteY1" fmla="*/ 74808 h 417708"/>
              <a:gd name="connsiteX2" fmla="*/ 711200 w 1968500"/>
              <a:gd name="connsiteY2" fmla="*/ 11308 h 417708"/>
              <a:gd name="connsiteX3" fmla="*/ 1968500 w 1968500"/>
              <a:gd name="connsiteY3" fmla="*/ 239908 h 41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8500" h="417708">
                <a:moveTo>
                  <a:pt x="0" y="417708"/>
                </a:moveTo>
                <a:cubicBezTo>
                  <a:pt x="23283" y="280124"/>
                  <a:pt x="46567" y="142541"/>
                  <a:pt x="165100" y="74808"/>
                </a:cubicBezTo>
                <a:cubicBezTo>
                  <a:pt x="283633" y="7075"/>
                  <a:pt x="410633" y="-16209"/>
                  <a:pt x="711200" y="11308"/>
                </a:cubicBezTo>
                <a:cubicBezTo>
                  <a:pt x="1011767" y="38825"/>
                  <a:pt x="1490133" y="139366"/>
                  <a:pt x="1968500" y="23990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8611954" y="5966642"/>
            <a:ext cx="648212" cy="14552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10170243" y="4368481"/>
            <a:ext cx="2021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Cellule </a:t>
            </a:r>
            <a:r>
              <a:rPr lang="fr-FR" sz="1400" dirty="0" err="1" smtClean="0"/>
              <a:t>conductimétrique</a:t>
            </a:r>
            <a:endParaRPr lang="fr-FR" sz="1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10086135" y="6282138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Agitateur magnétique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10268370" y="5849818"/>
            <a:ext cx="1404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Barreau aimanté</a:t>
            </a:r>
            <a:endParaRPr lang="fr-FR" sz="1400" dirty="0"/>
          </a:p>
        </p:txBody>
      </p:sp>
      <p:cxnSp>
        <p:nvCxnSpPr>
          <p:cNvPr id="26" name="Connecteur droit avec flèche 25"/>
          <p:cNvCxnSpPr>
            <a:stCxn id="22" idx="1"/>
          </p:cNvCxnSpPr>
          <p:nvPr/>
        </p:nvCxnSpPr>
        <p:spPr>
          <a:xfrm flipH="1">
            <a:off x="9106422" y="4522370"/>
            <a:ext cx="1063821" cy="34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9231800" y="5593448"/>
            <a:ext cx="1063821" cy="34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H="1" flipV="1">
            <a:off x="9681443" y="6478857"/>
            <a:ext cx="478838" cy="194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10362947" y="4971669"/>
            <a:ext cx="17158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Solution d’acide benzoïque à 10</a:t>
            </a:r>
            <a:r>
              <a:rPr lang="fr-FR" sz="1400" baseline="30000" dirty="0" smtClean="0"/>
              <a:t>-2</a:t>
            </a:r>
            <a:r>
              <a:rPr lang="fr-FR" sz="1400" dirty="0" smtClean="0"/>
              <a:t>mol/L</a:t>
            </a:r>
            <a:endParaRPr lang="fr-FR" sz="1400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H="1">
            <a:off x="9235579" y="6043067"/>
            <a:ext cx="1063821" cy="34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808657"/>
              </p:ext>
            </p:extLst>
          </p:nvPr>
        </p:nvGraphicFramePr>
        <p:xfrm>
          <a:off x="1191195" y="5665853"/>
          <a:ext cx="5727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Document" r:id="rId8" imgW="5727700" imgH="520700" progId="Word.Document.12">
                  <p:embed/>
                </p:oleObj>
              </mc:Choice>
              <mc:Fallback>
                <p:oleObj name="Document" r:id="rId8" imgW="5727700" imgH="520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91195" y="5665853"/>
                        <a:ext cx="57277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807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362C895-2D91-41F6-8F9F-5350AE80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22764"/>
          </a:xfrm>
        </p:spPr>
        <p:txBody>
          <a:bodyPr>
            <a:normAutofit/>
          </a:bodyPr>
          <a:lstStyle/>
          <a:p>
            <a:r>
              <a:rPr lang="fr-FR" dirty="0"/>
              <a:t>Produit de solubilité de l’acide benzoïque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F0C405D1-6B07-4F81-806B-1809C7E3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5</a:t>
            </a:fld>
            <a:endParaRPr lang="fr-FR"/>
          </a:p>
        </p:txBody>
      </p:sp>
      <p:pic>
        <p:nvPicPr>
          <p:cNvPr id="8" name="Picture 2" descr="RÃ©sultat de recherche d'images pour &quot;schÃ©ma dosage pH mÃ©trique&quot;">
            <a:extLst>
              <a:ext uri="{FF2B5EF4-FFF2-40B4-BE49-F238E27FC236}">
                <a16:creationId xmlns="" xmlns:a16="http://schemas.microsoft.com/office/drawing/2014/main" id="{4A4BB564-CC8C-478C-9CB8-ED4229475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758" y="1401417"/>
            <a:ext cx="5054740" cy="479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r 444">
            <a:extLst>
              <a:ext uri="{FF2B5EF4-FFF2-40B4-BE49-F238E27FC236}">
                <a16:creationId xmlns="" xmlns:a16="http://schemas.microsoft.com/office/drawing/2014/main" id="{AEC54AE2-A3C9-4E44-BA7F-082F3ECED6F3}"/>
              </a:ext>
            </a:extLst>
          </p:cNvPr>
          <p:cNvGrpSpPr/>
          <p:nvPr/>
        </p:nvGrpSpPr>
        <p:grpSpPr>
          <a:xfrm>
            <a:off x="2164605" y="3690288"/>
            <a:ext cx="795959" cy="1477327"/>
            <a:chOff x="-421" y="0"/>
            <a:chExt cx="571921" cy="824230"/>
          </a:xfrm>
        </p:grpSpPr>
        <p:sp>
          <p:nvSpPr>
            <p:cNvPr id="17" name="Arrondir un rectangle avec un coin du même côté 49">
              <a:extLst>
                <a:ext uri="{FF2B5EF4-FFF2-40B4-BE49-F238E27FC236}">
                  <a16:creationId xmlns="" xmlns:a16="http://schemas.microsoft.com/office/drawing/2014/main" id="{32ABA185-F8B3-48A5-B263-9F580B14ECF3}"/>
                </a:ext>
              </a:extLst>
            </p:cNvPr>
            <p:cNvSpPr/>
            <p:nvPr/>
          </p:nvSpPr>
          <p:spPr>
            <a:xfrm rot="10800000">
              <a:off x="-421" y="481330"/>
              <a:ext cx="571500" cy="342900"/>
            </a:xfrm>
            <a:prstGeom prst="round2SameRect">
              <a:avLst/>
            </a:prstGeom>
            <a:solidFill>
              <a:schemeClr val="accent6">
                <a:lumMod val="40000"/>
                <a:lumOff val="60000"/>
                <a:alpha val="10196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grpSp>
          <p:nvGrpSpPr>
            <p:cNvPr id="18" name="Grouper 441">
              <a:extLst>
                <a:ext uri="{FF2B5EF4-FFF2-40B4-BE49-F238E27FC236}">
                  <a16:creationId xmlns="" xmlns:a16="http://schemas.microsoft.com/office/drawing/2014/main" id="{879151D6-946F-4ECA-8E97-D55D9DB7DC66}"/>
                </a:ext>
              </a:extLst>
            </p:cNvPr>
            <p:cNvGrpSpPr/>
            <p:nvPr/>
          </p:nvGrpSpPr>
          <p:grpSpPr>
            <a:xfrm>
              <a:off x="0" y="0"/>
              <a:ext cx="571500" cy="824230"/>
              <a:chOff x="0" y="0"/>
              <a:chExt cx="571500" cy="824230"/>
            </a:xfrm>
          </p:grpSpPr>
          <p:sp>
            <p:nvSpPr>
              <p:cNvPr id="19" name="Arrondir un rectangle avec un coin du même côté 442">
                <a:extLst>
                  <a:ext uri="{FF2B5EF4-FFF2-40B4-BE49-F238E27FC236}">
                    <a16:creationId xmlns="" xmlns:a16="http://schemas.microsoft.com/office/drawing/2014/main" id="{EEB39DA7-20AC-405C-87A7-17DF97D14098}"/>
                  </a:ext>
                </a:extLst>
              </p:cNvPr>
              <p:cNvSpPr/>
              <p:nvPr/>
            </p:nvSpPr>
            <p:spPr>
              <a:xfrm rot="10800000">
                <a:off x="0" y="2413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="" xmlns:a16="http://schemas.microsoft.com/office/drawing/2014/main" id="{3E9CF19E-3512-4DDC-9C5A-8A730EEF2EEA}"/>
                  </a:ext>
                </a:extLst>
              </p:cNvPr>
              <p:cNvSpPr/>
              <p:nvPr/>
            </p:nvSpPr>
            <p:spPr>
              <a:xfrm flipV="1">
                <a:off x="0" y="0"/>
                <a:ext cx="571500" cy="4508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</p:grpSp>
      <p:sp>
        <p:nvSpPr>
          <p:cNvPr id="21" name="Forme libre 1">
            <a:extLst>
              <a:ext uri="{FF2B5EF4-FFF2-40B4-BE49-F238E27FC236}">
                <a16:creationId xmlns="" xmlns:a16="http://schemas.microsoft.com/office/drawing/2014/main" id="{F5B26606-95CD-4026-8BBD-1F37D70A8AB4}"/>
              </a:ext>
            </a:extLst>
          </p:cNvPr>
          <p:cNvSpPr/>
          <p:nvPr/>
        </p:nvSpPr>
        <p:spPr>
          <a:xfrm>
            <a:off x="2213235" y="5046818"/>
            <a:ext cx="44196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22" name="Forme libre 1">
            <a:extLst>
              <a:ext uri="{FF2B5EF4-FFF2-40B4-BE49-F238E27FC236}">
                <a16:creationId xmlns="" xmlns:a16="http://schemas.microsoft.com/office/drawing/2014/main" id="{4DC4D77A-16A4-439B-9399-0FB2A93DAFBD}"/>
              </a:ext>
            </a:extLst>
          </p:cNvPr>
          <p:cNvSpPr/>
          <p:nvPr/>
        </p:nvSpPr>
        <p:spPr>
          <a:xfrm flipV="1">
            <a:off x="2449430" y="5046817"/>
            <a:ext cx="44196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23" name="Triangle isocèle 22">
            <a:extLst>
              <a:ext uri="{FF2B5EF4-FFF2-40B4-BE49-F238E27FC236}">
                <a16:creationId xmlns="" xmlns:a16="http://schemas.microsoft.com/office/drawing/2014/main" id="{3B5CE0DF-C14D-485B-BDE7-9EA3B63A3FF9}"/>
              </a:ext>
            </a:extLst>
          </p:cNvPr>
          <p:cNvSpPr/>
          <p:nvPr/>
        </p:nvSpPr>
        <p:spPr>
          <a:xfrm flipV="1">
            <a:off x="2188919" y="4140507"/>
            <a:ext cx="771059" cy="829000"/>
          </a:xfrm>
          <a:prstGeom prst="triangle">
            <a:avLst/>
          </a:prstGeom>
          <a:solidFill>
            <a:srgbClr val="FFFFFF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="" xmlns:a16="http://schemas.microsoft.com/office/drawing/2014/main" id="{2E6C1861-FE6C-4103-B53F-C22BABC941D3}"/>
                  </a:ext>
                </a:extLst>
              </p:cNvPr>
              <p:cNvSpPr txBox="1"/>
              <p:nvPr/>
            </p:nvSpPr>
            <p:spPr>
              <a:xfrm>
                <a:off x="2332082" y="2973120"/>
                <a:ext cx="4199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Prélèvement de </a:t>
                </a:r>
                <a14:m>
                  <m:oMath xmlns=""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mL</m:t>
                    </m:r>
                  </m:oMath>
                </a14:m>
                <a:r>
                  <a:rPr lang="fr-FR" dirty="0"/>
                  <a:t> de surnageant</a:t>
                </a: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6C1861-FE6C-4103-B53F-C22BABC94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082" y="2973120"/>
                <a:ext cx="4199676" cy="369332"/>
              </a:xfrm>
              <a:prstGeom prst="rect">
                <a:avLst/>
              </a:prstGeom>
              <a:blipFill>
                <a:blip r:embed="rId5"/>
                <a:stretch>
                  <a:fillRect l="-1308" t="-10000" r="-581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9CF70585-0416-4B79-AB97-D40AF367324E}"/>
              </a:ext>
            </a:extLst>
          </p:cNvPr>
          <p:cNvSpPr txBox="1"/>
          <p:nvPr/>
        </p:nvSpPr>
        <p:spPr>
          <a:xfrm>
            <a:off x="170069" y="3053979"/>
            <a:ext cx="212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Solution saturée d’acide benzoïque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692403" y="2019533"/>
            <a:ext cx="2351926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HO</a:t>
            </a:r>
            <a:r>
              <a:rPr lang="fr-FR" baseline="30000" dirty="0" smtClean="0"/>
              <a:t>-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r>
              <a:rPr lang="fr-FR" dirty="0"/>
              <a:t> </a:t>
            </a:r>
            <a:r>
              <a:rPr lang="fr-FR" dirty="0" smtClean="0"/>
              <a:t>, C=2x10</a:t>
            </a:r>
            <a:r>
              <a:rPr lang="fr-FR" baseline="30000" dirty="0" smtClean="0"/>
              <a:t>-2</a:t>
            </a:r>
            <a:r>
              <a:rPr lang="fr-FR" dirty="0" smtClean="0"/>
              <a:t> mol/L</a:t>
            </a:r>
          </a:p>
          <a:p>
            <a:r>
              <a:rPr lang="fr-FR" dirty="0"/>
              <a:t>	 </a:t>
            </a:r>
            <a:r>
              <a:rPr lang="fr-FR" dirty="0" smtClean="0"/>
              <a:t>     </a:t>
            </a:r>
            <a:r>
              <a:rPr lang="fr-FR" dirty="0" err="1" smtClean="0"/>
              <a:t>Véq</a:t>
            </a:r>
            <a:r>
              <a:rPr lang="fr-FR" dirty="0" smtClean="0"/>
              <a:t> ?</a:t>
            </a:r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411607" y="4712238"/>
            <a:ext cx="1499612" cy="120032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dirty="0" err="1" smtClean="0"/>
              <a:t>PhCOOH</a:t>
            </a:r>
            <a:r>
              <a:rPr lang="fr-FR" dirty="0" smtClean="0"/>
              <a:t>(</a:t>
            </a:r>
            <a:r>
              <a:rPr lang="fr-FR" dirty="0" err="1" smtClean="0"/>
              <a:t>aq</a:t>
            </a:r>
            <a:r>
              <a:rPr lang="fr-FR" dirty="0" smtClean="0"/>
              <a:t>)</a:t>
            </a:r>
          </a:p>
          <a:p>
            <a:r>
              <a:rPr lang="fr-FR" dirty="0" smtClean="0"/>
              <a:t>V=20mL</a:t>
            </a:r>
            <a:br>
              <a:rPr lang="fr-FR" dirty="0" smtClean="0"/>
            </a:br>
            <a:r>
              <a:rPr lang="fr-FR" dirty="0" smtClean="0"/>
              <a:t>C= ?</a:t>
            </a:r>
          </a:p>
          <a:p>
            <a:endParaRPr lang="fr-FR" dirty="0"/>
          </a:p>
        </p:txBody>
      </p:sp>
      <p:grpSp>
        <p:nvGrpSpPr>
          <p:cNvPr id="26" name="Grouper 482">
            <a:extLst>
              <a:ext uri="{FF2B5EF4-FFF2-40B4-BE49-F238E27FC236}">
                <a16:creationId xmlns="" xmlns:a16="http://schemas.microsoft.com/office/drawing/2014/main" id="{34240D56-911B-4CFA-9968-A669E24FDAD0}"/>
              </a:ext>
            </a:extLst>
          </p:cNvPr>
          <p:cNvGrpSpPr/>
          <p:nvPr/>
        </p:nvGrpSpPr>
        <p:grpSpPr>
          <a:xfrm>
            <a:off x="1147722" y="3630708"/>
            <a:ext cx="3382199" cy="1592678"/>
            <a:chOff x="0" y="0"/>
            <a:chExt cx="571500" cy="824230"/>
          </a:xfrm>
        </p:grpSpPr>
        <p:grpSp>
          <p:nvGrpSpPr>
            <p:cNvPr id="27" name="Grouper 483">
              <a:extLst>
                <a:ext uri="{FF2B5EF4-FFF2-40B4-BE49-F238E27FC236}">
                  <a16:creationId xmlns="" xmlns:a16="http://schemas.microsoft.com/office/drawing/2014/main" id="{FA137963-9C44-46EF-96C5-56BA88E354C3}"/>
                </a:ext>
              </a:extLst>
            </p:cNvPr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29" name="Arrondir un rectangle avec un coin du même côté 484">
                <a:extLst>
                  <a:ext uri="{FF2B5EF4-FFF2-40B4-BE49-F238E27FC236}">
                    <a16:creationId xmlns="" xmlns:a16="http://schemas.microsoft.com/office/drawing/2014/main" id="{F34F0D50-ED40-4BF6-A55E-BA99A83BB542}"/>
                  </a:ext>
                </a:extLst>
              </p:cNvPr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0" name="Arrondir un rectangle avec un coin du même côté 485">
                <a:extLst>
                  <a:ext uri="{FF2B5EF4-FFF2-40B4-BE49-F238E27FC236}">
                    <a16:creationId xmlns="" xmlns:a16="http://schemas.microsoft.com/office/drawing/2014/main" id="{5C30B27A-F160-4597-A9AA-A52024EB204C}"/>
                  </a:ext>
                </a:extLst>
              </p:cNvPr>
              <p:cNvSpPr/>
              <p:nvPr/>
            </p:nvSpPr>
            <p:spPr>
              <a:xfrm rot="10800000">
                <a:off x="0" y="206375"/>
                <a:ext cx="571500" cy="593725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081AD546-F53B-4040-A86E-81B8C1641462}"/>
                </a:ext>
              </a:extLst>
            </p:cNvPr>
            <p:cNvSpPr/>
            <p:nvPr/>
          </p:nvSpPr>
          <p:spPr>
            <a:xfrm flipV="1">
              <a:off x="0" y="0"/>
              <a:ext cx="571500" cy="4508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cxnSp>
        <p:nvCxnSpPr>
          <p:cNvPr id="31" name="Connecteur droit avec flèche 30">
            <a:extLst>
              <a:ext uri="{FF2B5EF4-FFF2-40B4-BE49-F238E27FC236}">
                <a16:creationId xmlns="" xmlns:a16="http://schemas.microsoft.com/office/drawing/2014/main" id="{403D0EDB-01D1-4C67-B394-8670C7AA4C6B}"/>
              </a:ext>
            </a:extLst>
          </p:cNvPr>
          <p:cNvCxnSpPr>
            <a:cxnSpLocks/>
          </p:cNvCxnSpPr>
          <p:nvPr/>
        </p:nvCxnSpPr>
        <p:spPr>
          <a:xfrm flipV="1">
            <a:off x="1793765" y="4999320"/>
            <a:ext cx="0" cy="70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="" xmlns:a16="http://schemas.microsoft.com/office/drawing/2014/main" id="{14368752-E1FD-41CB-9EAF-5384582DA869}"/>
                  </a:ext>
                </a:extLst>
              </p:cNvPr>
              <p:cNvSpPr txBox="1"/>
              <p:nvPr/>
            </p:nvSpPr>
            <p:spPr>
              <a:xfrm>
                <a:off x="697572" y="5698327"/>
                <a:ext cx="2167453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Bain thermostaté à </a:t>
                </a:r>
                <a14:m>
                  <m:oMath xmlns=""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4368752-E1FD-41CB-9EAF-5384582DA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72" y="5698327"/>
                <a:ext cx="2167453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lèche : demi-tour 23">
            <a:extLst>
              <a:ext uri="{FF2B5EF4-FFF2-40B4-BE49-F238E27FC236}">
                <a16:creationId xmlns="" xmlns:a16="http://schemas.microsoft.com/office/drawing/2014/main" id="{ADE0E6AF-D5E6-45CF-8A2A-488544A770EF}"/>
              </a:ext>
            </a:extLst>
          </p:cNvPr>
          <p:cNvSpPr/>
          <p:nvPr/>
        </p:nvSpPr>
        <p:spPr>
          <a:xfrm>
            <a:off x="2534002" y="3672241"/>
            <a:ext cx="6203534" cy="829000"/>
          </a:xfrm>
          <a:prstGeom prst="uturnArrow">
            <a:avLst>
              <a:gd name="adj1" fmla="val 11812"/>
              <a:gd name="adj2" fmla="val 25000"/>
              <a:gd name="adj3" fmla="val 23801"/>
              <a:gd name="adj4" fmla="val 76199"/>
              <a:gd name="adj5" fmla="val 100000"/>
            </a:avLst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1377195" y="3702479"/>
            <a:ext cx="948734" cy="10709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05633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2642</TotalTime>
  <Words>274</Words>
  <Application>Microsoft Macintosh PowerPoint</Application>
  <PresentationFormat>Personnalisé</PresentationFormat>
  <Paragraphs>62</Paragraphs>
  <Slides>5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7" baseType="lpstr">
      <vt:lpstr>Rétrospective</vt:lpstr>
      <vt:lpstr>Document</vt:lpstr>
      <vt:lpstr>Détermination de constantes d’équilibre</vt:lpstr>
      <vt:lpstr>Pile Daniell</vt:lpstr>
      <vt:lpstr>Produit de solubilité de l’acide benzoïque</vt:lpstr>
      <vt:lpstr>Détermination de la constante d’acidité de l’acide benzoïque par une mesure conductimétrique</vt:lpstr>
      <vt:lpstr>Produit de solubilité de l’acide benzoïque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Chimie durable</dc:title>
  <dc:creator>Hugo Roussille</dc:creator>
  <cp:lastModifiedBy>matthis chapon</cp:lastModifiedBy>
  <cp:revision>71</cp:revision>
  <dcterms:created xsi:type="dcterms:W3CDTF">2019-04-06T14:18:31Z</dcterms:created>
  <dcterms:modified xsi:type="dcterms:W3CDTF">2020-05-13T12:58:50Z</dcterms:modified>
</cp:coreProperties>
</file>