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66" r:id="rId4"/>
    <p:sldId id="259" r:id="rId5"/>
    <p:sldId id="263" r:id="rId6"/>
    <p:sldId id="264" r:id="rId7"/>
    <p:sldId id="260" r:id="rId8"/>
    <p:sldId id="265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9288"/>
    <a:srgbClr val="E1B9AE"/>
    <a:srgbClr val="EBC3B5"/>
    <a:srgbClr val="F2C7B7"/>
    <a:srgbClr val="FBCDBD"/>
    <a:srgbClr val="765C64"/>
    <a:srgbClr val="FBC153"/>
    <a:srgbClr val="EE9B71"/>
    <a:srgbClr val="A2C0FF"/>
    <a:srgbClr val="FFF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-384" y="-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76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DE6FEB24-1155-4371-B688-DDAD01CF823D}" type="datetime1">
              <a:rPr lang="fr-FR" smtClean="0"/>
              <a:t>09/04/20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7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4.docx"/><Relationship Id="rId4" Type="http://schemas.openxmlformats.org/officeDocument/2006/relationships/image" Target="../media/image8.emf"/><Relationship Id="rId5" Type="http://schemas.openxmlformats.org/officeDocument/2006/relationships/package" Target="../embeddings/Document_Microsoft_Word5.docx"/><Relationship Id="rId6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package" Target="../embeddings/Document_Microsoft_Word1.docx"/><Relationship Id="rId5" Type="http://schemas.openxmlformats.org/officeDocument/2006/relationships/image" Target="../media/image4.emf"/><Relationship Id="rId6" Type="http://schemas.openxmlformats.org/officeDocument/2006/relationships/package" Target="../embeddings/Document_Microsoft_Word2.docx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6.png"/><Relationship Id="rId8" Type="http://schemas.openxmlformats.org/officeDocument/2006/relationships/package" Target="../embeddings/Document_Microsoft_Word3.docx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Evolution </a:t>
            </a:r>
            <a:r>
              <a:rPr lang="fr-FR" dirty="0" smtClean="0"/>
              <a:t>et équilibres chimiques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Agrégation 2020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7E40716-955D-4BA6-9FB0-D8F9D2E1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/>
              <a:t>Influence de la pression </a:t>
            </a:r>
            <a:r>
              <a:rPr lang="fr-FR" sz="2000" dirty="0"/>
              <a:t>sur l’équilibre 2 NO</a:t>
            </a:r>
            <a:r>
              <a:rPr lang="fr-FR" sz="2000" baseline="-25000" dirty="0"/>
              <a:t>2 (g)</a:t>
            </a:r>
            <a:r>
              <a:rPr lang="fr-FR" sz="2000" dirty="0"/>
              <a:t> = N</a:t>
            </a:r>
            <a:r>
              <a:rPr lang="fr-FR" sz="2000" baseline="-25000" dirty="0"/>
              <a:t>2</a:t>
            </a:r>
            <a:r>
              <a:rPr lang="fr-FR" sz="2000" dirty="0"/>
              <a:t>O</a:t>
            </a:r>
            <a:r>
              <a:rPr lang="fr-FR" sz="2000" baseline="-25000" dirty="0"/>
              <a:t>4 (g)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B10B06B-7C98-4ACF-AC19-B1B6902E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10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B738602-390A-4D7C-8981-4269FD038593}"/>
              </a:ext>
            </a:extLst>
          </p:cNvPr>
          <p:cNvSpPr/>
          <p:nvPr/>
        </p:nvSpPr>
        <p:spPr>
          <a:xfrm>
            <a:off x="1010769" y="2705152"/>
            <a:ext cx="2035738" cy="411041"/>
          </a:xfrm>
          <a:prstGeom prst="rect">
            <a:avLst/>
          </a:prstGeom>
          <a:solidFill>
            <a:srgbClr val="A42F0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D6AD0C-34E5-447B-A2C5-55DD85762574}"/>
              </a:ext>
            </a:extLst>
          </p:cNvPr>
          <p:cNvSpPr/>
          <p:nvPr/>
        </p:nvSpPr>
        <p:spPr>
          <a:xfrm>
            <a:off x="7327299" y="2693603"/>
            <a:ext cx="648507" cy="420769"/>
          </a:xfrm>
          <a:prstGeom prst="rect">
            <a:avLst/>
          </a:prstGeom>
          <a:solidFill>
            <a:srgbClr val="D1928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F5D2C03-6381-490C-9F50-53F5BA0E74FB}"/>
              </a:ext>
            </a:extLst>
          </p:cNvPr>
          <p:cNvSpPr/>
          <p:nvPr/>
        </p:nvSpPr>
        <p:spPr>
          <a:xfrm>
            <a:off x="4864371" y="2690504"/>
            <a:ext cx="655972" cy="411041"/>
          </a:xfrm>
          <a:prstGeom prst="rect">
            <a:avLst/>
          </a:prstGeom>
          <a:solidFill>
            <a:srgbClr val="A42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grpSp>
        <p:nvGrpSpPr>
          <p:cNvPr id="9" name="Grouper 114">
            <a:extLst>
              <a:ext uri="{FF2B5EF4-FFF2-40B4-BE49-F238E27FC236}">
                <a16:creationId xmlns:a16="http://schemas.microsoft.com/office/drawing/2014/main" xmlns="" id="{F049E063-1BF4-40CD-B0ED-9F440AD7DBA2}"/>
              </a:ext>
            </a:extLst>
          </p:cNvPr>
          <p:cNvGrpSpPr/>
          <p:nvPr/>
        </p:nvGrpSpPr>
        <p:grpSpPr>
          <a:xfrm rot="5400000">
            <a:off x="4160590" y="1878805"/>
            <a:ext cx="685067" cy="2034440"/>
            <a:chOff x="0" y="195946"/>
            <a:chExt cx="1028700" cy="2743201"/>
          </a:xfrm>
        </p:grpSpPr>
        <p:grpSp>
          <p:nvGrpSpPr>
            <p:cNvPr id="10" name="Grouper 156">
              <a:extLst>
                <a:ext uri="{FF2B5EF4-FFF2-40B4-BE49-F238E27FC236}">
                  <a16:creationId xmlns:a16="http://schemas.microsoft.com/office/drawing/2014/main" xmlns="" id="{F17E688D-F0CA-4ED0-BCB0-8FBD4074E87E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7066FA82-BB96-4B0C-9782-D480280B0841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fr-FR" sz="9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900"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xmlns="" id="{1903CC34-486C-450F-899E-F6AF44D7D716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er 160">
              <a:extLst>
                <a:ext uri="{FF2B5EF4-FFF2-40B4-BE49-F238E27FC236}">
                  <a16:creationId xmlns:a16="http://schemas.microsoft.com/office/drawing/2014/main" xmlns="" id="{C73C38B8-2159-4762-A00B-344D55BA98D7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xmlns="" id="{EE0E7744-CECE-46E1-9FB3-356546232865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xmlns="" id="{0EDC8340-62E7-46F9-B695-5C1F5CE0C765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xmlns="" id="{D53636C4-99BE-42FC-8318-CEC91294B2DD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xmlns="" id="{8DB92831-B38D-4C8B-81E0-E2C42354D4BC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xmlns="" id="{EE56CDC2-F25A-4996-9569-275D453651B8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r 166">
              <a:extLst>
                <a:ext uri="{FF2B5EF4-FFF2-40B4-BE49-F238E27FC236}">
                  <a16:creationId xmlns:a16="http://schemas.microsoft.com/office/drawing/2014/main" xmlns="" id="{6D5F202D-6BC8-4D4D-8CD9-E8D47996FC1D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xmlns="" id="{7905A172-B30D-48A1-8958-EBED79C301C1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xmlns="" id="{AF70C68A-257F-421D-9A39-E49DF3BDA02A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xmlns="" id="{DAEE1844-4E14-4696-9015-6E56DC43050B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xmlns="" id="{61E82A76-78C0-4D15-BD5B-64B95DC095E0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xmlns="" id="{B8DE3075-B35D-4C17-88A0-4DEEC6C5961B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r 172">
              <a:extLst>
                <a:ext uri="{FF2B5EF4-FFF2-40B4-BE49-F238E27FC236}">
                  <a16:creationId xmlns:a16="http://schemas.microsoft.com/office/drawing/2014/main" xmlns="" id="{F98883FD-7AD4-40B3-8339-6A0B001CA1C5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xmlns="" id="{83248CC4-541A-4ACF-8C6C-1E1B8B4132CC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xmlns="" id="{A13F8D1C-F29F-4A70-8310-37902F08AE5E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xmlns="" id="{1D392689-F1BD-4055-B6B5-B62E97631B60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xmlns="" id="{EEFC7F65-C590-4286-952B-21DA438CEBE7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xmlns="" id="{E17F7920-8F36-45CB-9F82-078DCEF292DD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r 178">
              <a:extLst>
                <a:ext uri="{FF2B5EF4-FFF2-40B4-BE49-F238E27FC236}">
                  <a16:creationId xmlns:a16="http://schemas.microsoft.com/office/drawing/2014/main" xmlns="" id="{85AAC06F-D3B3-4452-B9B0-F3A282D4B6C1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xmlns="" id="{8CE54C53-5165-4311-966E-9A92837BFF60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xmlns="" id="{83237CFA-2347-43F1-99DE-C293D274DDC3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xmlns="" id="{45D595B8-8B8B-43A5-9EE8-B85A4C68A014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xmlns="" id="{62390EEE-5894-4FC4-962F-EECF8AFC270D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xmlns="" id="{F7B7E6BA-61D8-4B60-ABCB-38E6CE3DAA74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er 114">
            <a:extLst>
              <a:ext uri="{FF2B5EF4-FFF2-40B4-BE49-F238E27FC236}">
                <a16:creationId xmlns:a16="http://schemas.microsoft.com/office/drawing/2014/main" xmlns="" id="{CD2D93A9-5ED9-403B-A351-4A55DE1299D9}"/>
              </a:ext>
            </a:extLst>
          </p:cNvPr>
          <p:cNvGrpSpPr/>
          <p:nvPr/>
        </p:nvGrpSpPr>
        <p:grpSpPr>
          <a:xfrm rot="5400000">
            <a:off x="1702310" y="1878805"/>
            <a:ext cx="685067" cy="2034440"/>
            <a:chOff x="0" y="195946"/>
            <a:chExt cx="1028700" cy="2743201"/>
          </a:xfrm>
        </p:grpSpPr>
        <p:grpSp>
          <p:nvGrpSpPr>
            <p:cNvPr id="38" name="Grouper 156">
              <a:extLst>
                <a:ext uri="{FF2B5EF4-FFF2-40B4-BE49-F238E27FC236}">
                  <a16:creationId xmlns:a16="http://schemas.microsoft.com/office/drawing/2014/main" xmlns="" id="{8C6DF750-1CE6-4447-A2F9-59F8F8BC5F06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CE7194A9-598A-4270-A0D1-F5143FA64661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fr-FR" sz="9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900"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xmlns="" id="{785D9399-801A-4124-AF79-A4ED739DB250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r 160">
              <a:extLst>
                <a:ext uri="{FF2B5EF4-FFF2-40B4-BE49-F238E27FC236}">
                  <a16:creationId xmlns:a16="http://schemas.microsoft.com/office/drawing/2014/main" xmlns="" id="{87AE109F-7418-4335-8984-E296AA98596A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xmlns="" id="{B4664E94-82F1-4C57-9125-34E2B05C3E8C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xmlns="" id="{945B8FC1-C2D9-4950-AED6-F78DBABF68D1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xmlns="" id="{390D1A51-CA2E-4A3E-A316-A17EA77774B6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xmlns="" id="{92ED13F1-1BD9-4F08-9503-ACC151C3FE0C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xmlns="" id="{32C1E86D-6C38-411F-BB0E-53030829ABA6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er 166">
              <a:extLst>
                <a:ext uri="{FF2B5EF4-FFF2-40B4-BE49-F238E27FC236}">
                  <a16:creationId xmlns:a16="http://schemas.microsoft.com/office/drawing/2014/main" xmlns="" id="{D22E942D-2EF5-47B8-87E8-D8C7B453DF70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xmlns="" id="{8D40BDCB-9F68-4F0F-9F57-B1210F65610F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xmlns="" id="{CC8E1078-6187-4A06-8673-53E3483FEF85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xmlns="" id="{92E49CE5-6754-43C9-9636-E80B8FBCE29B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xmlns="" id="{4CACA5CA-87BB-4637-9928-B38048CE19CC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xmlns="" id="{EFAA50A8-C981-4AC7-92B6-564F2A71CC88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r 172">
              <a:extLst>
                <a:ext uri="{FF2B5EF4-FFF2-40B4-BE49-F238E27FC236}">
                  <a16:creationId xmlns:a16="http://schemas.microsoft.com/office/drawing/2014/main" xmlns="" id="{45D9B019-EF7F-4B50-8C35-38134AFF8F86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xmlns="" id="{CA68288C-4781-4913-9516-2649BB2506C4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xmlns="" id="{3CBAC930-1636-4FCB-AEE6-2F364D66FF04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xmlns="" id="{A1AB02F3-8831-43F5-BB11-C5E12A3150B4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xmlns="" id="{29724030-267C-439C-9F61-C4080C433A10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xmlns="" id="{5DFD5E62-F2D6-436D-8BDE-F016C5D854CE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r 178">
              <a:extLst>
                <a:ext uri="{FF2B5EF4-FFF2-40B4-BE49-F238E27FC236}">
                  <a16:creationId xmlns:a16="http://schemas.microsoft.com/office/drawing/2014/main" xmlns="" id="{AB7949E6-E173-4CC9-8794-B29AFC6458DA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xmlns="" id="{01D2B013-546E-42AD-A1AC-AB40C2183D53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xmlns="" id="{7F1C6406-EFC8-46E0-B1DB-DF160E6773BC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xmlns="" id="{3ADD724A-278D-4560-8C04-4E6A53EEFD70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xmlns="" id="{B362FE4E-6387-41F3-9390-AB31CE7EC5C6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xmlns="" id="{1C0A9DEE-76A2-4A9E-A6EA-0E7AFD0C705B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er 114">
            <a:extLst>
              <a:ext uri="{FF2B5EF4-FFF2-40B4-BE49-F238E27FC236}">
                <a16:creationId xmlns:a16="http://schemas.microsoft.com/office/drawing/2014/main" xmlns="" id="{348F7BB8-DA61-4BA7-9FB0-FE88C5D34A18}"/>
              </a:ext>
            </a:extLst>
          </p:cNvPr>
          <p:cNvGrpSpPr/>
          <p:nvPr/>
        </p:nvGrpSpPr>
        <p:grpSpPr>
          <a:xfrm rot="5400000">
            <a:off x="6618864" y="1878805"/>
            <a:ext cx="685067" cy="2034440"/>
            <a:chOff x="0" y="195946"/>
            <a:chExt cx="1028700" cy="2743201"/>
          </a:xfrm>
        </p:grpSpPr>
        <p:grpSp>
          <p:nvGrpSpPr>
            <p:cNvPr id="66" name="Grouper 156">
              <a:extLst>
                <a:ext uri="{FF2B5EF4-FFF2-40B4-BE49-F238E27FC236}">
                  <a16:creationId xmlns:a16="http://schemas.microsoft.com/office/drawing/2014/main" xmlns="" id="{05A7879B-A2B7-48E9-B59A-5A6D325BFED9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3861E449-791C-4935-9C03-0065E8230B33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fr-FR" sz="9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900"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xmlns="" id="{8FF0EB5C-86D7-494D-885D-8A34263228FD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er 160">
              <a:extLst>
                <a:ext uri="{FF2B5EF4-FFF2-40B4-BE49-F238E27FC236}">
                  <a16:creationId xmlns:a16="http://schemas.microsoft.com/office/drawing/2014/main" xmlns="" id="{475FE4AD-0C83-48DA-9F0B-4455FB2C7C80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xmlns="" id="{FADAD973-CAF8-470B-864A-61408555FFDD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xmlns="" id="{F6542604-BB61-4A7A-AD0A-6CF83F2BBA2A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xmlns="" id="{323079FB-78C7-488C-9DA5-5A74CE59BBBD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xmlns="" id="{443CD2ED-918A-49BB-B75E-0A47DDE0535B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xmlns="" id="{3B65F0A2-5668-4E41-ADCF-D4A8B6CD3A09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er 166">
              <a:extLst>
                <a:ext uri="{FF2B5EF4-FFF2-40B4-BE49-F238E27FC236}">
                  <a16:creationId xmlns:a16="http://schemas.microsoft.com/office/drawing/2014/main" xmlns="" id="{3E18FCD8-D4F5-4605-9637-A7461B3F4CF5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xmlns="" id="{C46CA3CB-2258-4CF5-A1CC-150911946731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xmlns="" id="{B8D24ABD-169F-4E4D-9494-A6D5385A7194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xmlns="" id="{C805D2BF-6B7A-480C-B3C6-B6A034A5C5D9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xmlns="" id="{BA7BF6E9-9628-4CA6-8707-127DA101292A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xmlns="" id="{9ADB1623-8C94-406A-843B-DE26135D915D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r 172">
              <a:extLst>
                <a:ext uri="{FF2B5EF4-FFF2-40B4-BE49-F238E27FC236}">
                  <a16:creationId xmlns:a16="http://schemas.microsoft.com/office/drawing/2014/main" xmlns="" id="{AB914DB5-63F0-45F1-961E-811C75F07EBC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xmlns="" id="{2D8388B5-DBF9-4E38-AEF3-AB0117935AEA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xmlns="" id="{A9C1BDA9-43A9-426E-8CFB-528B382D7E9A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xmlns="" id="{750A90DA-5CEE-4D7E-BCF3-DF27E8945667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xmlns="" id="{8618C12F-6BA1-49FA-99E7-CA34A3BD3236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xmlns="" id="{B85B5D87-EFEB-4CFC-8D8C-0AECE11892B4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er 178">
              <a:extLst>
                <a:ext uri="{FF2B5EF4-FFF2-40B4-BE49-F238E27FC236}">
                  <a16:creationId xmlns:a16="http://schemas.microsoft.com/office/drawing/2014/main" xmlns="" id="{39CAF77D-FBF9-4D6C-8509-8F1DFCCD7B68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xmlns="" id="{EDC5284E-EE87-4FC3-8FF5-FF946011BD12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xmlns="" id="{8FF609A7-7CCA-440C-8AE0-315E2ADD4CE6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xmlns="" id="{44158656-1628-4880-BDA3-133972F5F364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xmlns="" id="{3CA1728D-E894-40D9-A8B9-667D4A17B6E6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xmlns="" id="{9108E081-81A8-47E2-8E75-AF5B17746951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128E8D5A-BC40-43E1-880F-C2CE81E05710}"/>
              </a:ext>
            </a:extLst>
          </p:cNvPr>
          <p:cNvSpPr/>
          <p:nvPr/>
        </p:nvSpPr>
        <p:spPr>
          <a:xfrm>
            <a:off x="4834666" y="2690504"/>
            <a:ext cx="29705" cy="4110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9D8F870B-4E98-4D1E-99E2-D6888F98A972}"/>
              </a:ext>
            </a:extLst>
          </p:cNvPr>
          <p:cNvSpPr/>
          <p:nvPr/>
        </p:nvSpPr>
        <p:spPr>
          <a:xfrm>
            <a:off x="3485902" y="2880781"/>
            <a:ext cx="1356284" cy="19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B19954E9-707C-4E5C-89A2-666EB3E1EEA6}"/>
              </a:ext>
            </a:extLst>
          </p:cNvPr>
          <p:cNvSpPr/>
          <p:nvPr/>
        </p:nvSpPr>
        <p:spPr>
          <a:xfrm>
            <a:off x="7292935" y="2690504"/>
            <a:ext cx="29705" cy="4110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1B2CBEF4-3425-4969-A6E8-116EA38F0FBB}"/>
              </a:ext>
            </a:extLst>
          </p:cNvPr>
          <p:cNvSpPr/>
          <p:nvPr/>
        </p:nvSpPr>
        <p:spPr>
          <a:xfrm>
            <a:off x="5944171" y="2880781"/>
            <a:ext cx="1356284" cy="19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7" name="Flèche : courbe vers le haut 96">
            <a:extLst>
              <a:ext uri="{FF2B5EF4-FFF2-40B4-BE49-F238E27FC236}">
                <a16:creationId xmlns:a16="http://schemas.microsoft.com/office/drawing/2014/main" xmlns="" id="{89B013CB-3D8B-4C06-8437-4D1A6258B8E4}"/>
              </a:ext>
            </a:extLst>
          </p:cNvPr>
          <p:cNvSpPr/>
          <p:nvPr/>
        </p:nvSpPr>
        <p:spPr>
          <a:xfrm>
            <a:off x="2299152" y="3325228"/>
            <a:ext cx="1780115" cy="3338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xmlns="" id="{8D006437-DFD3-4B6A-A3E5-67D5C73BD62F}"/>
              </a:ext>
            </a:extLst>
          </p:cNvPr>
          <p:cNvSpPr txBox="1"/>
          <p:nvPr/>
        </p:nvSpPr>
        <p:spPr>
          <a:xfrm>
            <a:off x="2553456" y="3745774"/>
            <a:ext cx="127152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dirty="0"/>
              <a:t>Compression</a:t>
            </a:r>
          </a:p>
        </p:txBody>
      </p:sp>
      <p:sp>
        <p:nvSpPr>
          <p:cNvPr id="99" name="Flèche : courbe vers le haut 98">
            <a:extLst>
              <a:ext uri="{FF2B5EF4-FFF2-40B4-BE49-F238E27FC236}">
                <a16:creationId xmlns:a16="http://schemas.microsoft.com/office/drawing/2014/main" xmlns="" id="{D8B20FE0-F64D-430B-BFF5-46F4B85B40CB}"/>
              </a:ext>
            </a:extLst>
          </p:cNvPr>
          <p:cNvSpPr/>
          <p:nvPr/>
        </p:nvSpPr>
        <p:spPr>
          <a:xfrm>
            <a:off x="4810431" y="3325228"/>
            <a:ext cx="1780115" cy="3338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xmlns="" id="{B0680CD1-B8F1-46D0-A477-5DD5CCE0C7D7}"/>
              </a:ext>
            </a:extLst>
          </p:cNvPr>
          <p:cNvSpPr txBox="1"/>
          <p:nvPr/>
        </p:nvSpPr>
        <p:spPr>
          <a:xfrm>
            <a:off x="5064735" y="3745774"/>
            <a:ext cx="127152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dirty="0"/>
              <a:t>Équilibre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76E03CD5-BAE8-4E75-80EE-B62AFD44009C}"/>
              </a:ext>
            </a:extLst>
          </p:cNvPr>
          <p:cNvSpPr/>
          <p:nvPr/>
        </p:nvSpPr>
        <p:spPr>
          <a:xfrm>
            <a:off x="3069133" y="2828831"/>
            <a:ext cx="54000" cy="135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B90B8212-398F-429D-82EE-A0D9D9A8CE9B}"/>
              </a:ext>
            </a:extLst>
          </p:cNvPr>
          <p:cNvSpPr/>
          <p:nvPr/>
        </p:nvSpPr>
        <p:spPr>
          <a:xfrm>
            <a:off x="5516813" y="2813281"/>
            <a:ext cx="54000" cy="135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1D102E7E-2917-4310-9E53-554295A92DC7}"/>
              </a:ext>
            </a:extLst>
          </p:cNvPr>
          <p:cNvSpPr/>
          <p:nvPr/>
        </p:nvSpPr>
        <p:spPr>
          <a:xfrm>
            <a:off x="7978606" y="2823120"/>
            <a:ext cx="54000" cy="135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graphicFrame>
        <p:nvGraphicFramePr>
          <p:cNvPr id="105" name="Obje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150432"/>
              </p:ext>
            </p:extLst>
          </p:nvPr>
        </p:nvGraphicFramePr>
        <p:xfrm>
          <a:off x="579310" y="1718742"/>
          <a:ext cx="2615157" cy="721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5753100" imgH="1587500" progId="Word.Document.12">
                  <p:embed/>
                </p:oleObj>
              </mc:Choice>
              <mc:Fallback>
                <p:oleObj name="Document" r:id="rId3" imgW="5753100" imgH="158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310" y="1718742"/>
                        <a:ext cx="2615157" cy="721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1621"/>
              </p:ext>
            </p:extLst>
          </p:nvPr>
        </p:nvGraphicFramePr>
        <p:xfrm>
          <a:off x="3517900" y="1808564"/>
          <a:ext cx="1977729" cy="54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5" imgW="5753100" imgH="1587500" progId="Word.Document.12">
                  <p:embed/>
                </p:oleObj>
              </mc:Choice>
              <mc:Fallback>
                <p:oleObj name="Document" r:id="rId5" imgW="5753100" imgH="158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7900" y="1808564"/>
                        <a:ext cx="1977729" cy="546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32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408" y="0"/>
            <a:ext cx="8520600" cy="572700"/>
          </a:xfrm>
        </p:spPr>
        <p:txBody>
          <a:bodyPr/>
          <a:lstStyle/>
          <a:p>
            <a:r>
              <a:rPr lang="fr-FR" dirty="0" smtClean="0"/>
              <a:t>Synthèse du dioxyde d’azote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296577" y="3694085"/>
            <a:ext cx="2798272" cy="1280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1294889" y="2829342"/>
            <a:ext cx="6921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4089401" y="2848072"/>
            <a:ext cx="6921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89428" y="3825500"/>
            <a:ext cx="278818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08571" y="3565813"/>
            <a:ext cx="2772000" cy="243707"/>
          </a:xfrm>
          <a:prstGeom prst="rect">
            <a:avLst/>
          </a:prstGeom>
          <a:solidFill>
            <a:srgbClr val="A2C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2" name="Grouper 101"/>
          <p:cNvGrpSpPr/>
          <p:nvPr/>
        </p:nvGrpSpPr>
        <p:grpSpPr>
          <a:xfrm>
            <a:off x="2139076" y="3594996"/>
            <a:ext cx="1340915" cy="178227"/>
            <a:chOff x="2139076" y="3594996"/>
            <a:chExt cx="1340915" cy="178227"/>
          </a:xfrm>
        </p:grpSpPr>
        <p:sp>
          <p:nvSpPr>
            <p:cNvPr id="17" name="Triangle isocèle 16"/>
            <p:cNvSpPr/>
            <p:nvPr/>
          </p:nvSpPr>
          <p:spPr>
            <a:xfrm>
              <a:off x="2139076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/>
            <p:cNvSpPr/>
            <p:nvPr/>
          </p:nvSpPr>
          <p:spPr>
            <a:xfrm>
              <a:off x="2410244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riangle isocèle 18"/>
            <p:cNvSpPr/>
            <p:nvPr/>
          </p:nvSpPr>
          <p:spPr>
            <a:xfrm>
              <a:off x="2952580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iangle isocèle 19"/>
            <p:cNvSpPr/>
            <p:nvPr/>
          </p:nvSpPr>
          <p:spPr>
            <a:xfrm>
              <a:off x="3223748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iangle isocèle 20"/>
            <p:cNvSpPr/>
            <p:nvPr/>
          </p:nvSpPr>
          <p:spPr>
            <a:xfrm>
              <a:off x="2681412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r 102"/>
          <p:cNvGrpSpPr/>
          <p:nvPr/>
        </p:nvGrpSpPr>
        <p:grpSpPr>
          <a:xfrm>
            <a:off x="3733287" y="1542495"/>
            <a:ext cx="1295271" cy="1433302"/>
            <a:chOff x="3733287" y="1285955"/>
            <a:chExt cx="1295271" cy="1433302"/>
          </a:xfrm>
        </p:grpSpPr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0075" y="1285955"/>
              <a:ext cx="1128483" cy="1366349"/>
            </a:xfrm>
            <a:prstGeom prst="rect">
              <a:avLst/>
            </a:prstGeom>
          </p:spPr>
        </p:pic>
        <p:sp>
          <p:nvSpPr>
            <p:cNvPr id="33" name="Flèche courbée vers le bas 32"/>
            <p:cNvSpPr/>
            <p:nvPr/>
          </p:nvSpPr>
          <p:spPr>
            <a:xfrm flipH="1">
              <a:off x="3733287" y="2283150"/>
              <a:ext cx="1051993" cy="436107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Connecteur droit avec flèche 38"/>
          <p:cNvCxnSpPr/>
          <p:nvPr/>
        </p:nvCxnSpPr>
        <p:spPr>
          <a:xfrm flipV="1">
            <a:off x="1911544" y="3743873"/>
            <a:ext cx="357667" cy="15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1411204" y="3748882"/>
            <a:ext cx="495687" cy="53523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230925" y="4168672"/>
            <a:ext cx="1257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Copeaux de cuivre</a:t>
            </a:r>
          </a:p>
          <a:p>
            <a:endParaRPr lang="fr-FR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1140243" y="3755179"/>
            <a:ext cx="357667" cy="15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10532" y="3565819"/>
            <a:ext cx="74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Fond d’eau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2</a:t>
            </a:fld>
            <a:endParaRPr lang="fr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4511213" y="2846551"/>
            <a:ext cx="6921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5343560" y="2845031"/>
            <a:ext cx="6921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 flipV="1">
            <a:off x="5118838" y="3540165"/>
            <a:ext cx="1282918" cy="1282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504395" y="3283631"/>
            <a:ext cx="159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Acide nitrique</a:t>
            </a:r>
          </a:p>
          <a:p>
            <a:pPr algn="ctr"/>
            <a:r>
              <a:rPr lang="fr-FR" dirty="0"/>
              <a:t>c</a:t>
            </a:r>
            <a:r>
              <a:rPr lang="fr-FR" dirty="0" smtClean="0"/>
              <a:t>oncentré (</a:t>
            </a:r>
            <a:r>
              <a:rPr lang="fr-FR" dirty="0" smtClean="0"/>
              <a:t>~5mL)</a:t>
            </a:r>
            <a:endParaRPr lang="fr-FR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13760" y="3822352"/>
            <a:ext cx="820630" cy="348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4525039" y="3423206"/>
            <a:ext cx="820630" cy="348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466584" y="1834216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93" name="Connecteur droit 92"/>
          <p:cNvCxnSpPr/>
          <p:nvPr/>
        </p:nvCxnSpPr>
        <p:spPr>
          <a:xfrm flipV="1">
            <a:off x="2180961" y="2898830"/>
            <a:ext cx="513168" cy="62850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2987649" y="2897310"/>
            <a:ext cx="527547" cy="648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2984540" y="1910203"/>
            <a:ext cx="0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2687919" y="1921509"/>
            <a:ext cx="0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er 100"/>
          <p:cNvGrpSpPr/>
          <p:nvPr/>
        </p:nvGrpSpPr>
        <p:grpSpPr>
          <a:xfrm>
            <a:off x="2193791" y="1000481"/>
            <a:ext cx="1295748" cy="2539684"/>
            <a:chOff x="2193791" y="1000481"/>
            <a:chExt cx="1295748" cy="2539684"/>
          </a:xfrm>
        </p:grpSpPr>
        <p:sp>
          <p:nvSpPr>
            <p:cNvPr id="56" name="Nuage 55"/>
            <p:cNvSpPr/>
            <p:nvPr/>
          </p:nvSpPr>
          <p:spPr>
            <a:xfrm flipV="1">
              <a:off x="2501687" y="1000481"/>
              <a:ext cx="551657" cy="97482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r 99"/>
            <p:cNvGrpSpPr/>
            <p:nvPr/>
          </p:nvGrpSpPr>
          <p:grpSpPr>
            <a:xfrm>
              <a:off x="2193791" y="1889371"/>
              <a:ext cx="1295748" cy="1650794"/>
              <a:chOff x="2193791" y="1889371"/>
              <a:chExt cx="1295748" cy="1650794"/>
            </a:xfrm>
          </p:grpSpPr>
          <p:sp>
            <p:nvSpPr>
              <p:cNvPr id="91" name="Trapèze 90"/>
              <p:cNvSpPr/>
              <p:nvPr/>
            </p:nvSpPr>
            <p:spPr>
              <a:xfrm>
                <a:off x="2193791" y="2873178"/>
                <a:ext cx="1295748" cy="666987"/>
              </a:xfrm>
              <a:prstGeom prst="trapezoid">
                <a:avLst>
                  <a:gd name="adj" fmla="val 77125"/>
                </a:avLst>
              </a:prstGeom>
              <a:solidFill>
                <a:srgbClr val="FBC15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95326" y="1889371"/>
                <a:ext cx="281045" cy="1044091"/>
              </a:xfrm>
              <a:prstGeom prst="rect">
                <a:avLst/>
              </a:prstGeom>
              <a:solidFill>
                <a:srgbClr val="FBC15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04" name="Rectangle 103"/>
          <p:cNvSpPr/>
          <p:nvPr/>
        </p:nvSpPr>
        <p:spPr>
          <a:xfrm>
            <a:off x="3425389" y="701659"/>
            <a:ext cx="59142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/>
              <a:t>Equation de réaction:</a:t>
            </a:r>
          </a:p>
          <a:p>
            <a:endParaRPr lang="fr-FR" dirty="0"/>
          </a:p>
          <a:p>
            <a:r>
              <a:rPr lang="fr-FR" dirty="0"/>
              <a:t>8H</a:t>
            </a:r>
            <a:r>
              <a:rPr lang="fr-FR" baseline="30000" dirty="0" smtClean="0"/>
              <a:t>+</a:t>
            </a:r>
            <a:r>
              <a:rPr lang="fr-FR" baseline="-25000" dirty="0" smtClean="0"/>
              <a:t>(</a:t>
            </a:r>
            <a:r>
              <a:rPr lang="fr-FR" baseline="-25000" dirty="0" err="1"/>
              <a:t>aq</a:t>
            </a:r>
            <a:r>
              <a:rPr lang="fr-FR" baseline="-25000" dirty="0"/>
              <a:t>) </a:t>
            </a:r>
            <a:r>
              <a:rPr lang="fr-FR" dirty="0"/>
              <a:t>+ </a:t>
            </a:r>
            <a:r>
              <a:rPr lang="fr-FR" dirty="0" smtClean="0"/>
              <a:t>2NO</a:t>
            </a:r>
            <a:r>
              <a:rPr lang="fr-FR" baseline="-25000" dirty="0" smtClean="0"/>
              <a:t>3</a:t>
            </a:r>
            <a:r>
              <a:rPr lang="fr-FR" baseline="30000" dirty="0" smtClean="0"/>
              <a:t>2-</a:t>
            </a:r>
            <a:r>
              <a:rPr lang="fr-FR" baseline="-25000" dirty="0" smtClean="0"/>
              <a:t>(</a:t>
            </a:r>
            <a:r>
              <a:rPr lang="fr-FR" baseline="-25000" dirty="0" err="1"/>
              <a:t>aq</a:t>
            </a:r>
            <a:r>
              <a:rPr lang="fr-FR" baseline="-25000" dirty="0"/>
              <a:t>) </a:t>
            </a:r>
            <a:r>
              <a:rPr lang="fr-FR" dirty="0"/>
              <a:t>+ </a:t>
            </a:r>
            <a:r>
              <a:rPr lang="fr-FR" dirty="0" smtClean="0"/>
              <a:t>3Cu</a:t>
            </a:r>
            <a:r>
              <a:rPr lang="fr-FR" baseline="-25000" dirty="0"/>
              <a:t>(s) </a:t>
            </a:r>
            <a:r>
              <a:rPr lang="fr-FR" dirty="0"/>
              <a:t>= 3Cu</a:t>
            </a:r>
            <a:r>
              <a:rPr lang="fr-FR" baseline="30000" dirty="0"/>
              <a:t>2</a:t>
            </a:r>
            <a:r>
              <a:rPr lang="fr-FR" baseline="30000" dirty="0" smtClean="0"/>
              <a:t>+</a:t>
            </a:r>
            <a:r>
              <a:rPr lang="fr-FR" baseline="-25000" dirty="0" smtClean="0"/>
              <a:t>(</a:t>
            </a:r>
            <a:r>
              <a:rPr lang="fr-FR" baseline="-25000" dirty="0" err="1"/>
              <a:t>aq</a:t>
            </a:r>
            <a:r>
              <a:rPr lang="fr-FR" baseline="-25000" dirty="0"/>
              <a:t>) </a:t>
            </a:r>
            <a:r>
              <a:rPr lang="fr-FR" dirty="0"/>
              <a:t>+ 2NO</a:t>
            </a:r>
            <a:r>
              <a:rPr lang="fr-FR" baseline="-25000" dirty="0"/>
              <a:t>(g) </a:t>
            </a:r>
            <a:r>
              <a:rPr lang="fr-FR" dirty="0"/>
              <a:t>+ </a:t>
            </a:r>
            <a:r>
              <a:rPr lang="fr-FR" dirty="0" smtClean="0"/>
              <a:t>4H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(</a:t>
            </a:r>
            <a:r>
              <a:rPr lang="fr-FR" baseline="-25000" dirty="0"/>
              <a:t>l</a:t>
            </a:r>
            <a:r>
              <a:rPr lang="fr-FR" baseline="-25000" dirty="0" smtClean="0"/>
              <a:t>)    </a:t>
            </a:r>
            <a:r>
              <a:rPr lang="fr-FR" dirty="0" smtClean="0"/>
              <a:t> </a:t>
            </a:r>
            <a:r>
              <a:rPr lang="fr-FR" b="1" dirty="0" smtClean="0"/>
              <a:t>K</a:t>
            </a:r>
            <a:r>
              <a:rPr lang="fr-FR" b="1" baseline="-25000" dirty="0" smtClean="0"/>
              <a:t>1</a:t>
            </a:r>
            <a:r>
              <a:rPr lang="fr-FR" b="1" dirty="0" smtClean="0"/>
              <a:t>°=1,5.10</a:t>
            </a:r>
            <a:r>
              <a:rPr lang="fr-FR" b="1" baseline="30000" dirty="0" smtClean="0"/>
              <a:t>6</a:t>
            </a:r>
            <a:endParaRPr lang="fr-FR" b="1" baseline="30000" dirty="0"/>
          </a:p>
          <a:p>
            <a:r>
              <a:rPr lang="fr-FR" dirty="0"/>
              <a:t>NO</a:t>
            </a:r>
            <a:r>
              <a:rPr lang="fr-FR" baseline="-25000" dirty="0"/>
              <a:t>(g)</a:t>
            </a:r>
            <a:r>
              <a:rPr lang="fr-FR" dirty="0"/>
              <a:t> + 1/2 O2 </a:t>
            </a:r>
            <a:r>
              <a:rPr lang="fr-FR" baseline="-25000" dirty="0"/>
              <a:t>(g)</a:t>
            </a:r>
            <a:r>
              <a:rPr lang="fr-FR" dirty="0"/>
              <a:t> = NO2 </a:t>
            </a:r>
            <a:r>
              <a:rPr lang="fr-FR" baseline="-25000" dirty="0"/>
              <a:t>(g)</a:t>
            </a:r>
            <a:r>
              <a:rPr lang="fr-FR" dirty="0"/>
              <a:t> </a:t>
            </a:r>
            <a:r>
              <a:rPr lang="fr-FR" dirty="0" smtClean="0"/>
              <a:t> 		                  </a:t>
            </a:r>
            <a:r>
              <a:rPr lang="fr-FR" b="1" dirty="0" smtClean="0"/>
              <a:t>K</a:t>
            </a:r>
            <a:r>
              <a:rPr lang="fr-FR" b="1" baseline="-25000" dirty="0" smtClean="0"/>
              <a:t>2</a:t>
            </a:r>
            <a:r>
              <a:rPr lang="fr-FR" b="1" dirty="0" smtClean="0"/>
              <a:t>°=3,5.10</a:t>
            </a:r>
            <a:r>
              <a:rPr lang="fr-FR" b="1" baseline="30000" dirty="0" smtClean="0"/>
              <a:t>62</a:t>
            </a:r>
            <a:endParaRPr lang="fr-FR" b="1" baseline="30000" dirty="0"/>
          </a:p>
        </p:txBody>
      </p:sp>
    </p:spTree>
    <p:extLst>
      <p:ext uri="{BB962C8B-B14F-4D97-AF65-F5344CB8AC3E}">
        <p14:creationId xmlns:p14="http://schemas.microsoft.com/office/powerpoint/2010/main" val="219398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Hypothèses sur le système chimique étudié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3</a:t>
            </a:fld>
            <a:endParaRPr lang="fr"/>
          </a:p>
        </p:txBody>
      </p:sp>
      <p:sp>
        <p:nvSpPr>
          <p:cNvPr id="6" name="ZoneTexte 5"/>
          <p:cNvSpPr txBox="1"/>
          <p:nvPr/>
        </p:nvSpPr>
        <p:spPr>
          <a:xfrm>
            <a:off x="423363" y="1757255"/>
            <a:ext cx="65966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fr-FR" sz="1800" dirty="0" smtClean="0"/>
              <a:t>Equilibre thermodynamique</a:t>
            </a:r>
            <a:r>
              <a:rPr lang="fr-FR" sz="1800" dirty="0"/>
              <a:t> </a:t>
            </a:r>
            <a:endParaRPr lang="fr-FR" sz="1800" dirty="0"/>
          </a:p>
          <a:p>
            <a:pPr marL="285750" lvl="0" indent="-285750">
              <a:buFont typeface="Arial"/>
              <a:buChar char="•"/>
            </a:pPr>
            <a:endParaRPr lang="fr-FR" sz="1800" dirty="0"/>
          </a:p>
          <a:p>
            <a:pPr marL="285750" lvl="0" indent="-285750">
              <a:buFont typeface="Arial"/>
              <a:buChar char="•"/>
            </a:pPr>
            <a:r>
              <a:rPr lang="fr-FR" sz="1800" dirty="0" smtClean="0"/>
              <a:t>système </a:t>
            </a:r>
            <a:r>
              <a:rPr lang="fr-FR" sz="1800" dirty="0"/>
              <a:t>fermé siège d'une réaction chimique </a:t>
            </a:r>
            <a:endParaRPr lang="fr-FR" sz="1800" dirty="0" smtClean="0"/>
          </a:p>
          <a:p>
            <a:pPr marL="285750" lvl="0" indent="-285750">
              <a:buFont typeface="Arial"/>
              <a:buChar char="•"/>
            </a:pPr>
            <a:endParaRPr lang="fr-FR" sz="1800" dirty="0" smtClean="0"/>
          </a:p>
          <a:p>
            <a:pPr marL="285750" lvl="0" indent="-285750">
              <a:buFont typeface="Arial"/>
              <a:buChar char="•"/>
            </a:pPr>
            <a:r>
              <a:rPr lang="fr-FR" sz="1800" dirty="0" smtClean="0"/>
              <a:t>Transformations </a:t>
            </a:r>
            <a:r>
              <a:rPr lang="fr-FR" sz="1800" dirty="0"/>
              <a:t>isothermes et isobares. (P=</a:t>
            </a:r>
            <a:r>
              <a:rPr lang="fr-FR" sz="1800" dirty="0" err="1"/>
              <a:t>Pext</a:t>
            </a:r>
            <a:r>
              <a:rPr lang="fr-FR" sz="1800" dirty="0"/>
              <a:t> et </a:t>
            </a:r>
            <a:r>
              <a:rPr lang="fr-FR" sz="1800" dirty="0" err="1"/>
              <a:t>T</a:t>
            </a:r>
            <a:r>
              <a:rPr lang="fr-FR" sz="1800" dirty="0"/>
              <a:t>=</a:t>
            </a:r>
            <a:r>
              <a:rPr lang="fr-FR" sz="1800" dirty="0" err="1"/>
              <a:t>Text</a:t>
            </a:r>
            <a:r>
              <a:rPr lang="fr-FR" sz="1800" dirty="0" smtClean="0"/>
              <a:t>)</a:t>
            </a:r>
          </a:p>
          <a:p>
            <a:pPr marL="285750" lvl="0" indent="-285750">
              <a:buFont typeface="Arial"/>
              <a:buChar char="•"/>
            </a:pPr>
            <a:endParaRPr lang="fr-FR" sz="1800" dirty="0" smtClean="0"/>
          </a:p>
          <a:p>
            <a:pPr marL="285750" lvl="0" indent="-285750">
              <a:buFont typeface="Arial"/>
              <a:buChar char="•"/>
            </a:pPr>
            <a:r>
              <a:rPr lang="fr-FR" sz="1800" dirty="0" smtClean="0"/>
              <a:t>Pas de </a:t>
            </a:r>
            <a:r>
              <a:rPr lang="fr-FR" sz="1800" dirty="0"/>
              <a:t>travail autres que celui des forces de pression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915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L’équilibre 2 NO</a:t>
            </a:r>
            <a:r>
              <a:rPr lang="fr-FR" baseline="-25000" dirty="0" smtClean="0"/>
              <a:t>2 (</a:t>
            </a:r>
            <a:r>
              <a:rPr lang="fr-FR" baseline="-25000" dirty="0"/>
              <a:t>g)</a:t>
            </a:r>
            <a:r>
              <a:rPr lang="fr-FR" dirty="0"/>
              <a:t> </a:t>
            </a:r>
            <a:r>
              <a:rPr lang="fr-FR" dirty="0" smtClean="0"/>
              <a:t>= N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4 </a:t>
            </a:r>
            <a:r>
              <a:rPr lang="fr-FR" baseline="-25000" dirty="0"/>
              <a:t>(g)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4</a:t>
            </a:fld>
            <a:endParaRPr lang="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12276"/>
              </p:ext>
            </p:extLst>
          </p:nvPr>
        </p:nvGraphicFramePr>
        <p:xfrm>
          <a:off x="844053" y="1270871"/>
          <a:ext cx="6096000" cy="1259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           2 NO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2 (g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          =              N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4 (g)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Etat initial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</a:t>
                      </a:r>
                      <a:r>
                        <a:rPr lang="fr-FR" baseline="-25000" dirty="0" smtClean="0"/>
                        <a:t>1</a:t>
                      </a:r>
                      <a:endParaRPr lang="fr-FR" baseline="-25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n2</a:t>
                      </a:r>
                      <a:endParaRPr lang="fr-F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Etat d’équilibre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n</a:t>
                      </a:r>
                      <a:r>
                        <a:rPr lang="fr-FR" baseline="-25000" dirty="0" smtClean="0"/>
                        <a:t>1</a:t>
                      </a:r>
                      <a:r>
                        <a:rPr lang="fr-FR" dirty="0" smtClean="0"/>
                        <a:t>-2ξ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n</a:t>
                      </a:r>
                      <a:r>
                        <a:rPr lang="fr-FR" baseline="-25000" dirty="0" smtClean="0"/>
                        <a:t>2</a:t>
                      </a:r>
                      <a:r>
                        <a:rPr lang="fr-FR" baseline="0" dirty="0" smtClean="0"/>
                        <a:t>+</a:t>
                      </a:r>
                      <a:r>
                        <a:rPr lang="fr-FR" dirty="0" smtClean="0"/>
                        <a:t>ξ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81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Critère d’évolution et d’équilibre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5</a:t>
            </a:fld>
            <a:endParaRPr lang="fr"/>
          </a:p>
        </p:txBody>
      </p:sp>
      <p:pic>
        <p:nvPicPr>
          <p:cNvPr id="7" name="Image 6" descr="Capture d’écran 2020-04-11 à 12.54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20"/>
          <a:stretch/>
        </p:blipFill>
        <p:spPr>
          <a:xfrm>
            <a:off x="410534" y="1179563"/>
            <a:ext cx="5916328" cy="37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2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Critère d’évolution et d’</a:t>
            </a:r>
            <a:r>
              <a:rPr lang="fr-FR" dirty="0" err="1" smtClean="0"/>
              <a:t>équlibre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  <p:pic>
        <p:nvPicPr>
          <p:cNvPr id="3" name="Image 2" descr="Capture d’écran 2020-04-11 à 12.54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86" y="1130479"/>
            <a:ext cx="4262865" cy="37051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91495" y="3822352"/>
            <a:ext cx="1590819" cy="448934"/>
          </a:xfrm>
          <a:prstGeom prst="rect">
            <a:avLst/>
          </a:prstGeom>
          <a:solidFill>
            <a:srgbClr val="765C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000000"/>
                </a:solidFill>
              </a:rPr>
              <a:t>ΔrG</a:t>
            </a:r>
            <a:r>
              <a:rPr lang="fr-FR" dirty="0" smtClean="0">
                <a:solidFill>
                  <a:srgbClr val="000000"/>
                </a:solidFill>
              </a:rPr>
              <a:t>° &gt;0</a:t>
            </a:r>
          </a:p>
        </p:txBody>
      </p:sp>
      <p:sp>
        <p:nvSpPr>
          <p:cNvPr id="7" name="Rectangle 6"/>
          <p:cNvSpPr/>
          <p:nvPr/>
        </p:nvSpPr>
        <p:spPr>
          <a:xfrm>
            <a:off x="768202" y="3808006"/>
            <a:ext cx="1412760" cy="448934"/>
          </a:xfrm>
          <a:prstGeom prst="rect">
            <a:avLst/>
          </a:prstGeom>
          <a:solidFill>
            <a:srgbClr val="765C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0000"/>
                </a:solidFill>
              </a:rPr>
              <a:t>ΔrG</a:t>
            </a:r>
            <a:r>
              <a:rPr lang="fr-FR" dirty="0">
                <a:solidFill>
                  <a:srgbClr val="000000"/>
                </a:solidFill>
              </a:rPr>
              <a:t>° &lt; 0</a:t>
            </a:r>
          </a:p>
        </p:txBody>
      </p:sp>
    </p:spTree>
    <p:extLst>
      <p:ext uri="{BB962C8B-B14F-4D97-AF65-F5344CB8AC3E}">
        <p14:creationId xmlns:p14="http://schemas.microsoft.com/office/powerpoint/2010/main" val="269214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218E9CA-97D8-469D-A3F7-78CAEFE7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7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11700" y="329582"/>
            <a:ext cx="8520600" cy="572700"/>
          </a:xfrm>
        </p:spPr>
        <p:txBody>
          <a:bodyPr/>
          <a:lstStyle/>
          <a:p>
            <a:r>
              <a:rPr lang="fr-FR" sz="2000" dirty="0" smtClean="0"/>
              <a:t>Détermination de la constante de solubilité de l’iodure de plomb (II) </a:t>
            </a:r>
            <a:br>
              <a:rPr lang="fr-FR" sz="2000" dirty="0" smtClean="0"/>
            </a:br>
            <a:endParaRPr lang="fr-FR" sz="20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725" y="846561"/>
            <a:ext cx="4493927" cy="405323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297776" y="1154401"/>
            <a:ext cx="16036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KI : </a:t>
            </a:r>
            <a:r>
              <a:rPr lang="fr-FR" dirty="0" err="1" smtClean="0"/>
              <a:t>V</a:t>
            </a:r>
            <a:r>
              <a:rPr lang="fr-FR" baseline="-25000" dirty="0" err="1" smtClean="0"/>
              <a:t>ajouté</a:t>
            </a:r>
            <a:r>
              <a:rPr lang="fr-FR" dirty="0" smtClean="0"/>
              <a:t>  ?</a:t>
            </a:r>
          </a:p>
          <a:p>
            <a:r>
              <a:rPr lang="fr-FR" dirty="0" smtClean="0"/>
              <a:t>      C</a:t>
            </a:r>
            <a:r>
              <a:rPr lang="fr-FR" baseline="-25000" dirty="0" smtClean="0"/>
              <a:t>1 </a:t>
            </a:r>
            <a:r>
              <a:rPr lang="fr-FR" dirty="0" smtClean="0"/>
              <a:t>: 10</a:t>
            </a:r>
            <a:r>
              <a:rPr lang="fr-FR" baseline="30000" dirty="0" smtClean="0"/>
              <a:t>-2 </a:t>
            </a:r>
            <a:r>
              <a:rPr lang="fr-FR" dirty="0" smtClean="0"/>
              <a:t>mol/L</a:t>
            </a:r>
            <a:endParaRPr lang="fr-FR" baseline="-250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74147" y="1051788"/>
            <a:ext cx="1308577" cy="1282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3949823" y="3386244"/>
            <a:ext cx="19772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Pb(NO</a:t>
            </a:r>
            <a:r>
              <a:rPr lang="fr-FR" sz="1200" baseline="-25000" dirty="0" smtClean="0"/>
              <a:t>3</a:t>
            </a:r>
            <a:r>
              <a:rPr lang="fr-FR" sz="1200" dirty="0" smtClean="0"/>
              <a:t>)</a:t>
            </a:r>
            <a:r>
              <a:rPr lang="fr-FR" sz="1200" baseline="-25000" dirty="0" smtClean="0"/>
              <a:t>2</a:t>
            </a:r>
            <a:r>
              <a:rPr lang="fr-FR" sz="1200" dirty="0" smtClean="0"/>
              <a:t> : V</a:t>
            </a:r>
            <a:r>
              <a:rPr lang="fr-FR" sz="1200" baseline="-25000" dirty="0"/>
              <a:t>0</a:t>
            </a:r>
            <a:r>
              <a:rPr lang="fr-FR" sz="1200" dirty="0" smtClean="0"/>
              <a:t>=100mL    </a:t>
            </a:r>
          </a:p>
          <a:p>
            <a:r>
              <a:rPr lang="fr-FR" sz="1200" dirty="0" smtClean="0"/>
              <a:t>                  C</a:t>
            </a:r>
            <a:r>
              <a:rPr lang="fr-FR" sz="1200" baseline="-25000" dirty="0"/>
              <a:t>0</a:t>
            </a:r>
            <a:r>
              <a:rPr lang="fr-FR" sz="1200" baseline="-25000" dirty="0" smtClean="0"/>
              <a:t> </a:t>
            </a:r>
            <a:r>
              <a:rPr lang="fr-FR" sz="1200" dirty="0" smtClean="0"/>
              <a:t>: 10</a:t>
            </a:r>
            <a:r>
              <a:rPr lang="fr-FR" sz="1200" baseline="30000" dirty="0" smtClean="0"/>
              <a:t>-2 </a:t>
            </a:r>
            <a:r>
              <a:rPr lang="fr-FR" sz="1200" dirty="0" smtClean="0"/>
              <a:t>mol/L</a:t>
            </a:r>
            <a:endParaRPr lang="fr-FR" sz="1200" baseline="-25000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410534" y="1038961"/>
            <a:ext cx="2358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Pb</a:t>
            </a:r>
            <a:r>
              <a:rPr lang="fr-FR" sz="1600" b="1" baseline="30000" dirty="0" smtClean="0"/>
              <a:t>2+</a:t>
            </a:r>
            <a:r>
              <a:rPr lang="fr-FR" sz="1600" b="1" baseline="-25000" dirty="0" smtClean="0"/>
              <a:t>(</a:t>
            </a:r>
            <a:r>
              <a:rPr lang="fr-FR" sz="1600" b="1" baseline="-25000" dirty="0" err="1" smtClean="0"/>
              <a:t>aq</a:t>
            </a:r>
            <a:r>
              <a:rPr lang="fr-FR" sz="1600" b="1" baseline="-25000" dirty="0" smtClean="0"/>
              <a:t>)</a:t>
            </a:r>
            <a:r>
              <a:rPr lang="fr-FR" sz="1600" b="1" dirty="0" smtClean="0"/>
              <a:t> + 2I</a:t>
            </a:r>
            <a:r>
              <a:rPr lang="fr-FR" sz="1600" b="1" baseline="30000" dirty="0" smtClean="0"/>
              <a:t>-</a:t>
            </a:r>
            <a:r>
              <a:rPr lang="fr-FR" sz="1600" b="1" baseline="-25000" dirty="0" smtClean="0"/>
              <a:t>(</a:t>
            </a:r>
            <a:r>
              <a:rPr lang="fr-FR" sz="1600" b="1" baseline="-25000" dirty="0" err="1" smtClean="0"/>
              <a:t>aq</a:t>
            </a:r>
            <a:r>
              <a:rPr lang="fr-FR" sz="1600" b="1" baseline="-25000" dirty="0" smtClean="0"/>
              <a:t>) </a:t>
            </a:r>
            <a:r>
              <a:rPr lang="fr-FR" sz="1600" b="1" dirty="0" smtClean="0"/>
              <a:t>=PbI</a:t>
            </a:r>
            <a:r>
              <a:rPr lang="fr-FR" sz="1600" b="1" baseline="-25000" dirty="0" smtClean="0"/>
              <a:t>2</a:t>
            </a:r>
            <a:r>
              <a:rPr lang="fr-FR" sz="1600" b="1" dirty="0" smtClean="0"/>
              <a:t>(s)</a:t>
            </a:r>
            <a:endParaRPr lang="fr-FR" sz="1600" b="1" baseline="-25000" dirty="0"/>
          </a:p>
        </p:txBody>
      </p:sp>
      <p:graphicFrame>
        <p:nvGraphicFramePr>
          <p:cNvPr id="17" name="Obje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855043"/>
              </p:ext>
            </p:extLst>
          </p:nvPr>
        </p:nvGraphicFramePr>
        <p:xfrm>
          <a:off x="451738" y="1606261"/>
          <a:ext cx="3666430" cy="1084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4" imgW="5753100" imgH="1701800" progId="Word.Document.12">
                  <p:embed/>
                </p:oleObj>
              </mc:Choice>
              <mc:Fallback>
                <p:oleObj name="Document" r:id="rId4" imgW="5753100" imgH="170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738" y="1606261"/>
                        <a:ext cx="3666430" cy="1084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025129"/>
              </p:ext>
            </p:extLst>
          </p:nvPr>
        </p:nvGraphicFramePr>
        <p:xfrm>
          <a:off x="450850" y="2797175"/>
          <a:ext cx="36671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6" imgW="5753100" imgH="1066800" progId="Word.Document.12">
                  <p:embed/>
                </p:oleObj>
              </mc:Choice>
              <mc:Fallback>
                <p:oleObj name="Document" r:id="rId6" imgW="5753100" imgH="106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" y="2797175"/>
                        <a:ext cx="3667125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4628220" y="3822353"/>
            <a:ext cx="9909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      Barreau</a:t>
            </a:r>
            <a:endParaRPr lang="fr-FR" sz="12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73542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/>
              <a:t>Prévision de l’évolution de la conductivité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556594"/>
              </p:ext>
            </p:extLst>
          </p:nvPr>
        </p:nvGraphicFramePr>
        <p:xfrm>
          <a:off x="446349" y="1129777"/>
          <a:ext cx="7199844" cy="2333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673"/>
                <a:gridCol w="1166715"/>
                <a:gridCol w="1064822"/>
                <a:gridCol w="1154627"/>
                <a:gridCol w="1154626"/>
                <a:gridCol w="1398381"/>
              </a:tblGrid>
              <a:tr h="392489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     Pb</a:t>
                      </a:r>
                      <a:r>
                        <a:rPr lang="fr-FR" baseline="30000" dirty="0" smtClean="0">
                          <a:solidFill>
                            <a:srgbClr val="000000"/>
                          </a:solidFill>
                        </a:rPr>
                        <a:t>2+</a:t>
                      </a:r>
                      <a:r>
                        <a:rPr lang="fr-FR" baseline="-2500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fr-FR" baseline="-25000" dirty="0" err="1" smtClean="0">
                          <a:solidFill>
                            <a:srgbClr val="000000"/>
                          </a:solidFill>
                        </a:rPr>
                        <a:t>aq</a:t>
                      </a:r>
                      <a:r>
                        <a:rPr lang="fr-FR" baseline="-250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    +    2I-</a:t>
                      </a:r>
                      <a:r>
                        <a:rPr lang="fr-FR" baseline="-2500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fr-FR" baseline="-25000" dirty="0" err="1" smtClean="0">
                          <a:solidFill>
                            <a:srgbClr val="000000"/>
                          </a:solidFill>
                        </a:rPr>
                        <a:t>aq</a:t>
                      </a:r>
                      <a:r>
                        <a:rPr lang="fr-FR" baseline="-250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       =     PbI2</a:t>
                      </a:r>
                      <a:r>
                        <a:rPr lang="fr-FR" baseline="-25000" dirty="0" smtClean="0">
                          <a:solidFill>
                            <a:srgbClr val="000000"/>
                          </a:solidFill>
                        </a:rPr>
                        <a:t>(s)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     + [   2NO</a:t>
                      </a:r>
                      <a:r>
                        <a:rPr lang="fr-FR" baseline="-25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fr-FR" baseline="3000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fr-FR" baseline="-2500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fr-FR" baseline="-25000" dirty="0" err="1" smtClean="0">
                          <a:solidFill>
                            <a:srgbClr val="000000"/>
                          </a:solidFill>
                        </a:rPr>
                        <a:t>aq</a:t>
                      </a:r>
                      <a:r>
                        <a:rPr lang="fr-FR" baseline="-250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   +     2K</a:t>
                      </a:r>
                      <a:r>
                        <a:rPr lang="fr-FR" baseline="30000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rPr lang="fr-FR" baseline="-2500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fr-FR" baseline="-25000" dirty="0" err="1" smtClean="0">
                          <a:solidFill>
                            <a:srgbClr val="000000"/>
                          </a:solidFill>
                        </a:rPr>
                        <a:t>aq</a:t>
                      </a:r>
                      <a:r>
                        <a:rPr lang="fr-FR" baseline="-250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fr-FR" baseline="300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fr-FR" baseline="0" dirty="0" smtClean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fr-FR" baseline="30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2489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Initialement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C0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C0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774225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Avant apparition du précipité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/>
                      <a:r>
                        <a:rPr lang="fr-FR" sz="900" dirty="0" smtClean="0">
                          <a:solidFill>
                            <a:srgbClr val="000000"/>
                          </a:solidFill>
                        </a:rPr>
                        <a:t>        (</a:t>
                      </a:r>
                      <a:r>
                        <a:rPr lang="fr-FR" sz="900" dirty="0" err="1" smtClean="0">
                          <a:solidFill>
                            <a:srgbClr val="000000"/>
                          </a:solidFill>
                        </a:rPr>
                        <a:t>dillution</a:t>
                      </a:r>
                      <a:r>
                        <a:rPr lang="fr-FR" sz="9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fr-FR" sz="9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9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90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fr-FR" sz="900" dirty="0" err="1" smtClean="0">
                          <a:solidFill>
                            <a:srgbClr val="000000"/>
                          </a:solidFill>
                        </a:rPr>
                        <a:t>dillution</a:t>
                      </a:r>
                      <a:r>
                        <a:rPr lang="fr-FR" sz="9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774225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Après</a:t>
                      </a:r>
                      <a:r>
                        <a:rPr lang="fr-FR" baseline="0" dirty="0" smtClean="0">
                          <a:solidFill>
                            <a:srgbClr val="000000"/>
                          </a:solidFill>
                        </a:rPr>
                        <a:t> formation du précipité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90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fr-FR" sz="900" dirty="0" err="1" smtClean="0">
                          <a:solidFill>
                            <a:srgbClr val="000000"/>
                          </a:solidFill>
                        </a:rPr>
                        <a:t>dillution</a:t>
                      </a:r>
                      <a:r>
                        <a:rPr lang="fr-FR" sz="9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necteur droit avec flèche 6"/>
          <p:cNvCxnSpPr/>
          <p:nvPr/>
        </p:nvCxnSpPr>
        <p:spPr>
          <a:xfrm>
            <a:off x="1873060" y="2257496"/>
            <a:ext cx="769751" cy="76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3141599" y="2026616"/>
            <a:ext cx="514717" cy="550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5258415" y="2268803"/>
            <a:ext cx="769751" cy="76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6809195" y="2050749"/>
            <a:ext cx="514717" cy="550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948483" y="2807523"/>
            <a:ext cx="643010" cy="553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3088732" y="3001444"/>
            <a:ext cx="708706" cy="21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4089408" y="2821870"/>
            <a:ext cx="721536" cy="535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269694" y="3024057"/>
            <a:ext cx="769751" cy="76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6858962" y="2818830"/>
            <a:ext cx="514717" cy="550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ccolade fermante 22"/>
          <p:cNvSpPr/>
          <p:nvPr/>
        </p:nvSpPr>
        <p:spPr>
          <a:xfrm>
            <a:off x="7633365" y="2706429"/>
            <a:ext cx="307899" cy="7182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7941267" y="2629468"/>
            <a:ext cx="1257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Equilibre entre les ions et le précipité </a:t>
            </a:r>
            <a:r>
              <a:rPr lang="fr-FR" dirty="0" err="1" smtClean="0"/>
              <a:t>Ks</a:t>
            </a:r>
            <a:r>
              <a:rPr lang="fr-FR" dirty="0" smtClean="0"/>
              <a:t>=[Pb</a:t>
            </a:r>
            <a:r>
              <a:rPr lang="fr-FR" baseline="30000" dirty="0" smtClean="0"/>
              <a:t>2+</a:t>
            </a:r>
            <a:r>
              <a:rPr lang="fr-FR" dirty="0" smtClean="0"/>
              <a:t>].[I</a:t>
            </a:r>
            <a:r>
              <a:rPr lang="fr-FR" baseline="30000" dirty="0" smtClean="0"/>
              <a:t>-</a:t>
            </a:r>
            <a:r>
              <a:rPr lang="fr-FR" dirty="0" smtClean="0"/>
              <a:t>]</a:t>
            </a:r>
            <a:r>
              <a:rPr lang="fr-FR" baseline="30000" dirty="0" smtClean="0"/>
              <a:t>2</a:t>
            </a:r>
            <a:endParaRPr lang="fr-FR" baseline="30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74679" y="3681258"/>
            <a:ext cx="3358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Conductivité molaire ionique à 25°C :</a:t>
            </a:r>
            <a:endParaRPr lang="fr-FR" b="1" dirty="0"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68955"/>
              </p:ext>
            </p:extLst>
          </p:nvPr>
        </p:nvGraphicFramePr>
        <p:xfrm>
          <a:off x="459178" y="4067088"/>
          <a:ext cx="6096000" cy="704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75"/>
                <a:gridCol w="896225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Ion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r>
                        <a:rPr lang="fr-FR" baseline="3000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fr-FR" baseline="30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Pb</a:t>
                      </a:r>
                      <a:r>
                        <a:rPr lang="fr-FR" baseline="30000" dirty="0" smtClean="0">
                          <a:solidFill>
                            <a:srgbClr val="000000"/>
                          </a:solidFill>
                        </a:rPr>
                        <a:t>2+</a:t>
                      </a:r>
                      <a:endParaRPr lang="fr-FR" baseline="30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>
                          <a:solidFill>
                            <a:srgbClr val="000000"/>
                          </a:solidFill>
                        </a:rPr>
                        <a:t>K</a:t>
                      </a:r>
                      <a:r>
                        <a:rPr lang="fr-FR" baseline="30000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  <a:endParaRPr lang="fr-FR" baseline="30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r>
                        <a:rPr lang="fr-FR" baseline="-25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fr-FR" baseline="3000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3359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baseline="0" dirty="0" smtClean="0">
                          <a:solidFill>
                            <a:srgbClr val="000000"/>
                          </a:solidFill>
                        </a:rPr>
                        <a:t>λ</a:t>
                      </a:r>
                      <a:r>
                        <a:rPr lang="fr-FR" baseline="-250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fr-FR" baseline="0" dirty="0" smtClean="0">
                          <a:solidFill>
                            <a:srgbClr val="000000"/>
                          </a:solidFill>
                        </a:rPr>
                        <a:t>(mS.m</a:t>
                      </a:r>
                      <a:r>
                        <a:rPr lang="fr-FR" baseline="30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fr-FR" baseline="0" dirty="0" smtClean="0">
                          <a:solidFill>
                            <a:srgbClr val="000000"/>
                          </a:solidFill>
                        </a:rPr>
                        <a:t>.mol</a:t>
                      </a:r>
                      <a:r>
                        <a:rPr lang="fr-FR" baseline="30000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r>
                        <a:rPr lang="fr-FR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7,68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14,2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7,35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7,14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61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80" y="214953"/>
            <a:ext cx="7543800" cy="692073"/>
          </a:xfrm>
        </p:spPr>
        <p:txBody>
          <a:bodyPr>
            <a:normAutofit/>
          </a:bodyPr>
          <a:lstStyle/>
          <a:p>
            <a:r>
              <a:rPr lang="fr-FR" dirty="0" smtClean="0"/>
              <a:t>Influence de la température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id="{D04D4097-7756-4C48-A92F-14540B3CA8AE}"/>
                  </a:ext>
                </a:extLst>
              </p:cNvPr>
              <p:cNvSpPr txBox="1"/>
              <p:nvPr/>
            </p:nvSpPr>
            <p:spPr>
              <a:xfrm>
                <a:off x="4572000" y="1537440"/>
                <a:ext cx="1507257" cy="13619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r"/>
                <a14:m>
                  <m:oMathPara xmlns:m="http://schemas.openxmlformats.org/officeDocument/2006/math" xmlns="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  <a:p>
                <a:pPr algn="r"/>
                <a:r>
                  <a:rPr lang="fr-FR" dirty="0"/>
                  <a:t>Concentration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b="0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xmlns="" id="{57302643-CA9F-4A45-A6A5-423616B048E8}"/>
                  </a:ext>
                </a:extLst>
              </p:cNvPr>
              <p:cNvSpPr txBox="1"/>
              <p:nvPr/>
            </p:nvSpPr>
            <p:spPr>
              <a:xfrm>
                <a:off x="4464671" y="3535912"/>
                <a:ext cx="1507257" cy="7155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r"/>
                <a14:m>
                  <m:oMathPara xmlns:m="http://schemas.openxmlformats.org/officeDocument/2006/math" xmlns="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COOH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 xmlns="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dirty="0"/>
              </a:p>
              <a:p>
                <a:pPr algn="r"/>
                <a14:m>
                  <m:oMathPara xmlns:m="http://schemas.openxmlformats.org/officeDocument/2006/math" xmlns="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7302643-CA9F-4A45-A6A5-423616B0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95" y="4714549"/>
                <a:ext cx="2009676" cy="916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6725" y="1013312"/>
            <a:ext cx="4493927" cy="40532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93186" y="923521"/>
            <a:ext cx="1577989" cy="2065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285426" y="190880"/>
            <a:ext cx="1577989" cy="2065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015332" y="203708"/>
            <a:ext cx="1577989" cy="2065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H="1" flipV="1">
            <a:off x="5991228" y="4168677"/>
            <a:ext cx="1167456" cy="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6000960" y="2724321"/>
            <a:ext cx="0" cy="144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900069" y="3642784"/>
            <a:ext cx="18415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Solution saturée en PbI</a:t>
            </a:r>
            <a:r>
              <a:rPr lang="fr-FR" sz="1200" baseline="-25000" dirty="0" smtClean="0"/>
              <a:t>2</a:t>
            </a:r>
            <a:endParaRPr lang="fr-FR" sz="1200" dirty="0"/>
          </a:p>
        </p:txBody>
      </p:sp>
      <p:cxnSp>
        <p:nvCxnSpPr>
          <p:cNvPr id="40" name="Connecteur droit 39"/>
          <p:cNvCxnSpPr/>
          <p:nvPr/>
        </p:nvCxnSpPr>
        <p:spPr>
          <a:xfrm flipH="1" flipV="1">
            <a:off x="5989677" y="3166675"/>
            <a:ext cx="1167456" cy="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166865" y="2735627"/>
            <a:ext cx="0" cy="144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4002705" y="3129725"/>
            <a:ext cx="161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Bain </a:t>
            </a:r>
            <a:r>
              <a:rPr lang="fr-FR" sz="1200" dirty="0" err="1" smtClean="0"/>
              <a:t>thermostaté</a:t>
            </a:r>
            <a:r>
              <a:rPr lang="fr-FR" sz="1200" dirty="0" smtClean="0"/>
              <a:t> à </a:t>
            </a:r>
            <a:r>
              <a:rPr lang="fr-FR" sz="1200" dirty="0" err="1" smtClean="0"/>
              <a:t>T</a:t>
            </a:r>
            <a:endParaRPr lang="fr-FR" sz="1200" dirty="0"/>
          </a:p>
        </p:txBody>
      </p:sp>
      <p:cxnSp>
        <p:nvCxnSpPr>
          <p:cNvPr id="44" name="Connecteur droit 43"/>
          <p:cNvCxnSpPr>
            <a:stCxn id="42" idx="3"/>
          </p:cNvCxnSpPr>
          <p:nvPr/>
        </p:nvCxnSpPr>
        <p:spPr>
          <a:xfrm>
            <a:off x="5615797" y="3268225"/>
            <a:ext cx="362602" cy="2593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02796" y="1276288"/>
            <a:ext cx="2689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i="1" dirty="0" smtClean="0"/>
              <a:t>PbI</a:t>
            </a:r>
            <a:r>
              <a:rPr lang="fr-FR" sz="1800" i="1" baseline="-25000" dirty="0" smtClean="0"/>
              <a:t>2</a:t>
            </a:r>
            <a:r>
              <a:rPr lang="fr-FR" sz="1800" i="1" dirty="0"/>
              <a:t>(s</a:t>
            </a:r>
            <a:r>
              <a:rPr lang="fr-FR" sz="1800" i="1" dirty="0" smtClean="0"/>
              <a:t>) = Pb</a:t>
            </a:r>
            <a:r>
              <a:rPr lang="fr-FR" sz="1800" i="1" baseline="30000" dirty="0" smtClean="0"/>
              <a:t>2</a:t>
            </a:r>
            <a:r>
              <a:rPr lang="fr-FR" sz="1800" i="1" baseline="30000" dirty="0"/>
              <a:t>+</a:t>
            </a:r>
            <a:r>
              <a:rPr lang="fr-FR" sz="1800" i="1" baseline="-25000" dirty="0"/>
              <a:t>(</a:t>
            </a:r>
            <a:r>
              <a:rPr lang="fr-FR" sz="1800" i="1" baseline="-25000" dirty="0" err="1"/>
              <a:t>aq</a:t>
            </a:r>
            <a:r>
              <a:rPr lang="fr-FR" sz="1800" i="1" baseline="-25000" dirty="0"/>
              <a:t>) </a:t>
            </a:r>
            <a:r>
              <a:rPr lang="fr-FR" sz="1800" i="1" dirty="0"/>
              <a:t>+ 2I</a:t>
            </a:r>
            <a:r>
              <a:rPr lang="fr-FR" sz="1800" i="1" baseline="30000" dirty="0"/>
              <a:t>-</a:t>
            </a:r>
            <a:r>
              <a:rPr lang="fr-FR" sz="1800" i="1" baseline="-25000" dirty="0"/>
              <a:t>(</a:t>
            </a:r>
            <a:r>
              <a:rPr lang="fr-FR" sz="1800" i="1" baseline="-25000" dirty="0" err="1"/>
              <a:t>aq</a:t>
            </a:r>
            <a:r>
              <a:rPr lang="fr-FR" sz="1800" i="1" baseline="-25000" dirty="0"/>
              <a:t>)</a:t>
            </a:r>
            <a:r>
              <a:rPr lang="fr-FR" sz="1800" i="1" dirty="0"/>
              <a:t> </a:t>
            </a:r>
            <a:r>
              <a:rPr lang="fr-FR" sz="1800" i="1" dirty="0" smtClean="0"/>
              <a:t> </a:t>
            </a:r>
            <a:endParaRPr lang="fr-FR" sz="1800" dirty="0"/>
          </a:p>
        </p:txBody>
      </p:sp>
      <p:graphicFrame>
        <p:nvGraphicFramePr>
          <p:cNvPr id="47" name="Obje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385448"/>
              </p:ext>
            </p:extLst>
          </p:nvPr>
        </p:nvGraphicFramePr>
        <p:xfrm>
          <a:off x="245753" y="2039448"/>
          <a:ext cx="4799733" cy="75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8" imgW="5753100" imgH="901700" progId="Word.Document.12">
                  <p:embed/>
                </p:oleObj>
              </mc:Choice>
              <mc:Fallback>
                <p:oleObj name="Document" r:id="rId8" imgW="5753100" imgH="90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5753" y="2039448"/>
                        <a:ext cx="4799733" cy="75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oneTexte 48"/>
          <p:cNvSpPr txBox="1"/>
          <p:nvPr/>
        </p:nvSpPr>
        <p:spPr>
          <a:xfrm>
            <a:off x="3412563" y="1333973"/>
            <a:ext cx="4092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[</a:t>
            </a:r>
            <a:r>
              <a:rPr lang="fr-FR" sz="1600" i="1" dirty="0"/>
              <a:t>Pb</a:t>
            </a:r>
            <a:r>
              <a:rPr lang="fr-FR" sz="1600" i="1" baseline="30000" dirty="0"/>
              <a:t>2</a:t>
            </a:r>
            <a:r>
              <a:rPr lang="fr-FR" sz="1600" i="1" baseline="30000" dirty="0" smtClean="0"/>
              <a:t>+</a:t>
            </a:r>
            <a:r>
              <a:rPr lang="fr-FR" sz="1600" dirty="0" smtClean="0"/>
              <a:t>] et [I</a:t>
            </a:r>
            <a:r>
              <a:rPr lang="fr-FR" sz="1600" i="1" baseline="30000" dirty="0" smtClean="0"/>
              <a:t>-</a:t>
            </a:r>
            <a:r>
              <a:rPr lang="fr-FR" sz="1600" dirty="0" smtClean="0"/>
              <a:t>] tel que </a:t>
            </a:r>
            <a:r>
              <a:rPr lang="fr-FR" sz="1600" dirty="0" err="1" smtClean="0"/>
              <a:t>Ks</a:t>
            </a:r>
            <a:r>
              <a:rPr lang="fr-FR" sz="1600" dirty="0" smtClean="0"/>
              <a:t>=[Pb</a:t>
            </a:r>
            <a:r>
              <a:rPr lang="fr-FR" sz="1600" baseline="30000" dirty="0" smtClean="0"/>
              <a:t>2+</a:t>
            </a:r>
            <a:r>
              <a:rPr lang="fr-FR" sz="1600" dirty="0" smtClean="0"/>
              <a:t>].[I</a:t>
            </a:r>
            <a:r>
              <a:rPr lang="fr-FR" sz="1600" baseline="30000" dirty="0" smtClean="0"/>
              <a:t>-</a:t>
            </a:r>
            <a:r>
              <a:rPr lang="fr-FR" sz="1600" dirty="0" smtClean="0"/>
              <a:t>]</a:t>
            </a:r>
            <a:r>
              <a:rPr lang="fr-FR" sz="1600" baseline="30000" dirty="0" smtClean="0"/>
              <a:t>2 </a:t>
            </a:r>
            <a:r>
              <a:rPr lang="fr-FR" sz="1600" dirty="0" smtClean="0"/>
              <a:t>=s.(2s)</a:t>
            </a:r>
            <a:r>
              <a:rPr lang="fr-FR" sz="1600" baseline="30000" dirty="0" smtClean="0"/>
              <a:t>2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3910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9555</TotalTime>
  <Words>431</Words>
  <Application>Microsoft Macintosh PowerPoint</Application>
  <PresentationFormat>Présentation à l'écran (16:9)</PresentationFormat>
  <Paragraphs>94</Paragraphs>
  <Slides>10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Simple Light</vt:lpstr>
      <vt:lpstr>Document Microsoft Word</vt:lpstr>
      <vt:lpstr>Evolution et équilibres chimiques</vt:lpstr>
      <vt:lpstr>Synthèse du dioxyde d’azote</vt:lpstr>
      <vt:lpstr>Hypothèses sur le système chimique étudié</vt:lpstr>
      <vt:lpstr>L’équilibre 2 NO2 (g) = N2O4 (g)</vt:lpstr>
      <vt:lpstr>Critère d’évolution et d’équilibre</vt:lpstr>
      <vt:lpstr>Critère d’évolution et d’équlibre</vt:lpstr>
      <vt:lpstr>Détermination de la constante de solubilité de l’iodure de plomb (II)  </vt:lpstr>
      <vt:lpstr>Prévision de l’évolution de la conductivité</vt:lpstr>
      <vt:lpstr>Influence de la température </vt:lpstr>
      <vt:lpstr>Influence de la pression sur l’équilibre 2 NO2 (g) = N2O4 (g)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106</cp:revision>
  <dcterms:modified xsi:type="dcterms:W3CDTF">2020-04-12T21:05:41Z</dcterms:modified>
</cp:coreProperties>
</file>