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7" r:id="rId3"/>
    <p:sldId id="274" r:id="rId4"/>
    <p:sldId id="275" r:id="rId5"/>
    <p:sldId id="283" r:id="rId6"/>
    <p:sldId id="284" r:id="rId7"/>
    <p:sldId id="285" r:id="rId8"/>
    <p:sldId id="286" r:id="rId9"/>
    <p:sldId id="288" r:id="rId10"/>
    <p:sldId id="282" r:id="rId11"/>
    <p:sldId id="281" r:id="rId12"/>
    <p:sldId id="280" r:id="rId13"/>
    <p:sldId id="2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96"/>
    <a:srgbClr val="FEFF9F"/>
    <a:srgbClr val="A7B06F"/>
    <a:srgbClr val="C503D2"/>
    <a:srgbClr val="F0A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3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62253237-6937-4077-8416-FFF866A41361}" type="datetime1">
              <a:rPr lang="fr-FR" smtClean="0"/>
              <a:t>18/04/20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3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18/04/20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Diagramme Potentiel-pH</a:t>
            </a:r>
            <a:br>
              <a:rPr lang="fr-FR" dirty="0" smtClean="0"/>
            </a:br>
            <a:r>
              <a:rPr lang="fr-FR" sz="2000" i="1" dirty="0" smtClean="0"/>
              <a:t>(Construction exclue)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10</a:t>
            </a:fld>
            <a:endParaRPr lang="fr-FR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5644" r="6243" b="3300"/>
          <a:stretch/>
        </p:blipFill>
        <p:spPr>
          <a:xfrm>
            <a:off x="362844" y="738721"/>
            <a:ext cx="6175943" cy="41504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118696" y="1866240"/>
            <a:ext cx="3123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n’est pas les bonnes espèces pour étudier la corrosion, voir si on peu faire l’autre sur </a:t>
            </a:r>
            <a:r>
              <a:rPr lang="fr-FR" dirty="0" err="1" smtClean="0"/>
              <a:t>CHimigéné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9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11</a:t>
            </a:fld>
            <a:endParaRPr lang="fr-FR"/>
          </a:p>
        </p:txBody>
      </p:sp>
      <p:pic>
        <p:nvPicPr>
          <p:cNvPr id="3" name="Image 2" descr="Capture d’écran 2020-04-21 à 16.5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098"/>
            <a:ext cx="4704017" cy="46558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18238" y="220320"/>
            <a:ext cx="203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</a:t>
            </a:r>
            <a:r>
              <a:rPr lang="fr-FR" dirty="0" err="1"/>
              <a:t>Ctra</a:t>
            </a:r>
            <a:r>
              <a:rPr lang="fr-FR" dirty="0"/>
              <a:t> = 1,0 </a:t>
            </a:r>
            <a:r>
              <a:rPr lang="fr-FR" dirty="0" err="1" smtClean="0"/>
              <a:t>μmol.L</a:t>
            </a:r>
            <a:r>
              <a:rPr lang="fr-FR" dirty="0" smtClean="0"/>
              <a:t>–</a:t>
            </a:r>
            <a:r>
              <a:rPr lang="fr-FR" dirty="0"/>
              <a:t>1 ).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43199" y="4302720"/>
            <a:ext cx="281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Source : CHIMIE </a:t>
            </a:r>
            <a:r>
              <a:rPr lang="fr-FR" i="1" u="sng" dirty="0" err="1" smtClean="0"/>
              <a:t>Hprépa</a:t>
            </a:r>
            <a:r>
              <a:rPr lang="fr-FR" i="1" u="sng" dirty="0" smtClean="0"/>
              <a:t> MP/PT </a:t>
            </a:r>
            <a:endParaRPr lang="fr-FR" i="1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2122126" y="2420400"/>
            <a:ext cx="52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r>
              <a:rPr lang="fr-FR" dirty="0" smtClean="0">
                <a:solidFill>
                  <a:srgbClr val="0000FF"/>
                </a:solidFill>
              </a:rPr>
              <a:t>O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3562" y="353184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>
                <a:solidFill>
                  <a:srgbClr val="0000FF"/>
                </a:solidFill>
              </a:rPr>
              <a:t>2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04704" y="1218240"/>
            <a:ext cx="39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O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endParaRPr lang="fr-FR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8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 descr="94483948_1567782160039055_4882404898085273600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5" y="600353"/>
            <a:ext cx="6077642" cy="415215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 rot="825737">
            <a:off x="3382228" y="3589919"/>
            <a:ext cx="401720" cy="324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3352" y="366768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38190" y="3188160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Cu(s)</a:t>
            </a:r>
            <a:endParaRPr lang="fr-FR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 descr="Capture d’écran 2020-04-21 à 18.3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2" y="1308100"/>
            <a:ext cx="4889500" cy="38354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972541" y="1088640"/>
            <a:ext cx="42213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Peroxyde d'hydrogène </a:t>
            </a:r>
            <a:r>
              <a:rPr lang="fr-FR" dirty="0" smtClean="0"/>
              <a:t>présent dans deux couples:</a:t>
            </a:r>
            <a:endParaRPr lang="fr-FR" dirty="0"/>
          </a:p>
          <a:p>
            <a:r>
              <a:rPr lang="fr-FR" dirty="0" smtClean="0"/>
              <a:t>H2O2</a:t>
            </a:r>
            <a:r>
              <a:rPr lang="fr-FR" dirty="0"/>
              <a:t>/H2O </a:t>
            </a:r>
          </a:p>
          <a:p>
            <a:r>
              <a:rPr lang="fr-FR" dirty="0" smtClean="0"/>
              <a:t>O2</a:t>
            </a:r>
            <a:r>
              <a:rPr lang="fr-FR" dirty="0"/>
              <a:t>/H2O2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66861" y="1956960"/>
            <a:ext cx="2454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Dismutation</a:t>
            </a:r>
            <a:r>
              <a:rPr lang="fr-FR" b="1" u="sng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r>
              <a:rPr lang="fr-FR" dirty="0" smtClean="0"/>
              <a:t> 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= O</a:t>
            </a:r>
            <a:r>
              <a:rPr lang="fr-FR" baseline="-25000" dirty="0" smtClean="0"/>
              <a:t>2 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+ 2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673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2" y="10806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du fer (Il faut refaire sur </a:t>
            </a:r>
            <a:r>
              <a:rPr lang="fr-FR" dirty="0" err="1" smtClean="0"/>
              <a:t>Chimigéné</a:t>
            </a:r>
            <a:r>
              <a:rPr lang="fr-FR" dirty="0" smtClean="0"/>
              <a:t> sans IODE)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868867" y="1318786"/>
            <a:ext cx="5597537" cy="38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1" y="30246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p:pic>
        <p:nvPicPr>
          <p:cNvPr id="5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1244670" y="1177115"/>
            <a:ext cx="5804876" cy="39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289" y="-17437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82" y="188230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4" y="274683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91" y="309078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7" y="263679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82175" y="126882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31AAEF-6BED-4482-950C-93B977FFD794}"/>
              </a:ext>
            </a:extLst>
          </p:cNvPr>
          <p:cNvSpPr/>
          <p:nvPr/>
        </p:nvSpPr>
        <p:spPr>
          <a:xfrm>
            <a:off x="1679716" y="2528879"/>
            <a:ext cx="45968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09C658-DC0C-4F79-9091-6CDADBD89100}"/>
              </a:ext>
            </a:extLst>
          </p:cNvPr>
          <p:cNvSpPr/>
          <p:nvPr/>
        </p:nvSpPr>
        <p:spPr>
          <a:xfrm>
            <a:off x="4507399" y="378623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038E50FF-FB95-4389-90B3-BA87E817D8CC}"/>
              </a:ext>
            </a:extLst>
          </p:cNvPr>
          <p:cNvCxnSpPr>
            <a:cxnSpLocks/>
          </p:cNvCxnSpPr>
          <p:nvPr/>
        </p:nvCxnSpPr>
        <p:spPr>
          <a:xfrm>
            <a:off x="2139400" y="2733873"/>
            <a:ext cx="2367998" cy="1203878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EF12B6D5-0379-429D-9647-7B70673B4D69}"/>
              </a:ext>
            </a:extLst>
          </p:cNvPr>
          <p:cNvSpPr txBox="1"/>
          <p:nvPr/>
        </p:nvSpPr>
        <p:spPr>
          <a:xfrm>
            <a:off x="5448404" y="697656"/>
            <a:ext cx="35449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b="1" u="sng" dirty="0"/>
              <a:t>1</a:t>
            </a:r>
            <a:r>
              <a:rPr lang="fr-FR" sz="1500" b="1" u="sng" baseline="30000" dirty="0"/>
              <a:t>ère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 smtClean="0"/>
              <a:t>On rend le milieu basique par ajout de soude</a:t>
            </a:r>
            <a:endParaRPr lang="fr-FR" sz="15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0989" y="8214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64553" y="2604960"/>
            <a:ext cx="334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5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31AAEF-6BED-4482-950C-93B977FFD794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09C658-DC0C-4F79-9091-6CDADBD89100}"/>
              </a:ext>
            </a:extLst>
          </p:cNvPr>
          <p:cNvSpPr/>
          <p:nvPr/>
        </p:nvSpPr>
        <p:spPr>
          <a:xfrm>
            <a:off x="4507395" y="350111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6DCC7692-F3D9-4359-8609-1648505F5702}"/>
              </a:ext>
            </a:extLst>
          </p:cNvPr>
          <p:cNvSpPr/>
          <p:nvPr/>
        </p:nvSpPr>
        <p:spPr>
          <a:xfrm>
            <a:off x="1024972" y="149723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1B7C83AE-05C2-4E1C-A44F-29AAA9532FB5}"/>
              </a:ext>
            </a:extLst>
          </p:cNvPr>
          <p:cNvSpPr/>
          <p:nvPr/>
        </p:nvSpPr>
        <p:spPr>
          <a:xfrm>
            <a:off x="1120633" y="1880670"/>
            <a:ext cx="377690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495799" y="1009374"/>
            <a:ext cx="445749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1</a:t>
            </a:r>
            <a:r>
              <a:rPr lang="fr-FR" sz="1500" b="1" u="sng" baseline="30000" dirty="0"/>
              <a:t>ère</a:t>
            </a:r>
            <a:r>
              <a:rPr lang="fr-FR" sz="1500" b="1" u="sng" dirty="0"/>
              <a:t> </a:t>
            </a:r>
            <a:r>
              <a:rPr lang="fr-FR" sz="1500" b="1" u="sng" dirty="0" smtClean="0"/>
              <a:t>étape (suite) :</a:t>
            </a:r>
            <a:r>
              <a:rPr lang="fr-FR" sz="1500" b="1" dirty="0" smtClean="0"/>
              <a:t> </a:t>
            </a:r>
            <a:r>
              <a:rPr lang="fr-FR" sz="1500" dirty="0" smtClean="0"/>
              <a:t>Oxydation de Mn(OH)</a:t>
            </a:r>
            <a:r>
              <a:rPr lang="fr-FR" sz="1500" baseline="-25000" dirty="0" smtClean="0"/>
              <a:t>2</a:t>
            </a:r>
            <a:r>
              <a:rPr lang="fr-FR" sz="1500" dirty="0" smtClean="0"/>
              <a:t> par O</a:t>
            </a:r>
            <a:r>
              <a:rPr lang="fr-FR" sz="1500" baseline="-25000" dirty="0" smtClean="0"/>
              <a:t>2</a:t>
            </a:r>
            <a:endParaRPr lang="fr-FR" sz="1500" baseline="-25000" dirty="0"/>
          </a:p>
        </p:txBody>
      </p:sp>
      <p:sp>
        <p:nvSpPr>
          <p:cNvPr id="3" name="ZoneTexte 2"/>
          <p:cNvSpPr txBox="1"/>
          <p:nvPr/>
        </p:nvSpPr>
        <p:spPr>
          <a:xfrm>
            <a:off x="5507458" y="2436480"/>
            <a:ext cx="39088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5" name="ZoneTexte 4"/>
          <p:cNvSpPr txBox="1"/>
          <p:nvPr/>
        </p:nvSpPr>
        <p:spPr>
          <a:xfrm>
            <a:off x="4976151" y="2851200"/>
            <a:ext cx="55382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fr-FR" dirty="0"/>
              <a:t>H2O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33028" y="229392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220989" y="-2153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538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928152" y="1203773"/>
            <a:ext cx="329287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2</a:t>
            </a:r>
            <a:r>
              <a:rPr lang="fr-FR" sz="1500" b="1" u="sng" baseline="30000" dirty="0"/>
              <a:t>ème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/>
              <a:t>passage en milieu acide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317425-AF27-4F53-9E79-D1F7AA782A02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3CEAF6-644A-4118-B5A6-73F8D2CD4EEB}"/>
              </a:ext>
            </a:extLst>
          </p:cNvPr>
          <p:cNvSpPr/>
          <p:nvPr/>
        </p:nvSpPr>
        <p:spPr>
          <a:xfrm>
            <a:off x="1155424" y="779239"/>
            <a:ext cx="453842" cy="32799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1609265" y="943234"/>
            <a:ext cx="1730282" cy="748904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2318" y="230688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0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771612" y="1203773"/>
            <a:ext cx="43996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3</a:t>
            </a:r>
            <a:r>
              <a:rPr lang="fr-FR" sz="1500" b="1" u="sng" baseline="30000" dirty="0"/>
              <a:t>ème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/>
              <a:t>réduction </a:t>
            </a:r>
            <a:r>
              <a:rPr lang="fr-FR" sz="1500" dirty="0" smtClean="0"/>
              <a:t>de Mn</a:t>
            </a:r>
            <a:r>
              <a:rPr lang="fr-FR" sz="1500" baseline="30000" dirty="0" smtClean="0"/>
              <a:t>3+ </a:t>
            </a:r>
            <a:r>
              <a:rPr lang="fr-FR" sz="1500" dirty="0" smtClean="0"/>
              <a:t>par </a:t>
            </a:r>
            <a:r>
              <a:rPr lang="fr-FR" sz="1500" dirty="0"/>
              <a:t>les ions iodure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07EAC4-DE01-43E3-A9EE-64C5266646AF}"/>
              </a:ext>
            </a:extLst>
          </p:cNvPr>
          <p:cNvSpPr/>
          <p:nvPr/>
        </p:nvSpPr>
        <p:spPr>
          <a:xfrm>
            <a:off x="1173697" y="809625"/>
            <a:ext cx="435563" cy="24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BFCAF70-ADCE-40FF-8265-7CBF3C1F2087}"/>
              </a:ext>
            </a:extLst>
          </p:cNvPr>
          <p:cNvSpPr/>
          <p:nvPr/>
        </p:nvSpPr>
        <p:spPr>
          <a:xfrm>
            <a:off x="1702074" y="2287424"/>
            <a:ext cx="461656" cy="2459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76ACE3-0006-4BFE-BD4C-F35733F7C508}"/>
              </a:ext>
            </a:extLst>
          </p:cNvPr>
          <p:cNvSpPr/>
          <p:nvPr/>
        </p:nvSpPr>
        <p:spPr>
          <a:xfrm>
            <a:off x="1363415" y="2649295"/>
            <a:ext cx="245994" cy="24599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33028" y="2280961"/>
            <a:ext cx="336927" cy="3077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425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9" y="868320"/>
            <a:ext cx="2996170" cy="393046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3042195" y="3664561"/>
            <a:ext cx="897257" cy="2882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5" y="121025"/>
            <a:ext cx="8520600" cy="572700"/>
          </a:xfrm>
        </p:spPr>
        <p:txBody>
          <a:bodyPr/>
          <a:lstStyle/>
          <a:p>
            <a:r>
              <a:rPr lang="fr-FR" dirty="0"/>
              <a:t>Dosage </a:t>
            </a:r>
            <a:r>
              <a:rPr lang="fr-FR" dirty="0" err="1"/>
              <a:t>iodométrique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071062C-5969-42BA-87CB-9FF05CD8CECD}"/>
              </a:ext>
            </a:extLst>
          </p:cNvPr>
          <p:cNvSpPr txBox="1"/>
          <p:nvPr/>
        </p:nvSpPr>
        <p:spPr>
          <a:xfrm>
            <a:off x="4658742" y="858678"/>
            <a:ext cx="4715292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4</a:t>
            </a:r>
            <a:r>
              <a:rPr lang="fr-FR" sz="1500" b="1" u="sng" baseline="30000" dirty="0"/>
              <a:t>ème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/>
              <a:t>dosage du </a:t>
            </a:r>
            <a:r>
              <a:rPr lang="fr-FR" sz="1500" dirty="0" err="1" smtClean="0"/>
              <a:t>diiode</a:t>
            </a:r>
            <a:r>
              <a:rPr lang="fr-FR" sz="1500" dirty="0" smtClean="0"/>
              <a:t> </a:t>
            </a:r>
            <a:r>
              <a:rPr lang="fr-FR" sz="1500" dirty="0"/>
              <a:t>par les ions thiosulfate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4431884" y="1334880"/>
            <a:ext cx="401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I</a:t>
            </a:r>
            <a:r>
              <a:rPr lang="fr-FR" sz="1800" b="1" baseline="-25000" dirty="0"/>
              <a:t>2(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+2S</a:t>
            </a:r>
            <a:r>
              <a:rPr lang="fr-FR" sz="1800" b="1" baseline="-25000" dirty="0"/>
              <a:t>2</a:t>
            </a:r>
            <a:r>
              <a:rPr lang="fr-FR" sz="1800" b="1" dirty="0"/>
              <a:t>O</a:t>
            </a:r>
            <a:r>
              <a:rPr lang="fr-FR" sz="1800" b="1" baseline="-25000" dirty="0"/>
              <a:t>3</a:t>
            </a:r>
            <a:r>
              <a:rPr lang="fr-FR" sz="1800" b="1" baseline="30000" dirty="0"/>
              <a:t>2-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=2 I</a:t>
            </a:r>
            <a:r>
              <a:rPr lang="fr-FR" sz="1800" b="1" baseline="30000" dirty="0"/>
              <a:t>-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+S</a:t>
            </a:r>
            <a:r>
              <a:rPr lang="fr-FR" sz="1800" b="1" baseline="-25000" dirty="0"/>
              <a:t>4</a:t>
            </a:r>
            <a:r>
              <a:rPr lang="fr-FR" sz="1800" b="1" dirty="0"/>
              <a:t>O</a:t>
            </a:r>
            <a:r>
              <a:rPr lang="fr-FR" sz="1800" b="1" baseline="-25000" dirty="0"/>
              <a:t>6</a:t>
            </a:r>
            <a:r>
              <a:rPr lang="fr-FR" sz="1800" b="1" baseline="30000" dirty="0"/>
              <a:t>2−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 </a:t>
            </a:r>
            <a:endParaRPr lang="fr-FR" sz="1800" dirty="0"/>
          </a:p>
        </p:txBody>
      </p:sp>
      <p:sp>
        <p:nvSpPr>
          <p:cNvPr id="55" name="ZoneTexte 54"/>
          <p:cNvSpPr txBox="1"/>
          <p:nvPr/>
        </p:nvSpPr>
        <p:spPr>
          <a:xfrm>
            <a:off x="2837960" y="1425600"/>
            <a:ext cx="1282913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Na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3</a:t>
            </a:r>
            <a:r>
              <a:rPr lang="fr-FR" dirty="0" smtClean="0"/>
              <a:t> à 1,0 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042194" y="4053360"/>
            <a:ext cx="2839577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Barreau aimanté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799086" y="1995840"/>
            <a:ext cx="182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Volume équivalent ?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071217" y="3615840"/>
            <a:ext cx="285092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contenant I2(</a:t>
            </a:r>
            <a:r>
              <a:rPr lang="fr-FR" dirty="0" err="1"/>
              <a:t>aq</a:t>
            </a:r>
            <a:r>
              <a:rPr lang="fr-FR" dirty="0"/>
              <a:t>) à </a:t>
            </a:r>
            <a:r>
              <a:rPr lang="fr-FR" dirty="0" smtClean="0"/>
              <a:t>doser</a:t>
            </a:r>
          </a:p>
          <a:p>
            <a:r>
              <a:rPr lang="fr-FR" dirty="0" err="1" smtClean="0"/>
              <a:t>V</a:t>
            </a:r>
            <a:r>
              <a:rPr lang="fr-FR" baseline="-25000" dirty="0" err="1" smtClean="0"/>
              <a:t>solution</a:t>
            </a:r>
            <a:r>
              <a:rPr lang="fr-FR" dirty="0" smtClean="0"/>
              <a:t> connu / [I</a:t>
            </a:r>
            <a:r>
              <a:rPr lang="fr-FR" baseline="-25000" dirty="0" smtClean="0"/>
              <a:t>2</a:t>
            </a:r>
            <a:r>
              <a:rPr lang="fr-FR" dirty="0" smtClean="0"/>
              <a:t>] 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4588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291</Words>
  <Application>Microsoft Macintosh PowerPoint</Application>
  <PresentationFormat>Présentation à l'écran (16:9)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Simple Light</vt:lpstr>
      <vt:lpstr> Diagramme Potentiel-pH (Construction exclue)</vt:lpstr>
      <vt:lpstr>Diagramme potentiel-pH du fer (Il faut refaire sur Chimigéné sans IODE) </vt:lpstr>
      <vt:lpstr>Diagramme potentiel-pH de l’iode</vt:lpstr>
      <vt:lpstr>Superposition diagramme potentiel-pH du fer et de l’iode</vt:lpstr>
      <vt:lpstr>Présentation PowerPoint</vt:lpstr>
      <vt:lpstr>Présentation PowerPoint</vt:lpstr>
      <vt:lpstr>Présentation PowerPoint</vt:lpstr>
      <vt:lpstr>Présentation PowerPoint</vt:lpstr>
      <vt:lpstr>Dosage iodométrique</vt:lpstr>
      <vt:lpstr>Superposition des diagrammes E-pH du fer et de l’eau</vt:lpstr>
      <vt:lpstr>Superposition des diagrammes E-pH du fer et de l’eau</vt:lpstr>
      <vt:lpstr>Superposition des diagrammes E-pH du fer et de l’eau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84</cp:revision>
  <dcterms:modified xsi:type="dcterms:W3CDTF">2020-04-21T21:01:03Z</dcterms:modified>
</cp:coreProperties>
</file>