
<file path=[Content_Types].xml><?xml version="1.0" encoding="utf-8"?>
<Types xmlns="http://schemas.openxmlformats.org/package/2006/content-types">
  <Default Extension="xml" ContentType="application/xml"/>
  <Default Extension="svg" ContentType="image/svg+xml"/>
  <Default Extension="jpeg" ContentType="image/jpeg"/>
  <Default Extension="JPG" ContentType="image/jpeg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69" r:id="rId5"/>
    <p:sldId id="258" r:id="rId6"/>
    <p:sldId id="270" r:id="rId7"/>
    <p:sldId id="271" r:id="rId8"/>
    <p:sldId id="272" r:id="rId9"/>
    <p:sldId id="259" r:id="rId10"/>
    <p:sldId id="273" r:id="rId11"/>
    <p:sldId id="267" r:id="rId12"/>
    <p:sldId id="260" r:id="rId13"/>
    <p:sldId id="261" r:id="rId14"/>
    <p:sldId id="274" r:id="rId15"/>
    <p:sldId id="277" r:id="rId16"/>
    <p:sldId id="279" r:id="rId17"/>
    <p:sldId id="280" r:id="rId18"/>
    <p:sldId id="281" r:id="rId19"/>
    <p:sldId id="276" r:id="rId20"/>
    <p:sldId id="264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DEC4"/>
    <a:srgbClr val="4FFF0B"/>
    <a:srgbClr val="929292"/>
    <a:srgbClr val="7B7C7B"/>
    <a:srgbClr val="155C64"/>
    <a:srgbClr val="316B9B"/>
    <a:srgbClr val="3A77BF"/>
    <a:srgbClr val="FEFE08"/>
    <a:srgbClr val="2FA296"/>
    <a:srgbClr val="EDE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52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8D2B-7312-4584-AC32-BF8F2821DE4F}" type="datetimeFigureOut">
              <a:rPr lang="fr-FR" smtClean="0"/>
              <a:pPr/>
              <a:t>24/05/20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4755-E339-4E92-9480-B26FE261D99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8D2B-7312-4584-AC32-BF8F2821DE4F}" type="datetimeFigureOut">
              <a:rPr lang="fr-FR" smtClean="0"/>
              <a:pPr/>
              <a:t>24/05/20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4755-E339-4E92-9480-B26FE261D99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8D2B-7312-4584-AC32-BF8F2821DE4F}" type="datetimeFigureOut">
              <a:rPr lang="fr-FR" smtClean="0"/>
              <a:pPr/>
              <a:t>24/05/20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4755-E339-4E92-9480-B26FE261D99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5FE470C6-3407-4B39-9256-D7CBAE76B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48" y="192447"/>
            <a:ext cx="7543800" cy="9257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4800"/>
            </a:lvl1pPr>
          </a:lstStyle>
          <a:p>
            <a:r>
              <a:rPr lang="fr-FR" dirty="0"/>
              <a:t>Titre</a:t>
            </a:r>
            <a:endParaRPr lang="en-US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893E4BC1-6F4E-4747-84E8-D99E0587545F}"/>
              </a:ext>
            </a:extLst>
          </p:cNvPr>
          <p:cNvSpPr txBox="1"/>
          <p:nvPr userDrawn="1"/>
        </p:nvSpPr>
        <p:spPr>
          <a:xfrm>
            <a:off x="4140255" y="6459786"/>
            <a:ext cx="86685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</a:rPr>
              <a:t>MESTRE Eloïse</a:t>
            </a:r>
          </a:p>
          <a:p>
            <a:endParaRPr lang="fr-F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5485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5FE470C6-3407-4B39-9256-D7CBAE76B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48" y="192447"/>
            <a:ext cx="7543800" cy="9257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4800"/>
            </a:lvl1pPr>
          </a:lstStyle>
          <a:p>
            <a:r>
              <a:rPr lang="fr-FR" dirty="0"/>
              <a:t>Titre</a:t>
            </a:r>
            <a:endParaRPr lang="en-US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893E4BC1-6F4E-4747-84E8-D99E0587545F}"/>
              </a:ext>
            </a:extLst>
          </p:cNvPr>
          <p:cNvSpPr txBox="1"/>
          <p:nvPr userDrawn="1"/>
        </p:nvSpPr>
        <p:spPr>
          <a:xfrm>
            <a:off x="4140255" y="6459786"/>
            <a:ext cx="86685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</a:rPr>
              <a:t>MESTRE Eloïse</a:t>
            </a:r>
          </a:p>
          <a:p>
            <a:endParaRPr lang="fr-F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5485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8D2B-7312-4584-AC32-BF8F2821DE4F}" type="datetimeFigureOut">
              <a:rPr lang="fr-FR" smtClean="0"/>
              <a:pPr/>
              <a:t>24/05/20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4755-E339-4E92-9480-B26FE261D99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8D2B-7312-4584-AC32-BF8F2821DE4F}" type="datetimeFigureOut">
              <a:rPr lang="fr-FR" smtClean="0"/>
              <a:pPr/>
              <a:t>24/05/20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4755-E339-4E92-9480-B26FE261D99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8D2B-7312-4584-AC32-BF8F2821DE4F}" type="datetimeFigureOut">
              <a:rPr lang="fr-FR" smtClean="0"/>
              <a:pPr/>
              <a:t>24/05/20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4755-E339-4E92-9480-B26FE261D99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8D2B-7312-4584-AC32-BF8F2821DE4F}" type="datetimeFigureOut">
              <a:rPr lang="fr-FR" smtClean="0"/>
              <a:pPr/>
              <a:t>24/05/20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4755-E339-4E92-9480-B26FE261D99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8D2B-7312-4584-AC32-BF8F2821DE4F}" type="datetimeFigureOut">
              <a:rPr lang="fr-FR" smtClean="0"/>
              <a:pPr/>
              <a:t>24/05/20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4755-E339-4E92-9480-B26FE261D99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8D2B-7312-4584-AC32-BF8F2821DE4F}" type="datetimeFigureOut">
              <a:rPr lang="fr-FR" smtClean="0"/>
              <a:pPr/>
              <a:t>24/05/20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4755-E339-4E92-9480-B26FE261D99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8D2B-7312-4584-AC32-BF8F2821DE4F}" type="datetimeFigureOut">
              <a:rPr lang="fr-FR" smtClean="0"/>
              <a:pPr/>
              <a:t>24/05/20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4755-E339-4E92-9480-B26FE261D99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8D2B-7312-4584-AC32-BF8F2821DE4F}" type="datetimeFigureOut">
              <a:rPr lang="fr-FR" smtClean="0"/>
              <a:pPr/>
              <a:t>24/05/20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4755-E339-4E92-9480-B26FE261D99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E8D2B-7312-4584-AC32-BF8F2821DE4F}" type="datetimeFigureOut">
              <a:rPr lang="fr-FR" smtClean="0"/>
              <a:pPr/>
              <a:t>24/05/20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C4755-E339-4E92-9480-B26FE261D998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8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Conversion réciproque d’énergie électrique en énergie chimique.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622920"/>
          </a:xfrm>
          <a:solidFill>
            <a:schemeClr val="accent2"/>
          </a:solidFill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Agrégation 2020</a:t>
            </a:r>
            <a:endParaRPr lang="fr-F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Pile à combustible 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Image 3" descr="Capture d’écran 2020-05-25 à 15.48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99" y="1787434"/>
            <a:ext cx="6177991" cy="372979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07504" y="6453336"/>
            <a:ext cx="3512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Livre Tout-en un PC/PC* ; </a:t>
            </a:r>
            <a:r>
              <a:rPr lang="fr-FR" dirty="0" err="1" smtClean="0"/>
              <a:t>T.Ribeyre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5031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1" r="49260" b="42794"/>
          <a:stretch/>
        </p:blipFill>
        <p:spPr>
          <a:xfrm>
            <a:off x="2" y="1958079"/>
            <a:ext cx="3391420" cy="264882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2780928"/>
            <a:ext cx="1901562" cy="135400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04048" y="2780928"/>
            <a:ext cx="1335879" cy="564198"/>
          </a:xfrm>
          <a:prstGeom prst="rect">
            <a:avLst/>
          </a:prstGeom>
          <a:solidFill>
            <a:srgbClr val="EB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4499992" y="4365104"/>
            <a:ext cx="189393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5D9BD1"/>
                </a:solidFill>
              </a:rPr>
              <a:t>Pile à combustible</a:t>
            </a:r>
            <a:endParaRPr lang="fr-FR" dirty="0">
              <a:solidFill>
                <a:srgbClr val="5D9BD1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779" y="1145493"/>
            <a:ext cx="755358" cy="1006833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35496" y="332656"/>
            <a:ext cx="9274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spc="-38" dirty="0" smtClean="0">
                <a:solidFill>
                  <a:srgbClr val="CF8182"/>
                </a:solidFill>
                <a:latin typeface="+mj-lt"/>
                <a:ea typeface="+mj-ea"/>
                <a:cs typeface="+mj-cs"/>
              </a:rPr>
              <a:t>Conversion réciproque d’énergie électrique en énergie chimique</a:t>
            </a:r>
            <a:endParaRPr lang="fr-FR" sz="2800" spc="-38" dirty="0">
              <a:solidFill>
                <a:srgbClr val="CF818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03848" y="3212976"/>
            <a:ext cx="720080" cy="432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2699792" y="4005064"/>
            <a:ext cx="720080" cy="6480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vers le haut 10"/>
          <p:cNvSpPr/>
          <p:nvPr/>
        </p:nvSpPr>
        <p:spPr>
          <a:xfrm rot="5400000">
            <a:off x="3707904" y="3212976"/>
            <a:ext cx="376132" cy="664164"/>
          </a:xfrm>
          <a:prstGeom prst="up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693207" y="4067780"/>
            <a:ext cx="715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316B9B"/>
                </a:solidFill>
              </a:rPr>
              <a:t>+ O</a:t>
            </a:r>
            <a:r>
              <a:rPr lang="fr-FR" sz="2400" baseline="-25000" dirty="0" smtClean="0">
                <a:solidFill>
                  <a:srgbClr val="316B9B"/>
                </a:solidFill>
              </a:rPr>
              <a:t>2</a:t>
            </a:r>
            <a:endParaRPr lang="fr-FR" sz="2400" dirty="0">
              <a:solidFill>
                <a:srgbClr val="316B9B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547664" y="2852936"/>
            <a:ext cx="1629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u="sng" dirty="0" err="1" smtClean="0">
                <a:solidFill>
                  <a:srgbClr val="155C64"/>
                </a:solidFill>
              </a:rPr>
              <a:t>Eléctrolyse</a:t>
            </a:r>
            <a:r>
              <a:rPr lang="fr-FR" sz="1400" b="1" u="sng" dirty="0" smtClean="0">
                <a:solidFill>
                  <a:srgbClr val="155C64"/>
                </a:solidFill>
              </a:rPr>
              <a:t> de l’eau</a:t>
            </a:r>
            <a:endParaRPr lang="fr-FR" sz="1400" b="1" u="sng" dirty="0">
              <a:solidFill>
                <a:srgbClr val="155C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666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57200" y="116632"/>
            <a:ext cx="8229600" cy="86895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Synthèse chlore-soude</a:t>
            </a:r>
          </a:p>
        </p:txBody>
      </p:sp>
      <p:pic>
        <p:nvPicPr>
          <p:cNvPr id="3" name="Espace réservé du contenu 3">
            <a:extLst>
              <a:ext uri="{FF2B5EF4-FFF2-40B4-BE49-F238E27FC236}">
                <a16:creationId xmlns:a16="http://schemas.microsoft.com/office/drawing/2014/main" xmlns="" id="{AC562C98-E82B-4CE4-94C7-5D9BB711801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23978"/>
          <a:stretch/>
        </p:blipFill>
        <p:spPr>
          <a:xfrm>
            <a:off x="86445" y="1428750"/>
            <a:ext cx="8971111" cy="444023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57200" y="116632"/>
            <a:ext cx="8229600" cy="86895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b="1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Synthèse chlore-</a:t>
            </a:r>
            <a:r>
              <a:rPr kumimoji="0" lang="fr-FR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soude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EC378A3-F2CB-43F1-A5C7-70C892F68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" y="1702201"/>
            <a:ext cx="9141295" cy="381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B6681-10B5-4A57-AC8B-067236735857}" type="slidenum">
              <a:rPr lang="fr-FR" smtClean="0"/>
              <a:t>14</a:t>
            </a:fld>
            <a:endParaRPr lang="fr-FR"/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454471" y="286605"/>
            <a:ext cx="8184563" cy="7661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72500" y="116632"/>
            <a:ext cx="89934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fr-FR" sz="40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Présentation de l’accumulateur au Plomb</a:t>
            </a:r>
          </a:p>
          <a:p>
            <a:pPr algn="ctr">
              <a:spcBef>
                <a:spcPct val="0"/>
              </a:spcBef>
              <a:defRPr/>
            </a:pPr>
            <a:r>
              <a:rPr lang="fr-FR" sz="40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chargé</a:t>
            </a:r>
            <a:endParaRPr lang="fr-FR" sz="4000" b="1" dirty="0">
              <a:solidFill>
                <a:schemeClr val="accent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2" name="Image 11" descr="Capture d’écran 2020-05-25 à 18.48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988840"/>
            <a:ext cx="7871669" cy="4043078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5148064" y="5877272"/>
            <a:ext cx="1000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1 mol/L</a:t>
            </a:r>
            <a:endParaRPr lang="fr-FR" sz="2000" b="1" dirty="0"/>
          </a:p>
        </p:txBody>
      </p:sp>
      <p:cxnSp>
        <p:nvCxnSpPr>
          <p:cNvPr id="30" name="Connecteur droit 29"/>
          <p:cNvCxnSpPr/>
          <p:nvPr/>
        </p:nvCxnSpPr>
        <p:spPr>
          <a:xfrm flipV="1">
            <a:off x="2524304" y="2542342"/>
            <a:ext cx="0" cy="504056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flipV="1">
            <a:off x="6471232" y="2564904"/>
            <a:ext cx="0" cy="504056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899592" y="4653136"/>
            <a:ext cx="88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PbO</a:t>
            </a:r>
            <a:r>
              <a:rPr lang="fr-FR" baseline="-25000" dirty="0" smtClean="0"/>
              <a:t>2</a:t>
            </a:r>
            <a:r>
              <a:rPr lang="fr-FR" dirty="0" smtClean="0"/>
              <a:t>(s)</a:t>
            </a:r>
            <a:endParaRPr lang="fr-FR" baseline="-25000" dirty="0"/>
          </a:p>
        </p:txBody>
      </p:sp>
      <p:sp>
        <p:nvSpPr>
          <p:cNvPr id="37" name="ZoneTexte 36"/>
          <p:cNvSpPr txBox="1"/>
          <p:nvPr/>
        </p:nvSpPr>
        <p:spPr>
          <a:xfrm>
            <a:off x="179512" y="908720"/>
            <a:ext cx="2588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E°(PbO</a:t>
            </a:r>
            <a:r>
              <a:rPr lang="fr-FR" baseline="-25000" dirty="0" smtClean="0"/>
              <a:t>2(s)</a:t>
            </a:r>
            <a:r>
              <a:rPr lang="fr-FR" dirty="0" smtClean="0"/>
              <a:t>/PbSO</a:t>
            </a:r>
            <a:r>
              <a:rPr lang="fr-FR" baseline="-25000" dirty="0" smtClean="0"/>
              <a:t>4(s)</a:t>
            </a:r>
            <a:r>
              <a:rPr lang="fr-FR" dirty="0" smtClean="0"/>
              <a:t>) = 1,69</a:t>
            </a:r>
          </a:p>
          <a:p>
            <a:r>
              <a:rPr lang="fr-FR" dirty="0" smtClean="0"/>
              <a:t>E°(PbSO</a:t>
            </a:r>
            <a:r>
              <a:rPr lang="fr-FR" baseline="-25000" dirty="0" smtClean="0"/>
              <a:t>4(s)</a:t>
            </a:r>
            <a:r>
              <a:rPr lang="fr-FR" dirty="0" smtClean="0"/>
              <a:t>/Pb</a:t>
            </a:r>
            <a:r>
              <a:rPr lang="fr-FR" baseline="-25000" dirty="0" smtClean="0"/>
              <a:t>(s)</a:t>
            </a:r>
            <a:r>
              <a:rPr lang="fr-FR" dirty="0" smtClean="0"/>
              <a:t>) = -0,36</a:t>
            </a:r>
            <a:endParaRPr lang="fr-FR" baseline="-25000" dirty="0"/>
          </a:p>
        </p:txBody>
      </p:sp>
    </p:spTree>
    <p:extLst>
      <p:ext uri="{BB962C8B-B14F-4D97-AF65-F5344CB8AC3E}">
        <p14:creationId xmlns:p14="http://schemas.microsoft.com/office/powerpoint/2010/main" val="430524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B6681-10B5-4A57-AC8B-067236735857}" type="slidenum">
              <a:rPr lang="fr-FR" smtClean="0"/>
              <a:t>15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-997" y="44624"/>
            <a:ext cx="90786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fr-FR" sz="44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Décharge de l’accumulateur au plomb</a:t>
            </a:r>
            <a:endParaRPr lang="fr-FR" sz="4400" b="1" dirty="0">
              <a:solidFill>
                <a:schemeClr val="accent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7020272" y="5589240"/>
            <a:ext cx="1853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Solution de</a:t>
            </a:r>
          </a:p>
          <a:p>
            <a:r>
              <a:rPr lang="fr-FR" sz="2000" b="1" dirty="0" smtClean="0"/>
              <a:t>H</a:t>
            </a:r>
            <a:r>
              <a:rPr lang="fr-FR" sz="2000" b="1" baseline="-25000" dirty="0" smtClean="0"/>
              <a:t>2</a:t>
            </a:r>
            <a:r>
              <a:rPr lang="fr-FR" sz="2000" b="1" dirty="0" smtClean="0"/>
              <a:t>SO</a:t>
            </a:r>
            <a:r>
              <a:rPr lang="fr-FR" sz="2000" b="1" baseline="-25000" dirty="0" smtClean="0"/>
              <a:t>4 </a:t>
            </a:r>
            <a:r>
              <a:rPr lang="fr-FR" sz="2000" b="1" dirty="0" smtClean="0"/>
              <a:t>à 1 mol/L</a:t>
            </a:r>
            <a:endParaRPr lang="fr-FR" sz="2000" b="1" dirty="0"/>
          </a:p>
        </p:txBody>
      </p:sp>
      <p:cxnSp>
        <p:nvCxnSpPr>
          <p:cNvPr id="35" name="Connecteur droit 34"/>
          <p:cNvCxnSpPr/>
          <p:nvPr/>
        </p:nvCxnSpPr>
        <p:spPr>
          <a:xfrm flipV="1">
            <a:off x="2524304" y="2542342"/>
            <a:ext cx="0" cy="504056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V="1">
            <a:off x="6471232" y="2564904"/>
            <a:ext cx="0" cy="504056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age 9" descr="Capture d’écran 2020-05-25 à 18.48.2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8" t="1" r="23754" b="18796"/>
          <a:stretch/>
        </p:blipFill>
        <p:spPr>
          <a:xfrm>
            <a:off x="2051720" y="2204864"/>
            <a:ext cx="4783119" cy="4078362"/>
          </a:xfrm>
          <a:prstGeom prst="rect">
            <a:avLst/>
          </a:prstGeom>
        </p:spPr>
      </p:pic>
      <p:grpSp>
        <p:nvGrpSpPr>
          <p:cNvPr id="44" name="Grouper 43"/>
          <p:cNvGrpSpPr/>
          <p:nvPr/>
        </p:nvGrpSpPr>
        <p:grpSpPr>
          <a:xfrm>
            <a:off x="5764558" y="4141879"/>
            <a:ext cx="463626" cy="1742594"/>
            <a:chOff x="6660232" y="3140968"/>
            <a:chExt cx="463626" cy="1584176"/>
          </a:xfrm>
        </p:grpSpPr>
        <p:sp>
          <p:nvSpPr>
            <p:cNvPr id="38" name="Rectangle 37"/>
            <p:cNvSpPr/>
            <p:nvPr/>
          </p:nvSpPr>
          <p:spPr>
            <a:xfrm>
              <a:off x="6660232" y="3140968"/>
              <a:ext cx="458233" cy="1584176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1" name="Connecteur droit avec flèche 40"/>
            <p:cNvCxnSpPr/>
            <p:nvPr/>
          </p:nvCxnSpPr>
          <p:spPr>
            <a:xfrm flipV="1">
              <a:off x="6876256" y="3789040"/>
              <a:ext cx="0" cy="432048"/>
            </a:xfrm>
            <a:prstGeom prst="straightConnector1">
              <a:avLst/>
            </a:prstGeom>
            <a:ln>
              <a:solidFill>
                <a:srgbClr val="8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ZoneTexte 41"/>
            <p:cNvSpPr txBox="1"/>
            <p:nvPr/>
          </p:nvSpPr>
          <p:spPr>
            <a:xfrm>
              <a:off x="6660232" y="3356992"/>
              <a:ext cx="463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2e</a:t>
              </a:r>
              <a:r>
                <a:rPr lang="fr-FR" baseline="30000" dirty="0" smtClean="0"/>
                <a:t>-</a:t>
              </a:r>
              <a:endParaRPr lang="fr-FR" dirty="0"/>
            </a:p>
          </p:txBody>
        </p:sp>
        <p:sp>
          <p:nvSpPr>
            <p:cNvPr id="43" name="ZoneTexte 42"/>
            <p:cNvSpPr txBox="1"/>
            <p:nvPr/>
          </p:nvSpPr>
          <p:spPr>
            <a:xfrm>
              <a:off x="6660232" y="4221088"/>
              <a:ext cx="4251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Pb</a:t>
              </a:r>
              <a:endParaRPr lang="fr-FR" dirty="0"/>
            </a:p>
          </p:txBody>
        </p:sp>
      </p:grpSp>
      <p:sp>
        <p:nvSpPr>
          <p:cNvPr id="45" name="Forme libre 44"/>
          <p:cNvSpPr/>
          <p:nvPr/>
        </p:nvSpPr>
        <p:spPr>
          <a:xfrm>
            <a:off x="5717372" y="5197850"/>
            <a:ext cx="148628" cy="197799"/>
          </a:xfrm>
          <a:custGeom>
            <a:avLst/>
            <a:gdLst>
              <a:gd name="connsiteX0" fmla="*/ 0 w 135116"/>
              <a:gd name="connsiteY0" fmla="*/ 0 h 135099"/>
              <a:gd name="connsiteX1" fmla="*/ 67558 w 135116"/>
              <a:gd name="connsiteY1" fmla="*/ 54039 h 135099"/>
              <a:gd name="connsiteX2" fmla="*/ 108093 w 135116"/>
              <a:gd name="connsiteY2" fmla="*/ 81059 h 135099"/>
              <a:gd name="connsiteX3" fmla="*/ 121605 w 135116"/>
              <a:gd name="connsiteY3" fmla="*/ 121589 h 135099"/>
              <a:gd name="connsiteX4" fmla="*/ 135116 w 135116"/>
              <a:gd name="connsiteY4" fmla="*/ 135099 h 135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116" h="135099">
                <a:moveTo>
                  <a:pt x="0" y="0"/>
                </a:moveTo>
                <a:cubicBezTo>
                  <a:pt x="22519" y="18013"/>
                  <a:pt x="44487" y="36738"/>
                  <a:pt x="67558" y="54039"/>
                </a:cubicBezTo>
                <a:cubicBezTo>
                  <a:pt x="80549" y="63781"/>
                  <a:pt x="97948" y="68380"/>
                  <a:pt x="108093" y="81059"/>
                </a:cubicBezTo>
                <a:cubicBezTo>
                  <a:pt x="116990" y="92179"/>
                  <a:pt x="115236" y="108852"/>
                  <a:pt x="121605" y="121589"/>
                </a:cubicBezTo>
                <a:cubicBezTo>
                  <a:pt x="124454" y="127285"/>
                  <a:pt x="130612" y="130596"/>
                  <a:pt x="135116" y="135099"/>
                </a:cubicBezTo>
              </a:path>
            </a:pathLst>
          </a:cu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/>
          <p:cNvSpPr txBox="1"/>
          <p:nvPr/>
        </p:nvSpPr>
        <p:spPr>
          <a:xfrm>
            <a:off x="6156176" y="984210"/>
            <a:ext cx="31295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	</a:t>
            </a:r>
            <a:r>
              <a:rPr lang="fr-FR" b="1" dirty="0" smtClean="0"/>
              <a:t>Oxydation  </a:t>
            </a:r>
            <a:endParaRPr lang="fr-FR" b="1" dirty="0"/>
          </a:p>
          <a:p>
            <a:endParaRPr lang="fr-FR" baseline="30000" dirty="0"/>
          </a:p>
          <a:p>
            <a:r>
              <a:rPr lang="fr-FR" dirty="0"/>
              <a:t>Pb(s</a:t>
            </a:r>
            <a:r>
              <a:rPr lang="fr-FR" dirty="0" smtClean="0"/>
              <a:t>) +SO</a:t>
            </a:r>
            <a:r>
              <a:rPr lang="fr-FR" baseline="-25000" dirty="0" smtClean="0"/>
              <a:t>4</a:t>
            </a:r>
            <a:r>
              <a:rPr lang="fr-FR" baseline="30000" dirty="0" smtClean="0"/>
              <a:t>2-</a:t>
            </a:r>
            <a:r>
              <a:rPr lang="fr-FR" dirty="0" smtClean="0"/>
              <a:t>(</a:t>
            </a:r>
            <a:r>
              <a:rPr lang="fr-FR" dirty="0" err="1" smtClean="0"/>
              <a:t>aq</a:t>
            </a:r>
            <a:r>
              <a:rPr lang="fr-FR" dirty="0" smtClean="0"/>
              <a:t>)= PbSO</a:t>
            </a:r>
            <a:r>
              <a:rPr lang="fr-FR" baseline="-25000" dirty="0" smtClean="0"/>
              <a:t>4</a:t>
            </a:r>
            <a:r>
              <a:rPr lang="fr-FR" dirty="0" smtClean="0"/>
              <a:t>(s) </a:t>
            </a:r>
            <a:r>
              <a:rPr lang="fr-FR" dirty="0"/>
              <a:t>+ 2e</a:t>
            </a:r>
            <a:r>
              <a:rPr lang="fr-FR" baseline="30000" dirty="0"/>
              <a:t>-</a:t>
            </a:r>
          </a:p>
          <a:p>
            <a:endParaRPr lang="fr-FR" baseline="30000" dirty="0" smtClean="0"/>
          </a:p>
        </p:txBody>
      </p:sp>
      <p:sp>
        <p:nvSpPr>
          <p:cNvPr id="48" name="ZoneTexte 47"/>
          <p:cNvSpPr txBox="1"/>
          <p:nvPr/>
        </p:nvSpPr>
        <p:spPr>
          <a:xfrm>
            <a:off x="45426" y="908720"/>
            <a:ext cx="49645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		</a:t>
            </a:r>
            <a:r>
              <a:rPr lang="fr-FR" b="1" dirty="0" smtClean="0"/>
              <a:t>Réduction </a:t>
            </a:r>
          </a:p>
          <a:p>
            <a:endParaRPr lang="fr-FR" dirty="0" smtClean="0"/>
          </a:p>
          <a:p>
            <a:r>
              <a:rPr lang="fr-FR" dirty="0" smtClean="0"/>
              <a:t>PbO2</a:t>
            </a:r>
            <a:r>
              <a:rPr lang="fr-FR" dirty="0"/>
              <a:t>(s</a:t>
            </a:r>
            <a:r>
              <a:rPr lang="fr-FR" dirty="0" smtClean="0"/>
              <a:t>) </a:t>
            </a:r>
            <a:r>
              <a:rPr lang="fr-FR" dirty="0"/>
              <a:t>+SO</a:t>
            </a:r>
            <a:r>
              <a:rPr lang="fr-FR" baseline="-25000" dirty="0"/>
              <a:t>4</a:t>
            </a:r>
            <a:r>
              <a:rPr lang="fr-FR" baseline="30000" dirty="0"/>
              <a:t>2-</a:t>
            </a:r>
            <a:r>
              <a:rPr lang="fr-FR" dirty="0"/>
              <a:t>(</a:t>
            </a:r>
            <a:r>
              <a:rPr lang="fr-FR" dirty="0" err="1"/>
              <a:t>aq</a:t>
            </a:r>
            <a:r>
              <a:rPr lang="fr-FR" dirty="0"/>
              <a:t>)</a:t>
            </a:r>
            <a:r>
              <a:rPr lang="fr-FR" dirty="0" smtClean="0"/>
              <a:t> </a:t>
            </a:r>
            <a:r>
              <a:rPr lang="fr-FR" dirty="0"/>
              <a:t>+ 4H</a:t>
            </a:r>
            <a:r>
              <a:rPr lang="fr-FR" baseline="30000" dirty="0"/>
              <a:t>+</a:t>
            </a:r>
            <a:r>
              <a:rPr lang="fr-FR" dirty="0"/>
              <a:t> + 2e</a:t>
            </a:r>
            <a:r>
              <a:rPr lang="fr-FR" baseline="30000" dirty="0"/>
              <a:t>-</a:t>
            </a:r>
            <a:r>
              <a:rPr lang="fr-FR" dirty="0"/>
              <a:t> = PbSO</a:t>
            </a:r>
            <a:r>
              <a:rPr lang="fr-FR" baseline="-25000" dirty="0"/>
              <a:t>4</a:t>
            </a:r>
            <a:r>
              <a:rPr lang="fr-FR" dirty="0"/>
              <a:t>(s) </a:t>
            </a:r>
            <a:r>
              <a:rPr lang="fr-FR" dirty="0" smtClean="0"/>
              <a:t>+ </a:t>
            </a:r>
            <a:r>
              <a:rPr lang="fr-FR" dirty="0"/>
              <a:t>2H</a:t>
            </a:r>
            <a:r>
              <a:rPr lang="fr-FR" baseline="-25000" dirty="0"/>
              <a:t>2</a:t>
            </a:r>
            <a:r>
              <a:rPr lang="fr-FR" dirty="0"/>
              <a:t>O (l)</a:t>
            </a:r>
          </a:p>
          <a:p>
            <a:endParaRPr lang="fr-FR" dirty="0"/>
          </a:p>
        </p:txBody>
      </p:sp>
      <p:cxnSp>
        <p:nvCxnSpPr>
          <p:cNvPr id="51" name="Connecteur droit avec flèche 50"/>
          <p:cNvCxnSpPr/>
          <p:nvPr/>
        </p:nvCxnSpPr>
        <p:spPr>
          <a:xfrm flipH="1">
            <a:off x="4932040" y="5949280"/>
            <a:ext cx="208823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/>
          <p:nvPr/>
        </p:nvCxnSpPr>
        <p:spPr>
          <a:xfrm flipV="1">
            <a:off x="5994200" y="4069691"/>
            <a:ext cx="0" cy="392771"/>
          </a:xfrm>
          <a:prstGeom prst="straightConnector1">
            <a:avLst/>
          </a:prstGeom>
          <a:ln>
            <a:solidFill>
              <a:srgbClr val="4FFF0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310768" y="2985704"/>
            <a:ext cx="1105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CATHODE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884368" y="2924944"/>
            <a:ext cx="87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ANODE</a:t>
            </a:r>
            <a:endParaRPr lang="fr-FR" dirty="0"/>
          </a:p>
        </p:txBody>
      </p:sp>
      <p:cxnSp>
        <p:nvCxnSpPr>
          <p:cNvPr id="20" name="Connecteur droit 19"/>
          <p:cNvCxnSpPr/>
          <p:nvPr/>
        </p:nvCxnSpPr>
        <p:spPr>
          <a:xfrm flipV="1">
            <a:off x="2195736" y="3356992"/>
            <a:ext cx="0" cy="504056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6714280" y="3325514"/>
            <a:ext cx="0" cy="504056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Image 22" descr="Capture d’écran 2020-05-25 à 19.39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4746352"/>
            <a:ext cx="1075690" cy="1117600"/>
          </a:xfrm>
          <a:prstGeom prst="rect">
            <a:avLst/>
          </a:prstGeom>
        </p:spPr>
      </p:pic>
      <p:cxnSp>
        <p:nvCxnSpPr>
          <p:cNvPr id="8" name="Connecteur droit avec flèche 7"/>
          <p:cNvCxnSpPr>
            <a:stCxn id="45" idx="1"/>
          </p:cNvCxnSpPr>
          <p:nvPr/>
        </p:nvCxnSpPr>
        <p:spPr>
          <a:xfrm flipH="1" flipV="1">
            <a:off x="5652120" y="5157195"/>
            <a:ext cx="139566" cy="119774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4788024" y="4869160"/>
            <a:ext cx="99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PbSO</a:t>
            </a:r>
            <a:r>
              <a:rPr lang="fr-FR" baseline="-25000" dirty="0" smtClean="0"/>
              <a:t>4</a:t>
            </a:r>
            <a:r>
              <a:rPr lang="fr-FR" dirty="0" smtClean="0"/>
              <a:t>(s)</a:t>
            </a:r>
            <a:endParaRPr lang="fr-FR" dirty="0"/>
          </a:p>
        </p:txBody>
      </p:sp>
      <p:pic>
        <p:nvPicPr>
          <p:cNvPr id="26" name="Image 25" descr="Capture d’écran 2020-05-25 à 19.39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733" y="4669264"/>
            <a:ext cx="1183259" cy="1229360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907704" y="4941168"/>
            <a:ext cx="88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PbO</a:t>
            </a:r>
            <a:r>
              <a:rPr lang="fr-FR" baseline="-25000" dirty="0" smtClean="0"/>
              <a:t>2</a:t>
            </a:r>
            <a:r>
              <a:rPr lang="fr-FR" dirty="0" smtClean="0"/>
              <a:t>(s)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 flipV="1">
            <a:off x="2843808" y="5013176"/>
            <a:ext cx="576064" cy="72008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3419872" y="4797152"/>
            <a:ext cx="99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PbSO</a:t>
            </a:r>
            <a:r>
              <a:rPr lang="fr-FR" baseline="-25000" dirty="0" smtClean="0"/>
              <a:t>4</a:t>
            </a:r>
            <a:r>
              <a:rPr lang="fr-FR" dirty="0" smtClean="0"/>
              <a:t>(s)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107504" y="1916832"/>
            <a:ext cx="228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E(PbO</a:t>
            </a:r>
            <a:r>
              <a:rPr lang="fr-FR" baseline="-25000" dirty="0" smtClean="0"/>
              <a:t>2</a:t>
            </a:r>
            <a:r>
              <a:rPr lang="fr-FR" dirty="0" smtClean="0"/>
              <a:t>/PbSO</a:t>
            </a:r>
            <a:r>
              <a:rPr lang="fr-FR" baseline="-25000" dirty="0" smtClean="0"/>
              <a:t>4</a:t>
            </a:r>
            <a:r>
              <a:rPr lang="fr-FR" dirty="0" smtClean="0"/>
              <a:t>)=1,72 V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6228184" y="1916832"/>
            <a:ext cx="2121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E(PbSO</a:t>
            </a:r>
            <a:r>
              <a:rPr lang="fr-FR" baseline="-25000" dirty="0" smtClean="0"/>
              <a:t>4</a:t>
            </a:r>
            <a:r>
              <a:rPr lang="fr-FR" dirty="0" smtClean="0"/>
              <a:t>/Pb)=-0,36 V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8849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Capture d’écran 2020-05-25 à 19.21.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208" y="2204864"/>
            <a:ext cx="5257010" cy="4220592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B6681-10B5-4A57-AC8B-067236735857}" type="slidenum">
              <a:rPr lang="fr-FR" smtClean="0"/>
              <a:t>16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493010" y="44624"/>
            <a:ext cx="8090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fr-FR" sz="44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Accumulateur au plomb déchargé</a:t>
            </a:r>
            <a:endParaRPr lang="fr-FR" sz="4400" b="1" dirty="0">
              <a:solidFill>
                <a:schemeClr val="accent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7020272" y="5733256"/>
            <a:ext cx="185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H</a:t>
            </a:r>
            <a:r>
              <a:rPr lang="fr-FR" sz="2000" b="1" baseline="-25000" dirty="0" smtClean="0"/>
              <a:t>2</a:t>
            </a:r>
            <a:r>
              <a:rPr lang="fr-FR" sz="2000" b="1" dirty="0" smtClean="0"/>
              <a:t>SO</a:t>
            </a:r>
            <a:r>
              <a:rPr lang="fr-FR" sz="2000" b="1" baseline="-25000" dirty="0" smtClean="0"/>
              <a:t>4 </a:t>
            </a:r>
            <a:r>
              <a:rPr lang="fr-FR" sz="2000" b="1" dirty="0" smtClean="0"/>
              <a:t>à 1 mol/L</a:t>
            </a:r>
            <a:endParaRPr lang="fr-FR" sz="2000" b="1" dirty="0"/>
          </a:p>
        </p:txBody>
      </p:sp>
      <p:sp>
        <p:nvSpPr>
          <p:cNvPr id="47" name="ZoneTexte 46"/>
          <p:cNvSpPr txBox="1"/>
          <p:nvPr/>
        </p:nvSpPr>
        <p:spPr>
          <a:xfrm>
            <a:off x="6156176" y="984210"/>
            <a:ext cx="31295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	</a:t>
            </a:r>
            <a:r>
              <a:rPr lang="fr-FR" b="1" dirty="0" smtClean="0"/>
              <a:t>Oxydation  </a:t>
            </a:r>
            <a:endParaRPr lang="fr-FR" b="1" dirty="0"/>
          </a:p>
          <a:p>
            <a:endParaRPr lang="fr-FR" baseline="30000" dirty="0"/>
          </a:p>
          <a:p>
            <a:r>
              <a:rPr lang="fr-FR" dirty="0"/>
              <a:t>Pb(s</a:t>
            </a:r>
            <a:r>
              <a:rPr lang="fr-FR" dirty="0" smtClean="0"/>
              <a:t>) +SO</a:t>
            </a:r>
            <a:r>
              <a:rPr lang="fr-FR" baseline="-25000" dirty="0" smtClean="0"/>
              <a:t>4</a:t>
            </a:r>
            <a:r>
              <a:rPr lang="fr-FR" baseline="30000" dirty="0" smtClean="0"/>
              <a:t>2-</a:t>
            </a:r>
            <a:r>
              <a:rPr lang="fr-FR" dirty="0" smtClean="0"/>
              <a:t>(</a:t>
            </a:r>
            <a:r>
              <a:rPr lang="fr-FR" dirty="0" err="1" smtClean="0"/>
              <a:t>aq</a:t>
            </a:r>
            <a:r>
              <a:rPr lang="fr-FR" dirty="0" smtClean="0"/>
              <a:t>)= PbSO</a:t>
            </a:r>
            <a:r>
              <a:rPr lang="fr-FR" baseline="-25000" dirty="0" smtClean="0"/>
              <a:t>4</a:t>
            </a:r>
            <a:r>
              <a:rPr lang="fr-FR" dirty="0" smtClean="0"/>
              <a:t>(s) </a:t>
            </a:r>
            <a:r>
              <a:rPr lang="fr-FR" dirty="0"/>
              <a:t>+ 2e</a:t>
            </a:r>
            <a:r>
              <a:rPr lang="fr-FR" baseline="30000" dirty="0"/>
              <a:t>-</a:t>
            </a:r>
          </a:p>
          <a:p>
            <a:endParaRPr lang="fr-FR" baseline="30000" dirty="0" smtClean="0"/>
          </a:p>
        </p:txBody>
      </p:sp>
      <p:sp>
        <p:nvSpPr>
          <p:cNvPr id="48" name="ZoneTexte 47"/>
          <p:cNvSpPr txBox="1"/>
          <p:nvPr/>
        </p:nvSpPr>
        <p:spPr>
          <a:xfrm>
            <a:off x="45426" y="908720"/>
            <a:ext cx="49645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		</a:t>
            </a:r>
            <a:r>
              <a:rPr lang="fr-FR" b="1" dirty="0" smtClean="0"/>
              <a:t>Réduction </a:t>
            </a:r>
          </a:p>
          <a:p>
            <a:endParaRPr lang="fr-FR" dirty="0" smtClean="0"/>
          </a:p>
          <a:p>
            <a:r>
              <a:rPr lang="fr-FR" dirty="0" smtClean="0"/>
              <a:t>PbO2</a:t>
            </a:r>
            <a:r>
              <a:rPr lang="fr-FR" dirty="0"/>
              <a:t>(s</a:t>
            </a:r>
            <a:r>
              <a:rPr lang="fr-FR" dirty="0" smtClean="0"/>
              <a:t>) </a:t>
            </a:r>
            <a:r>
              <a:rPr lang="fr-FR" dirty="0"/>
              <a:t>+SO</a:t>
            </a:r>
            <a:r>
              <a:rPr lang="fr-FR" baseline="-25000" dirty="0"/>
              <a:t>4</a:t>
            </a:r>
            <a:r>
              <a:rPr lang="fr-FR" baseline="30000" dirty="0"/>
              <a:t>2-</a:t>
            </a:r>
            <a:r>
              <a:rPr lang="fr-FR" dirty="0"/>
              <a:t>(</a:t>
            </a:r>
            <a:r>
              <a:rPr lang="fr-FR" dirty="0" err="1"/>
              <a:t>aq</a:t>
            </a:r>
            <a:r>
              <a:rPr lang="fr-FR" dirty="0"/>
              <a:t>)</a:t>
            </a:r>
            <a:r>
              <a:rPr lang="fr-FR" dirty="0" smtClean="0"/>
              <a:t> </a:t>
            </a:r>
            <a:r>
              <a:rPr lang="fr-FR" dirty="0"/>
              <a:t>+ 4H</a:t>
            </a:r>
            <a:r>
              <a:rPr lang="fr-FR" baseline="30000" dirty="0"/>
              <a:t>+</a:t>
            </a:r>
            <a:r>
              <a:rPr lang="fr-FR" dirty="0"/>
              <a:t> + 2e</a:t>
            </a:r>
            <a:r>
              <a:rPr lang="fr-FR" baseline="30000" dirty="0"/>
              <a:t>-</a:t>
            </a:r>
            <a:r>
              <a:rPr lang="fr-FR" dirty="0"/>
              <a:t> = PbSO</a:t>
            </a:r>
            <a:r>
              <a:rPr lang="fr-FR" baseline="-25000" dirty="0"/>
              <a:t>4</a:t>
            </a:r>
            <a:r>
              <a:rPr lang="fr-FR" dirty="0"/>
              <a:t>(s) </a:t>
            </a:r>
            <a:r>
              <a:rPr lang="fr-FR" dirty="0" smtClean="0"/>
              <a:t>+ </a:t>
            </a:r>
            <a:r>
              <a:rPr lang="fr-FR" dirty="0"/>
              <a:t>2H</a:t>
            </a:r>
            <a:r>
              <a:rPr lang="fr-FR" baseline="-25000" dirty="0"/>
              <a:t>2</a:t>
            </a:r>
            <a:r>
              <a:rPr lang="fr-FR" dirty="0"/>
              <a:t>O (l)</a:t>
            </a:r>
          </a:p>
          <a:p>
            <a:endParaRPr lang="fr-FR" dirty="0"/>
          </a:p>
        </p:txBody>
      </p:sp>
      <p:cxnSp>
        <p:nvCxnSpPr>
          <p:cNvPr id="19" name="Connecteur droit 18"/>
          <p:cNvCxnSpPr/>
          <p:nvPr/>
        </p:nvCxnSpPr>
        <p:spPr>
          <a:xfrm flipV="1">
            <a:off x="2267744" y="3356992"/>
            <a:ext cx="0" cy="504056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6876256" y="3356992"/>
            <a:ext cx="0" cy="504056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310768" y="2985704"/>
            <a:ext cx="1105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CATHODE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7884368" y="2924944"/>
            <a:ext cx="87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ANODE</a:t>
            </a:r>
            <a:endParaRPr lang="fr-FR" dirty="0"/>
          </a:p>
        </p:txBody>
      </p:sp>
      <p:cxnSp>
        <p:nvCxnSpPr>
          <p:cNvPr id="51" name="Connecteur droit avec flèche 50"/>
          <p:cNvCxnSpPr/>
          <p:nvPr/>
        </p:nvCxnSpPr>
        <p:spPr>
          <a:xfrm flipH="1">
            <a:off x="4932040" y="6021288"/>
            <a:ext cx="208823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6948264" y="3861048"/>
            <a:ext cx="223891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Electrodes de Pb(s)</a:t>
            </a:r>
          </a:p>
          <a:p>
            <a:r>
              <a:rPr lang="fr-FR" sz="1600" dirty="0" smtClean="0"/>
              <a:t>Recouvertes de PbSO</a:t>
            </a:r>
            <a:r>
              <a:rPr lang="fr-FR" sz="1600" baseline="-25000" dirty="0" smtClean="0"/>
              <a:t>4</a:t>
            </a:r>
            <a:r>
              <a:rPr lang="fr-FR" sz="1600" dirty="0" smtClean="0"/>
              <a:t>(s)</a:t>
            </a:r>
            <a:endParaRPr lang="fr-FR" sz="1600" dirty="0"/>
          </a:p>
        </p:txBody>
      </p:sp>
      <p:cxnSp>
        <p:nvCxnSpPr>
          <p:cNvPr id="23" name="Connecteur droit avec flèche 22"/>
          <p:cNvCxnSpPr/>
          <p:nvPr/>
        </p:nvCxnSpPr>
        <p:spPr>
          <a:xfrm flipH="1">
            <a:off x="6012160" y="4437112"/>
            <a:ext cx="864096" cy="7920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age 9" descr="Capture d’écran 2020-05-25 à 19.29.3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320" y="4005064"/>
            <a:ext cx="903020" cy="2088232"/>
          </a:xfrm>
          <a:prstGeom prst="rect">
            <a:avLst/>
          </a:prstGeom>
        </p:spPr>
      </p:pic>
      <p:cxnSp>
        <p:nvCxnSpPr>
          <p:cNvPr id="24" name="Connecteur droit avec flèche 23"/>
          <p:cNvCxnSpPr/>
          <p:nvPr/>
        </p:nvCxnSpPr>
        <p:spPr>
          <a:xfrm flipH="1">
            <a:off x="2987824" y="4221088"/>
            <a:ext cx="396044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077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Capture d’écran 2020-05-25 à 19.26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204864"/>
            <a:ext cx="4968552" cy="4205122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B6681-10B5-4A57-AC8B-067236735857}" type="slidenum">
              <a:rPr lang="fr-FR" smtClean="0"/>
              <a:t>17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87607" y="44624"/>
            <a:ext cx="85013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fr-FR" sz="44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Charge de l’accumulateur au plomb</a:t>
            </a:r>
            <a:endParaRPr lang="fr-FR" sz="4400" b="1" dirty="0">
              <a:solidFill>
                <a:schemeClr val="accent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7020272" y="5589240"/>
            <a:ext cx="1853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Solution de</a:t>
            </a:r>
          </a:p>
          <a:p>
            <a:r>
              <a:rPr lang="fr-FR" sz="2000" b="1" dirty="0" smtClean="0"/>
              <a:t>H</a:t>
            </a:r>
            <a:r>
              <a:rPr lang="fr-FR" sz="2000" b="1" baseline="-25000" dirty="0" smtClean="0"/>
              <a:t>2</a:t>
            </a:r>
            <a:r>
              <a:rPr lang="fr-FR" sz="2000" b="1" dirty="0" smtClean="0"/>
              <a:t>SO</a:t>
            </a:r>
            <a:r>
              <a:rPr lang="fr-FR" sz="2000" b="1" baseline="-25000" dirty="0" smtClean="0"/>
              <a:t>4 </a:t>
            </a:r>
            <a:r>
              <a:rPr lang="fr-FR" sz="2000" b="1" dirty="0" smtClean="0"/>
              <a:t>à 1 mol/L</a:t>
            </a:r>
            <a:endParaRPr lang="fr-FR" sz="2000" b="1" dirty="0"/>
          </a:p>
        </p:txBody>
      </p:sp>
      <p:sp>
        <p:nvSpPr>
          <p:cNvPr id="47" name="ZoneTexte 46"/>
          <p:cNvSpPr txBox="1"/>
          <p:nvPr/>
        </p:nvSpPr>
        <p:spPr>
          <a:xfrm>
            <a:off x="6012160" y="984210"/>
            <a:ext cx="32165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	</a:t>
            </a:r>
            <a:r>
              <a:rPr lang="fr-FR" b="1" dirty="0" smtClean="0"/>
              <a:t>Réduction</a:t>
            </a:r>
            <a:endParaRPr lang="fr-FR" b="1" dirty="0"/>
          </a:p>
          <a:p>
            <a:endParaRPr lang="fr-FR" baseline="30000" dirty="0"/>
          </a:p>
          <a:p>
            <a:r>
              <a:rPr lang="fr-FR" dirty="0" smtClean="0"/>
              <a:t>PbSO</a:t>
            </a:r>
            <a:r>
              <a:rPr lang="fr-FR" baseline="-25000" dirty="0" smtClean="0"/>
              <a:t>4</a:t>
            </a:r>
            <a:r>
              <a:rPr lang="fr-FR" dirty="0" smtClean="0"/>
              <a:t>(s) </a:t>
            </a:r>
            <a:r>
              <a:rPr lang="fr-FR" dirty="0"/>
              <a:t>+ 2e</a:t>
            </a:r>
            <a:r>
              <a:rPr lang="fr-FR" baseline="30000" dirty="0" smtClean="0"/>
              <a:t>- </a:t>
            </a:r>
            <a:r>
              <a:rPr lang="fr-FR" dirty="0" smtClean="0"/>
              <a:t>= </a:t>
            </a:r>
            <a:r>
              <a:rPr lang="fr-FR" dirty="0"/>
              <a:t>Pb(s</a:t>
            </a:r>
            <a:r>
              <a:rPr lang="fr-FR" dirty="0" smtClean="0"/>
              <a:t>) + SO</a:t>
            </a:r>
            <a:r>
              <a:rPr lang="fr-FR" baseline="-25000" dirty="0" smtClean="0"/>
              <a:t>4</a:t>
            </a:r>
            <a:r>
              <a:rPr lang="fr-FR" baseline="30000" dirty="0" smtClean="0"/>
              <a:t>2</a:t>
            </a:r>
            <a:r>
              <a:rPr lang="fr-FR" baseline="30000" dirty="0"/>
              <a:t>-</a:t>
            </a:r>
            <a:r>
              <a:rPr lang="fr-FR" dirty="0"/>
              <a:t>(</a:t>
            </a:r>
            <a:r>
              <a:rPr lang="fr-FR" dirty="0" err="1"/>
              <a:t>aq</a:t>
            </a:r>
            <a:r>
              <a:rPr lang="fr-FR" dirty="0" smtClean="0"/>
              <a:t>)</a:t>
            </a:r>
            <a:endParaRPr lang="fr-FR" baseline="30000" dirty="0"/>
          </a:p>
          <a:p>
            <a:endParaRPr lang="fr-FR" baseline="30000" dirty="0" smtClean="0"/>
          </a:p>
        </p:txBody>
      </p:sp>
      <p:sp>
        <p:nvSpPr>
          <p:cNvPr id="48" name="ZoneTexte 47"/>
          <p:cNvSpPr txBox="1"/>
          <p:nvPr/>
        </p:nvSpPr>
        <p:spPr>
          <a:xfrm>
            <a:off x="45426" y="908720"/>
            <a:ext cx="5016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		</a:t>
            </a:r>
            <a:r>
              <a:rPr lang="fr-FR" b="1" dirty="0" smtClean="0"/>
              <a:t>Oxydation</a:t>
            </a:r>
          </a:p>
          <a:p>
            <a:endParaRPr lang="fr-FR" dirty="0" smtClean="0"/>
          </a:p>
          <a:p>
            <a:r>
              <a:rPr lang="fr-FR" dirty="0"/>
              <a:t>PbSO</a:t>
            </a:r>
            <a:r>
              <a:rPr lang="fr-FR" baseline="-25000" dirty="0"/>
              <a:t>4</a:t>
            </a:r>
            <a:r>
              <a:rPr lang="fr-FR" dirty="0"/>
              <a:t>(s) + 2H</a:t>
            </a:r>
            <a:r>
              <a:rPr lang="fr-FR" baseline="-25000" dirty="0"/>
              <a:t>2</a:t>
            </a:r>
            <a:r>
              <a:rPr lang="fr-FR" dirty="0"/>
              <a:t>O (l</a:t>
            </a:r>
            <a:r>
              <a:rPr lang="fr-FR" dirty="0" smtClean="0"/>
              <a:t>) = PbO2</a:t>
            </a:r>
            <a:r>
              <a:rPr lang="fr-FR" dirty="0"/>
              <a:t>(s</a:t>
            </a:r>
            <a:r>
              <a:rPr lang="fr-FR" dirty="0" smtClean="0"/>
              <a:t>) + SO</a:t>
            </a:r>
            <a:r>
              <a:rPr lang="fr-FR" baseline="-25000" dirty="0" smtClean="0"/>
              <a:t>4</a:t>
            </a:r>
            <a:r>
              <a:rPr lang="fr-FR" baseline="30000" dirty="0" smtClean="0"/>
              <a:t>2</a:t>
            </a:r>
            <a:r>
              <a:rPr lang="fr-FR" baseline="30000" dirty="0"/>
              <a:t>-</a:t>
            </a:r>
            <a:r>
              <a:rPr lang="fr-FR" dirty="0"/>
              <a:t>(</a:t>
            </a:r>
            <a:r>
              <a:rPr lang="fr-FR" dirty="0" err="1"/>
              <a:t>aq</a:t>
            </a:r>
            <a:r>
              <a:rPr lang="fr-FR" dirty="0"/>
              <a:t>)</a:t>
            </a:r>
            <a:r>
              <a:rPr lang="fr-FR" dirty="0" smtClean="0"/>
              <a:t> </a:t>
            </a:r>
            <a:r>
              <a:rPr lang="fr-FR" dirty="0"/>
              <a:t>+ 4H</a:t>
            </a:r>
            <a:r>
              <a:rPr lang="fr-FR" baseline="30000" dirty="0"/>
              <a:t>+</a:t>
            </a:r>
            <a:r>
              <a:rPr lang="fr-FR" dirty="0"/>
              <a:t> + 2e</a:t>
            </a:r>
            <a:r>
              <a:rPr lang="fr-FR" baseline="30000" dirty="0" smtClean="0"/>
              <a:t>-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310768" y="2985704"/>
            <a:ext cx="87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ANODE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884368" y="2924944"/>
            <a:ext cx="1105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CATHODE</a:t>
            </a:r>
            <a:endParaRPr lang="fr-FR" dirty="0"/>
          </a:p>
        </p:txBody>
      </p:sp>
      <p:cxnSp>
        <p:nvCxnSpPr>
          <p:cNvPr id="20" name="Connecteur droit 19"/>
          <p:cNvCxnSpPr/>
          <p:nvPr/>
        </p:nvCxnSpPr>
        <p:spPr>
          <a:xfrm flipV="1">
            <a:off x="2195736" y="3356992"/>
            <a:ext cx="0" cy="504056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6795352" y="3379554"/>
            <a:ext cx="0" cy="504056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Image 23" descr="Capture d’écran 2020-05-25 à 19.29.3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633" y="3828645"/>
            <a:ext cx="993322" cy="2297055"/>
          </a:xfrm>
          <a:prstGeom prst="rect">
            <a:avLst/>
          </a:prstGeom>
          <a:effectLst/>
        </p:spPr>
      </p:pic>
      <p:pic>
        <p:nvPicPr>
          <p:cNvPr id="25" name="Image 24" descr="Capture d’écran 2020-05-25 à 19.29.3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481" y="3828645"/>
            <a:ext cx="993322" cy="2297055"/>
          </a:xfrm>
          <a:prstGeom prst="rect">
            <a:avLst/>
          </a:prstGeom>
          <a:effectLst/>
        </p:spPr>
      </p:pic>
      <p:sp>
        <p:nvSpPr>
          <p:cNvPr id="8" name="ZoneTexte 7"/>
          <p:cNvSpPr txBox="1"/>
          <p:nvPr/>
        </p:nvSpPr>
        <p:spPr>
          <a:xfrm>
            <a:off x="2571534" y="4787860"/>
            <a:ext cx="99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PbSO</a:t>
            </a:r>
            <a:r>
              <a:rPr lang="fr-FR" baseline="-25000" dirty="0" smtClean="0"/>
              <a:t>4</a:t>
            </a:r>
            <a:r>
              <a:rPr lang="fr-FR" dirty="0" smtClean="0"/>
              <a:t>(s)</a:t>
            </a:r>
            <a:endParaRPr lang="fr-FR" dirty="0"/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3203848" y="4797152"/>
            <a:ext cx="432048" cy="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3635896" y="4626116"/>
            <a:ext cx="88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PbO</a:t>
            </a:r>
            <a:r>
              <a:rPr lang="fr-FR" baseline="-25000" dirty="0" smtClean="0"/>
              <a:t>2</a:t>
            </a:r>
            <a:r>
              <a:rPr lang="fr-FR" dirty="0" smtClean="0"/>
              <a:t>(s)</a:t>
            </a:r>
            <a:endParaRPr lang="fr-FR" dirty="0"/>
          </a:p>
        </p:txBody>
      </p:sp>
      <p:pic>
        <p:nvPicPr>
          <p:cNvPr id="14" name="Image 13" descr="Capture d’écran 2020-05-25 à 19.39.3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4746352"/>
            <a:ext cx="1075690" cy="1117600"/>
          </a:xfrm>
          <a:prstGeom prst="rect">
            <a:avLst/>
          </a:prstGeom>
        </p:spPr>
      </p:pic>
      <p:pic>
        <p:nvPicPr>
          <p:cNvPr id="33" name="Image 32" descr="Capture d’écran 2020-05-25 à 19.39.3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302" y="5034384"/>
            <a:ext cx="1075690" cy="1117600"/>
          </a:xfrm>
          <a:prstGeom prst="rect">
            <a:avLst/>
          </a:prstGeom>
        </p:spPr>
      </p:pic>
      <p:cxnSp>
        <p:nvCxnSpPr>
          <p:cNvPr id="51" name="Connecteur droit avec flèche 50"/>
          <p:cNvCxnSpPr/>
          <p:nvPr/>
        </p:nvCxnSpPr>
        <p:spPr>
          <a:xfrm flipH="1">
            <a:off x="4932040" y="5949280"/>
            <a:ext cx="208823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 flipH="1" flipV="1">
            <a:off x="3059832" y="4365104"/>
            <a:ext cx="152400" cy="440432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2771800" y="4005064"/>
            <a:ext cx="46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2e</a:t>
            </a:r>
            <a:r>
              <a:rPr lang="fr-FR" baseline="30000" dirty="0" smtClean="0"/>
              <a:t>-</a:t>
            </a:r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5148064" y="4077072"/>
            <a:ext cx="1438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PbSO</a:t>
            </a:r>
            <a:r>
              <a:rPr lang="fr-FR" baseline="-25000" dirty="0" smtClean="0"/>
              <a:t>4</a:t>
            </a:r>
            <a:r>
              <a:rPr lang="fr-FR" dirty="0" smtClean="0"/>
              <a:t>(s)+ 2e</a:t>
            </a:r>
            <a:r>
              <a:rPr lang="fr-FR" baseline="30000" dirty="0" smtClean="0"/>
              <a:t>-</a:t>
            </a:r>
            <a:endParaRPr lang="fr-FR" dirty="0"/>
          </a:p>
        </p:txBody>
      </p:sp>
      <p:cxnSp>
        <p:nvCxnSpPr>
          <p:cNvPr id="40" name="Connecteur droit avec flèche 39"/>
          <p:cNvCxnSpPr/>
          <p:nvPr/>
        </p:nvCxnSpPr>
        <p:spPr>
          <a:xfrm>
            <a:off x="6084168" y="4509120"/>
            <a:ext cx="0" cy="576064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5724128" y="5157192"/>
            <a:ext cx="655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Pb(s)</a:t>
            </a:r>
            <a:endParaRPr lang="fr-FR" dirty="0"/>
          </a:p>
        </p:txBody>
      </p:sp>
      <p:sp>
        <p:nvSpPr>
          <p:cNvPr id="28" name="Ellipse 27"/>
          <p:cNvSpPr/>
          <p:nvPr/>
        </p:nvSpPr>
        <p:spPr>
          <a:xfrm>
            <a:off x="2483768" y="5589240"/>
            <a:ext cx="216024" cy="216024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/>
          <p:cNvSpPr/>
          <p:nvPr/>
        </p:nvSpPr>
        <p:spPr>
          <a:xfrm>
            <a:off x="2277626" y="4879042"/>
            <a:ext cx="134134" cy="134134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/>
          <p:cNvSpPr/>
          <p:nvPr/>
        </p:nvSpPr>
        <p:spPr>
          <a:xfrm>
            <a:off x="2452705" y="5107260"/>
            <a:ext cx="134134" cy="12194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/>
          <p:cNvSpPr/>
          <p:nvPr/>
        </p:nvSpPr>
        <p:spPr>
          <a:xfrm>
            <a:off x="2294605" y="5328069"/>
            <a:ext cx="162302" cy="162302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/>
          <p:cNvSpPr/>
          <p:nvPr/>
        </p:nvSpPr>
        <p:spPr>
          <a:xfrm>
            <a:off x="3131840" y="5877272"/>
            <a:ext cx="216024" cy="216024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Ellipse 56"/>
          <p:cNvSpPr/>
          <p:nvPr/>
        </p:nvSpPr>
        <p:spPr>
          <a:xfrm>
            <a:off x="3491880" y="5085184"/>
            <a:ext cx="134134" cy="134134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/>
          <p:cNvSpPr/>
          <p:nvPr/>
        </p:nvSpPr>
        <p:spPr>
          <a:xfrm>
            <a:off x="3347864" y="5445224"/>
            <a:ext cx="134134" cy="12194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Ellipse 59"/>
          <p:cNvSpPr/>
          <p:nvPr/>
        </p:nvSpPr>
        <p:spPr>
          <a:xfrm>
            <a:off x="3491880" y="5589240"/>
            <a:ext cx="162302" cy="162302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6581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Capture d’écran 2020-05-25 à 19.26.5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191"/>
          <a:stretch/>
        </p:blipFill>
        <p:spPr>
          <a:xfrm>
            <a:off x="2051720" y="2204864"/>
            <a:ext cx="4968552" cy="1631968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B6681-10B5-4A57-AC8B-067236735857}" type="slidenum">
              <a:rPr lang="fr-FR" smtClean="0"/>
              <a:t>18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786434" y="44624"/>
            <a:ext cx="75037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fr-FR" sz="44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Accumulateur au plomb chargé</a:t>
            </a:r>
            <a:endParaRPr lang="fr-FR" sz="4400" b="1" dirty="0">
              <a:solidFill>
                <a:schemeClr val="accent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7020272" y="5589240"/>
            <a:ext cx="1853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Solution de</a:t>
            </a:r>
          </a:p>
          <a:p>
            <a:r>
              <a:rPr lang="fr-FR" sz="2000" b="1" dirty="0" smtClean="0"/>
              <a:t>H</a:t>
            </a:r>
            <a:r>
              <a:rPr lang="fr-FR" sz="2000" b="1" baseline="-25000" dirty="0" smtClean="0"/>
              <a:t>2</a:t>
            </a:r>
            <a:r>
              <a:rPr lang="fr-FR" sz="2000" b="1" dirty="0" smtClean="0"/>
              <a:t>SO</a:t>
            </a:r>
            <a:r>
              <a:rPr lang="fr-FR" sz="2000" b="1" baseline="-25000" dirty="0" smtClean="0"/>
              <a:t>4 </a:t>
            </a:r>
            <a:r>
              <a:rPr lang="fr-FR" sz="2000" b="1" dirty="0" smtClean="0"/>
              <a:t>à 1 mol/L</a:t>
            </a:r>
            <a:endParaRPr lang="fr-FR" sz="2000" b="1" dirty="0"/>
          </a:p>
        </p:txBody>
      </p:sp>
      <p:sp>
        <p:nvSpPr>
          <p:cNvPr id="47" name="ZoneTexte 46"/>
          <p:cNvSpPr txBox="1"/>
          <p:nvPr/>
        </p:nvSpPr>
        <p:spPr>
          <a:xfrm>
            <a:off x="6012160" y="984210"/>
            <a:ext cx="32165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	</a:t>
            </a:r>
            <a:r>
              <a:rPr lang="fr-FR" b="1" dirty="0" smtClean="0"/>
              <a:t>Réduction</a:t>
            </a:r>
            <a:endParaRPr lang="fr-FR" b="1" dirty="0"/>
          </a:p>
          <a:p>
            <a:endParaRPr lang="fr-FR" baseline="30000" dirty="0"/>
          </a:p>
          <a:p>
            <a:r>
              <a:rPr lang="fr-FR" dirty="0" smtClean="0"/>
              <a:t>PbSO</a:t>
            </a:r>
            <a:r>
              <a:rPr lang="fr-FR" baseline="-25000" dirty="0" smtClean="0"/>
              <a:t>4</a:t>
            </a:r>
            <a:r>
              <a:rPr lang="fr-FR" dirty="0" smtClean="0"/>
              <a:t>(s) </a:t>
            </a:r>
            <a:r>
              <a:rPr lang="fr-FR" dirty="0"/>
              <a:t>+ 2e</a:t>
            </a:r>
            <a:r>
              <a:rPr lang="fr-FR" baseline="30000" dirty="0" smtClean="0"/>
              <a:t>- </a:t>
            </a:r>
            <a:r>
              <a:rPr lang="fr-FR" dirty="0" smtClean="0"/>
              <a:t>= </a:t>
            </a:r>
            <a:r>
              <a:rPr lang="fr-FR" dirty="0"/>
              <a:t>Pb(s</a:t>
            </a:r>
            <a:r>
              <a:rPr lang="fr-FR" dirty="0" smtClean="0"/>
              <a:t>) + SO</a:t>
            </a:r>
            <a:r>
              <a:rPr lang="fr-FR" baseline="-25000" dirty="0" smtClean="0"/>
              <a:t>4</a:t>
            </a:r>
            <a:r>
              <a:rPr lang="fr-FR" baseline="30000" dirty="0" smtClean="0"/>
              <a:t>2</a:t>
            </a:r>
            <a:r>
              <a:rPr lang="fr-FR" baseline="30000" dirty="0"/>
              <a:t>-</a:t>
            </a:r>
            <a:r>
              <a:rPr lang="fr-FR" dirty="0"/>
              <a:t>(</a:t>
            </a:r>
            <a:r>
              <a:rPr lang="fr-FR" dirty="0" err="1"/>
              <a:t>aq</a:t>
            </a:r>
            <a:r>
              <a:rPr lang="fr-FR" dirty="0" smtClean="0"/>
              <a:t>)</a:t>
            </a:r>
            <a:endParaRPr lang="fr-FR" baseline="30000" dirty="0"/>
          </a:p>
          <a:p>
            <a:endParaRPr lang="fr-FR" baseline="30000" dirty="0" smtClean="0"/>
          </a:p>
        </p:txBody>
      </p:sp>
      <p:sp>
        <p:nvSpPr>
          <p:cNvPr id="48" name="ZoneTexte 47"/>
          <p:cNvSpPr txBox="1"/>
          <p:nvPr/>
        </p:nvSpPr>
        <p:spPr>
          <a:xfrm>
            <a:off x="45426" y="908720"/>
            <a:ext cx="5016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		</a:t>
            </a:r>
            <a:r>
              <a:rPr lang="fr-FR" b="1" dirty="0" smtClean="0"/>
              <a:t>Oxydation</a:t>
            </a:r>
          </a:p>
          <a:p>
            <a:endParaRPr lang="fr-FR" dirty="0" smtClean="0"/>
          </a:p>
          <a:p>
            <a:r>
              <a:rPr lang="fr-FR" dirty="0"/>
              <a:t>PbSO</a:t>
            </a:r>
            <a:r>
              <a:rPr lang="fr-FR" baseline="-25000" dirty="0"/>
              <a:t>4</a:t>
            </a:r>
            <a:r>
              <a:rPr lang="fr-FR" dirty="0"/>
              <a:t>(s) + 2H</a:t>
            </a:r>
            <a:r>
              <a:rPr lang="fr-FR" baseline="-25000" dirty="0"/>
              <a:t>2</a:t>
            </a:r>
            <a:r>
              <a:rPr lang="fr-FR" dirty="0"/>
              <a:t>O (l</a:t>
            </a:r>
            <a:r>
              <a:rPr lang="fr-FR" dirty="0" smtClean="0"/>
              <a:t>) = PbO2</a:t>
            </a:r>
            <a:r>
              <a:rPr lang="fr-FR" dirty="0"/>
              <a:t>(s</a:t>
            </a:r>
            <a:r>
              <a:rPr lang="fr-FR" dirty="0" smtClean="0"/>
              <a:t>) + SO</a:t>
            </a:r>
            <a:r>
              <a:rPr lang="fr-FR" baseline="-25000" dirty="0" smtClean="0"/>
              <a:t>4</a:t>
            </a:r>
            <a:r>
              <a:rPr lang="fr-FR" baseline="30000" dirty="0" smtClean="0"/>
              <a:t>2</a:t>
            </a:r>
            <a:r>
              <a:rPr lang="fr-FR" baseline="30000" dirty="0"/>
              <a:t>-</a:t>
            </a:r>
            <a:r>
              <a:rPr lang="fr-FR" dirty="0"/>
              <a:t>(</a:t>
            </a:r>
            <a:r>
              <a:rPr lang="fr-FR" dirty="0" err="1"/>
              <a:t>aq</a:t>
            </a:r>
            <a:r>
              <a:rPr lang="fr-FR" dirty="0"/>
              <a:t>)</a:t>
            </a:r>
            <a:r>
              <a:rPr lang="fr-FR" dirty="0" smtClean="0"/>
              <a:t> </a:t>
            </a:r>
            <a:r>
              <a:rPr lang="fr-FR" dirty="0"/>
              <a:t>+ 4H</a:t>
            </a:r>
            <a:r>
              <a:rPr lang="fr-FR" baseline="30000" dirty="0"/>
              <a:t>+</a:t>
            </a:r>
            <a:r>
              <a:rPr lang="fr-FR" dirty="0"/>
              <a:t> + 2e</a:t>
            </a:r>
            <a:r>
              <a:rPr lang="fr-FR" baseline="30000" dirty="0" smtClean="0"/>
              <a:t>-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310768" y="2985704"/>
            <a:ext cx="87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ANODE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884368" y="2924944"/>
            <a:ext cx="1105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CATHODE</a:t>
            </a:r>
            <a:endParaRPr lang="fr-FR" dirty="0"/>
          </a:p>
        </p:txBody>
      </p:sp>
      <p:cxnSp>
        <p:nvCxnSpPr>
          <p:cNvPr id="20" name="Connecteur droit 19"/>
          <p:cNvCxnSpPr/>
          <p:nvPr/>
        </p:nvCxnSpPr>
        <p:spPr>
          <a:xfrm flipV="1">
            <a:off x="2141688" y="3356992"/>
            <a:ext cx="0" cy="504056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6795352" y="3379554"/>
            <a:ext cx="0" cy="504056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878256" y="444478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26" name="Image 25" descr="Capture d’écran 2020-05-25 à 19.43.5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656" y="3789040"/>
            <a:ext cx="4927600" cy="2527300"/>
          </a:xfrm>
          <a:prstGeom prst="rect">
            <a:avLst/>
          </a:prstGeom>
        </p:spPr>
      </p:pic>
      <p:cxnSp>
        <p:nvCxnSpPr>
          <p:cNvPr id="51" name="Connecteur droit avec flèche 50"/>
          <p:cNvCxnSpPr/>
          <p:nvPr/>
        </p:nvCxnSpPr>
        <p:spPr>
          <a:xfrm flipH="1">
            <a:off x="4932040" y="5949280"/>
            <a:ext cx="208823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310768" y="4579881"/>
            <a:ext cx="16014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Electrode Pb(s) </a:t>
            </a:r>
          </a:p>
          <a:p>
            <a:r>
              <a:rPr lang="fr-FR" dirty="0" smtClean="0"/>
              <a:t>recouverte </a:t>
            </a:r>
          </a:p>
          <a:p>
            <a:r>
              <a:rPr lang="fr-FR" dirty="0"/>
              <a:t>d</a:t>
            </a:r>
            <a:r>
              <a:rPr lang="fr-FR" dirty="0" smtClean="0"/>
              <a:t>e PbO</a:t>
            </a:r>
            <a:r>
              <a:rPr lang="fr-FR" baseline="-25000" dirty="0" smtClean="0"/>
              <a:t>2</a:t>
            </a:r>
            <a:r>
              <a:rPr lang="fr-FR" dirty="0"/>
              <a:t>(s)</a:t>
            </a:r>
            <a:endParaRPr lang="fr-FR" baseline="-25000" dirty="0"/>
          </a:p>
          <a:p>
            <a:endParaRPr lang="fr-FR" dirty="0"/>
          </a:p>
        </p:txBody>
      </p:sp>
      <p:cxnSp>
        <p:nvCxnSpPr>
          <p:cNvPr id="28" name="Connecteur droit avec flèche 27"/>
          <p:cNvCxnSpPr/>
          <p:nvPr/>
        </p:nvCxnSpPr>
        <p:spPr>
          <a:xfrm>
            <a:off x="1727482" y="5157192"/>
            <a:ext cx="126034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H="1">
            <a:off x="6048366" y="5013176"/>
            <a:ext cx="12599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7458423" y="4525841"/>
            <a:ext cx="1366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Electrode de</a:t>
            </a:r>
          </a:p>
          <a:p>
            <a:r>
              <a:rPr lang="fr-FR" dirty="0" smtClean="0"/>
              <a:t>Plomb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4949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B6681-10B5-4A57-AC8B-067236735857}" type="slidenum">
              <a:rPr lang="fr-FR" smtClean="0"/>
              <a:t>19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" t="4355" r="1781" b="1324"/>
          <a:stretch/>
        </p:blipFill>
        <p:spPr>
          <a:xfrm>
            <a:off x="1691680" y="1598914"/>
            <a:ext cx="5457017" cy="4506029"/>
          </a:xfrm>
          <a:prstGeom prst="rect">
            <a:avLst/>
          </a:prstGeom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502578" y="106035"/>
            <a:ext cx="8184563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fr-FR" sz="4400" b="1" dirty="0" smtClean="0">
                <a:solidFill>
                  <a:schemeClr val="accent2">
                    <a:lumMod val="75000"/>
                  </a:schemeClr>
                </a:solidFill>
              </a:rPr>
              <a:t>Recharge d’un accumulateur au plomb</a:t>
            </a:r>
            <a:endParaRPr lang="fr-FR"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74101" y="6455578"/>
            <a:ext cx="8431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Courbe i-E pour la charge de l’accumulateur au plomb</a:t>
            </a:r>
            <a:r>
              <a:rPr lang="fr-FR" i="1" dirty="0" smtClean="0">
                <a:solidFill>
                  <a:schemeClr val="bg1"/>
                </a:solidFill>
              </a:rPr>
              <a:t>, </a:t>
            </a:r>
            <a:r>
              <a:rPr lang="fr-FR" dirty="0" smtClean="0">
                <a:solidFill>
                  <a:schemeClr val="bg1"/>
                </a:solidFill>
              </a:rPr>
              <a:t>in</a:t>
            </a:r>
            <a:r>
              <a:rPr lang="fr-FR" i="1" dirty="0" smtClean="0">
                <a:solidFill>
                  <a:schemeClr val="bg1"/>
                </a:solidFill>
              </a:rPr>
              <a:t> Electrochimie</a:t>
            </a:r>
            <a:r>
              <a:rPr lang="fr-FR" dirty="0" smtClean="0">
                <a:solidFill>
                  <a:schemeClr val="bg1"/>
                </a:solidFill>
              </a:rPr>
              <a:t>, F. </a:t>
            </a:r>
            <a:r>
              <a:rPr lang="fr-FR" dirty="0" err="1" smtClean="0">
                <a:solidFill>
                  <a:schemeClr val="bg1"/>
                </a:solidFill>
              </a:rPr>
              <a:t>Miomandre</a:t>
            </a:r>
            <a:r>
              <a:rPr lang="fr-FR" dirty="0" smtClean="0">
                <a:solidFill>
                  <a:schemeClr val="bg1"/>
                </a:solidFill>
              </a:rPr>
              <a:t> et al.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219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75048" y="-171400"/>
            <a:ext cx="7543800" cy="925710"/>
          </a:xfrm>
        </p:spPr>
        <p:txBody>
          <a:bodyPr/>
          <a:lstStyle/>
          <a:p>
            <a:r>
              <a:rPr lang="fr-FR" sz="2800" dirty="0" smtClean="0">
                <a:solidFill>
                  <a:srgbClr val="CF8182"/>
                </a:solidFill>
              </a:rPr>
              <a:t>Stockage de l’énergie ? </a:t>
            </a:r>
            <a:endParaRPr lang="fr-FR" sz="2800" dirty="0">
              <a:solidFill>
                <a:srgbClr val="CF8182"/>
              </a:solidFill>
            </a:endParaRPr>
          </a:p>
        </p:txBody>
      </p:sp>
      <p:pic>
        <p:nvPicPr>
          <p:cNvPr id="4" name="Image 3" descr="Capture d’écran 2020-05-03 à 12.28.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73" y="1268760"/>
            <a:ext cx="5130779" cy="435566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280" y="1196752"/>
            <a:ext cx="2045722" cy="1814441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4788024" y="1709691"/>
            <a:ext cx="2842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smtClean="0"/>
              <a:t>Energies renouvelables</a:t>
            </a:r>
          </a:p>
          <a:p>
            <a:pPr algn="ctr"/>
            <a:r>
              <a:rPr lang="fr-FR" sz="2000" b="1" dirty="0" smtClean="0"/>
              <a:t>Production non régulière</a:t>
            </a:r>
            <a:endParaRPr lang="fr-FR" sz="2000" b="1" dirty="0"/>
          </a:p>
        </p:txBody>
      </p:sp>
      <p:sp>
        <p:nvSpPr>
          <p:cNvPr id="9" name="Flèche vers le bas 8"/>
          <p:cNvSpPr/>
          <p:nvPr/>
        </p:nvSpPr>
        <p:spPr>
          <a:xfrm>
            <a:off x="6170838" y="2735507"/>
            <a:ext cx="602971" cy="666779"/>
          </a:xfrm>
          <a:prstGeom prst="downArrow">
            <a:avLst/>
          </a:prstGeom>
          <a:solidFill>
            <a:srgbClr val="CF8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4303030" y="3675835"/>
            <a:ext cx="4382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Energie chimique comme moyen de stocker de l’énergie</a:t>
            </a:r>
            <a:endParaRPr lang="fr-FR" sz="2000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3995936" y="5589240"/>
            <a:ext cx="180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Energie chimique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7217391" y="5651956"/>
            <a:ext cx="189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Energie électrique</a:t>
            </a:r>
            <a:endParaRPr lang="fr-FR" dirty="0"/>
          </a:p>
        </p:txBody>
      </p:sp>
      <p:sp>
        <p:nvSpPr>
          <p:cNvPr id="11" name="Flèche vers la gauche 10"/>
          <p:cNvSpPr/>
          <p:nvPr/>
        </p:nvSpPr>
        <p:spPr>
          <a:xfrm>
            <a:off x="5940152" y="5661248"/>
            <a:ext cx="900180" cy="360054"/>
          </a:xfrm>
          <a:prstGeom prst="leftArrow">
            <a:avLst/>
          </a:prstGeom>
          <a:solidFill>
            <a:srgbClr val="CF818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vers la droite 11"/>
          <p:cNvSpPr/>
          <p:nvPr/>
        </p:nvSpPr>
        <p:spPr>
          <a:xfrm>
            <a:off x="6084168" y="5662671"/>
            <a:ext cx="864168" cy="360060"/>
          </a:xfrm>
          <a:prstGeom prst="rightArrow">
            <a:avLst/>
          </a:prstGeom>
          <a:solidFill>
            <a:srgbClr val="CF818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ccolade fermante 12"/>
          <p:cNvSpPr/>
          <p:nvPr/>
        </p:nvSpPr>
        <p:spPr>
          <a:xfrm rot="5400000">
            <a:off x="5940152" y="3284984"/>
            <a:ext cx="1080120" cy="324036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544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57200" y="116632"/>
            <a:ext cx="8229600" cy="86895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Accumulateur au Plomb</a:t>
            </a:r>
            <a:endParaRPr kumimoji="0" lang="fr-FR" sz="4400" b="1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xmlns:mc="http://schemas.openxmlformats.org/markup-compatibility/2006" xmlns="" id="{0651E423-355E-43A4-81DA-BB905CB02C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047978"/>
              </p:ext>
            </p:extLst>
          </p:nvPr>
        </p:nvGraphicFramePr>
        <p:xfrm>
          <a:off x="5553" y="1340768"/>
          <a:ext cx="8888310" cy="9810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77662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="" val="2259611521"/>
                    </a:ext>
                  </a:extLst>
                </a:gridCol>
                <a:gridCol w="1777662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="" val="3949654245"/>
                    </a:ext>
                  </a:extLst>
                </a:gridCol>
                <a:gridCol w="1777662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="" val="289728150"/>
                    </a:ext>
                  </a:extLst>
                </a:gridCol>
                <a:gridCol w="1777662">
                  <a:extLst>
                    <a:ext uri="{9D8B030D-6E8A-4147-A177-3AD203B41FA5}">
                      <a16:colId xmlns:a16="http://schemas.microsoft.com/office/drawing/2014/main" xmlns:mc="http://schemas.openxmlformats.org/markup-compatibility/2006" xmlns="" val="440273998"/>
                    </a:ext>
                  </a:extLst>
                </a:gridCol>
                <a:gridCol w="1777662"/>
              </a:tblGrid>
              <a:tr h="525729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Énergie massique</a:t>
                      </a:r>
                      <a:endParaRPr lang="fr-FR" sz="1800" i="0" dirty="0"/>
                    </a:p>
                  </a:txBody>
                  <a:tcPr marL="81085" marR="81085" marT="40542" marB="4054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Puissance massique</a:t>
                      </a:r>
                      <a:endParaRPr lang="fr-FR" sz="1800" i="0" dirty="0"/>
                    </a:p>
                  </a:txBody>
                  <a:tcPr marL="81085" marR="81085" marT="40542" marB="4054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Force électromotrice</a:t>
                      </a:r>
                      <a:endParaRPr lang="fr-FR" sz="1800" i="0" dirty="0"/>
                    </a:p>
                  </a:txBody>
                  <a:tcPr marL="81085" marR="81085" marT="40542" marB="4054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Cyclabilité</a:t>
                      </a:r>
                      <a:endParaRPr lang="fr-FR" sz="1800" i="0" dirty="0"/>
                    </a:p>
                  </a:txBody>
                  <a:tcPr marL="81085" marR="81085" marT="40542" marB="4054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i="0" dirty="0" smtClean="0"/>
                        <a:t>Rendement</a:t>
                      </a:r>
                      <a:r>
                        <a:rPr lang="fr-FR" sz="1800" i="0" baseline="0" dirty="0" smtClean="0"/>
                        <a:t> faradique</a:t>
                      </a:r>
                      <a:endParaRPr lang="fr-FR" sz="1800" i="0" dirty="0"/>
                    </a:p>
                  </a:txBody>
                  <a:tcPr marL="81085" marR="81085" marT="40542" marB="40542" anchor="ctr"/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="" val="3804398411"/>
                  </a:ext>
                </a:extLst>
              </a:tr>
              <a:tr h="351368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 marL="81085" marR="81085" marT="40542" marB="40542" anchor="ctr">
                    <a:blipFill>
                      <a:blip r:embed="rId2"/>
                      <a:stretch>
                        <a:fillRect l="-243" t="-152308" r="-300485" b="-769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fr-FR" sz="1600"/>
                    </a:p>
                  </a:txBody>
                  <a:tcPr marL="81085" marR="81085" marT="40542" marB="40542" anchor="ctr">
                    <a:blipFill>
                      <a:blip r:embed="rId2"/>
                      <a:stretch>
                        <a:fillRect l="-100487" t="-152308" r="-201217" b="-769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fr-FR" sz="1600"/>
                    </a:p>
                  </a:txBody>
                  <a:tcPr marL="81085" marR="81085" marT="40542" marB="40542" anchor="ctr">
                    <a:blipFill>
                      <a:blip r:embed="rId2"/>
                      <a:stretch>
                        <a:fillRect l="-200000" t="-152308" r="-100728" b="-769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 marL="81085" marR="81085" marT="40542" marB="40542" anchor="ctr">
                    <a:blipFill>
                      <a:blip r:embed="rId2"/>
                      <a:stretch>
                        <a:fillRect l="-300730" t="-152308" r="-973" b="-769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   &lt; 1</a:t>
                      </a:r>
                      <a:endParaRPr lang="fr-FR" sz="1600" dirty="0"/>
                    </a:p>
                  </a:txBody>
                  <a:tcPr marL="81085" marR="81085" marT="40542" marB="40542" anchor="ctr">
                    <a:blipFill>
                      <a:blip r:embed="rId2"/>
                      <a:stretch>
                        <a:fillRect l="-300730" t="-152308" r="-973" b="-7692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:mc="http://schemas.openxmlformats.org/markup-compatibility/2006" xmlns="" val="11564004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668344" y="1988840"/>
            <a:ext cx="504056" cy="288032"/>
          </a:xfrm>
          <a:prstGeom prst="rect">
            <a:avLst/>
          </a:prstGeom>
          <a:solidFill>
            <a:srgbClr val="CCDE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68958"/>
          </a:xfrm>
        </p:spPr>
        <p:txBody>
          <a:bodyPr/>
          <a:lstStyle/>
          <a:p>
            <a:r>
              <a:rPr lang="fr-FR" b="1" dirty="0" smtClean="0">
                <a:solidFill>
                  <a:schemeClr val="accent2">
                    <a:lumMod val="75000"/>
                  </a:schemeClr>
                </a:solidFill>
              </a:rPr>
              <a:t>Pile Daniell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7C332344-FC4D-4109-9D60-4C9893A731A0}"/>
              </a:ext>
            </a:extLst>
          </p:cNvPr>
          <p:cNvSpPr txBox="1"/>
          <p:nvPr/>
        </p:nvSpPr>
        <p:spPr>
          <a:xfrm>
            <a:off x="179512" y="2132856"/>
            <a:ext cx="1539033" cy="707886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Lame de cuivre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xmlns="" id="{6BDBA89E-58C6-4AFB-8898-FF369E722651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1979712" y="4981818"/>
            <a:ext cx="128735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xmlns="" id="{FCF4AD6F-5B0F-4F7D-99E4-57E84FE1AEE0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4572000" y="3861050"/>
            <a:ext cx="0" cy="172819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xmlns="" id="{038F343D-3DCF-4065-AAD0-8A418CFD638D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5940152" y="5044534"/>
            <a:ext cx="115212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er 72">
            <a:extLst>
              <a:ext uri="{FF2B5EF4-FFF2-40B4-BE49-F238E27FC236}">
                <a16:creationId xmlns:a16="http://schemas.microsoft.com/office/drawing/2014/main" xmlns="" id="{BF8477CD-E33D-4AF6-A6B6-709E72D88BE8}"/>
              </a:ext>
            </a:extLst>
          </p:cNvPr>
          <p:cNvGrpSpPr/>
          <p:nvPr/>
        </p:nvGrpSpPr>
        <p:grpSpPr>
          <a:xfrm>
            <a:off x="2273649" y="1544161"/>
            <a:ext cx="4596703" cy="3769679"/>
            <a:chOff x="0" y="0"/>
            <a:chExt cx="2144395" cy="2127885"/>
          </a:xfrm>
        </p:grpSpPr>
        <p:grpSp>
          <p:nvGrpSpPr>
            <p:cNvPr id="15" name="Grouper 53">
              <a:extLst>
                <a:ext uri="{FF2B5EF4-FFF2-40B4-BE49-F238E27FC236}">
                  <a16:creationId xmlns:a16="http://schemas.microsoft.com/office/drawing/2014/main" xmlns="" id="{2841A30E-01F1-46B7-8FA2-AB972874FA91}"/>
                </a:ext>
              </a:extLst>
            </p:cNvPr>
            <p:cNvGrpSpPr/>
            <p:nvPr/>
          </p:nvGrpSpPr>
          <p:grpSpPr>
            <a:xfrm>
              <a:off x="0" y="975360"/>
              <a:ext cx="915035" cy="1142365"/>
              <a:chOff x="0" y="0"/>
              <a:chExt cx="915035" cy="1142365"/>
            </a:xfrm>
          </p:grpSpPr>
          <p:grpSp>
            <p:nvGrpSpPr>
              <p:cNvPr id="29" name="Grouper 4">
                <a:extLst>
                  <a:ext uri="{FF2B5EF4-FFF2-40B4-BE49-F238E27FC236}">
                    <a16:creationId xmlns:a16="http://schemas.microsoft.com/office/drawing/2014/main" xmlns="" id="{A104C024-F643-45BA-B163-0C16CF81D5B8}"/>
                  </a:ext>
                </a:extLst>
              </p:cNvPr>
              <p:cNvGrpSpPr/>
              <p:nvPr/>
            </p:nvGrpSpPr>
            <p:grpSpPr>
              <a:xfrm>
                <a:off x="10795" y="318135"/>
                <a:ext cx="904240" cy="824230"/>
                <a:chOff x="0" y="0"/>
                <a:chExt cx="571500" cy="824230"/>
              </a:xfrm>
            </p:grpSpPr>
            <p:grpSp>
              <p:nvGrpSpPr>
                <p:cNvPr id="32" name="Grouper 5">
                  <a:extLst>
                    <a:ext uri="{FF2B5EF4-FFF2-40B4-BE49-F238E27FC236}">
                      <a16:creationId xmlns:a16="http://schemas.microsoft.com/office/drawing/2014/main" xmlns="" id="{0A435A2E-3C76-448E-ADD8-2C7B14EECDF0}"/>
                    </a:ext>
                  </a:extLst>
                </p:cNvPr>
                <p:cNvGrpSpPr/>
                <p:nvPr/>
              </p:nvGrpSpPr>
              <p:grpSpPr>
                <a:xfrm>
                  <a:off x="0" y="24130"/>
                  <a:ext cx="571500" cy="800100"/>
                  <a:chOff x="0" y="0"/>
                  <a:chExt cx="571500" cy="800100"/>
                </a:xfrm>
              </p:grpSpPr>
              <p:sp>
                <p:nvSpPr>
                  <p:cNvPr id="34" name="Arrondir un rectangle avec un coin du même côté 6">
                    <a:extLst>
                      <a:ext uri="{FF2B5EF4-FFF2-40B4-BE49-F238E27FC236}">
                        <a16:creationId xmlns:a16="http://schemas.microsoft.com/office/drawing/2014/main" xmlns="" id="{045D4F0C-C853-46AE-9799-28FA1473768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0" y="0"/>
                    <a:ext cx="571500" cy="800100"/>
                  </a:xfrm>
                  <a:prstGeom prst="round2SameRect">
                    <a:avLst/>
                  </a:prstGeom>
                  <a:noFill/>
                  <a:ln w="12700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35" name="Arrondir un rectangle avec un coin du même côté 7">
                    <a:extLst>
                      <a:ext uri="{FF2B5EF4-FFF2-40B4-BE49-F238E27FC236}">
                        <a16:creationId xmlns:a16="http://schemas.microsoft.com/office/drawing/2014/main" xmlns="" id="{BD44DAB5-5541-4A4B-BBD1-BCD440DA53A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0" y="457200"/>
                    <a:ext cx="571500" cy="342900"/>
                  </a:xfrm>
                  <a:prstGeom prst="round2Same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xmlns="" id="{9C7EA5C4-6B6A-4DCE-92B9-152313848F2E}"/>
                    </a:ext>
                  </a:extLst>
                </p:cNvPr>
                <p:cNvSpPr/>
                <p:nvPr/>
              </p:nvSpPr>
              <p:spPr>
                <a:xfrm flipV="1">
                  <a:off x="0" y="0"/>
                  <a:ext cx="571500" cy="4508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</p:grpSp>
          <p:sp>
            <p:nvSpPr>
              <p:cNvPr id="30" name="Parallélogramme 29">
                <a:extLst>
                  <a:ext uri="{FF2B5EF4-FFF2-40B4-BE49-F238E27FC236}">
                    <a16:creationId xmlns:a16="http://schemas.microsoft.com/office/drawing/2014/main" xmlns="" id="{9A1BDDDE-BAB9-4EBE-BC8F-F5CE4B0DE73E}"/>
                  </a:ext>
                </a:extLst>
              </p:cNvPr>
              <p:cNvSpPr/>
              <p:nvPr/>
            </p:nvSpPr>
            <p:spPr>
              <a:xfrm flipH="1">
                <a:off x="0" y="0"/>
                <a:ext cx="314960" cy="1142365"/>
              </a:xfrm>
              <a:prstGeom prst="parallelogram">
                <a:avLst>
                  <a:gd name="adj" fmla="val 37903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 dirty="0"/>
              </a:p>
            </p:txBody>
          </p:sp>
          <p:sp>
            <p:nvSpPr>
              <p:cNvPr id="31" name="Arrondir un rectangle avec un coin du même côté 9">
                <a:extLst>
                  <a:ext uri="{FF2B5EF4-FFF2-40B4-BE49-F238E27FC236}">
                    <a16:creationId xmlns:a16="http://schemas.microsoft.com/office/drawing/2014/main" xmlns="" id="{D7750A04-5854-4C6A-9F2E-BF02E8826258}"/>
                  </a:ext>
                </a:extLst>
              </p:cNvPr>
              <p:cNvSpPr/>
              <p:nvPr/>
            </p:nvSpPr>
            <p:spPr>
              <a:xfrm rot="10800000">
                <a:off x="10795" y="799465"/>
                <a:ext cx="904240" cy="342900"/>
              </a:xfrm>
              <a:prstGeom prst="round2SameRect">
                <a:avLst/>
              </a:prstGeom>
              <a:solidFill>
                <a:schemeClr val="accent1">
                  <a:alpha val="50000"/>
                </a:schemeClr>
              </a:solidFill>
              <a:ln w="31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grpSp>
          <p:nvGrpSpPr>
            <p:cNvPr id="16" name="Grouper 281">
              <a:extLst>
                <a:ext uri="{FF2B5EF4-FFF2-40B4-BE49-F238E27FC236}">
                  <a16:creationId xmlns:a16="http://schemas.microsoft.com/office/drawing/2014/main" xmlns="" id="{87202E0C-CF38-4579-A3EE-E6228610DCA0}"/>
                </a:ext>
              </a:extLst>
            </p:cNvPr>
            <p:cNvGrpSpPr/>
            <p:nvPr/>
          </p:nvGrpSpPr>
          <p:grpSpPr>
            <a:xfrm>
              <a:off x="1239520" y="975360"/>
              <a:ext cx="904875" cy="1152525"/>
              <a:chOff x="0" y="0"/>
              <a:chExt cx="904875" cy="1152525"/>
            </a:xfrm>
          </p:grpSpPr>
          <p:grpSp>
            <p:nvGrpSpPr>
              <p:cNvPr id="22" name="Grouper 12">
                <a:extLst>
                  <a:ext uri="{FF2B5EF4-FFF2-40B4-BE49-F238E27FC236}">
                    <a16:creationId xmlns:a16="http://schemas.microsoft.com/office/drawing/2014/main" xmlns="" id="{BFB68FE4-F0E0-415D-85D4-67A59D9E7388}"/>
                  </a:ext>
                </a:extLst>
              </p:cNvPr>
              <p:cNvGrpSpPr/>
              <p:nvPr/>
            </p:nvGrpSpPr>
            <p:grpSpPr>
              <a:xfrm>
                <a:off x="635" y="328295"/>
                <a:ext cx="904240" cy="824230"/>
                <a:chOff x="0" y="0"/>
                <a:chExt cx="571500" cy="824230"/>
              </a:xfrm>
            </p:grpSpPr>
            <p:grpSp>
              <p:nvGrpSpPr>
                <p:cNvPr id="25" name="Grouper 13">
                  <a:extLst>
                    <a:ext uri="{FF2B5EF4-FFF2-40B4-BE49-F238E27FC236}">
                      <a16:creationId xmlns:a16="http://schemas.microsoft.com/office/drawing/2014/main" xmlns="" id="{99F2D843-81E6-4472-A19A-0BCBB2339C0E}"/>
                    </a:ext>
                  </a:extLst>
                </p:cNvPr>
                <p:cNvGrpSpPr/>
                <p:nvPr/>
              </p:nvGrpSpPr>
              <p:grpSpPr>
                <a:xfrm>
                  <a:off x="0" y="24130"/>
                  <a:ext cx="571500" cy="800100"/>
                  <a:chOff x="0" y="0"/>
                  <a:chExt cx="571500" cy="800100"/>
                </a:xfrm>
              </p:grpSpPr>
              <p:sp>
                <p:nvSpPr>
                  <p:cNvPr id="27" name="Arrondir un rectangle avec un coin du même côté 14">
                    <a:extLst>
                      <a:ext uri="{FF2B5EF4-FFF2-40B4-BE49-F238E27FC236}">
                        <a16:creationId xmlns:a16="http://schemas.microsoft.com/office/drawing/2014/main" xmlns="" id="{E75321AD-05E4-4523-881B-07799E33CC5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0" y="0"/>
                    <a:ext cx="571500" cy="800100"/>
                  </a:xfrm>
                  <a:prstGeom prst="round2SameRect">
                    <a:avLst/>
                  </a:prstGeom>
                  <a:noFill/>
                  <a:ln w="12700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28" name="Arrondir un rectangle avec un coin du même côté 15">
                    <a:extLst>
                      <a:ext uri="{FF2B5EF4-FFF2-40B4-BE49-F238E27FC236}">
                        <a16:creationId xmlns:a16="http://schemas.microsoft.com/office/drawing/2014/main" xmlns="" id="{B8B333AF-9C2B-4AD6-8E40-6659A71E60B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0" y="457200"/>
                    <a:ext cx="571500" cy="342900"/>
                  </a:xfrm>
                  <a:prstGeom prst="round2Same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xmlns="" id="{F77F710B-42AB-40BB-BF69-D814E4553150}"/>
                    </a:ext>
                  </a:extLst>
                </p:cNvPr>
                <p:cNvSpPr/>
                <p:nvPr/>
              </p:nvSpPr>
              <p:spPr>
                <a:xfrm flipV="1">
                  <a:off x="0" y="0"/>
                  <a:ext cx="571500" cy="4508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</p:grpSp>
          <p:sp>
            <p:nvSpPr>
              <p:cNvPr id="23" name="Parallélogramme 22">
                <a:extLst>
                  <a:ext uri="{FF2B5EF4-FFF2-40B4-BE49-F238E27FC236}">
                    <a16:creationId xmlns:a16="http://schemas.microsoft.com/office/drawing/2014/main" xmlns="" id="{BF93B990-6104-4989-B8F2-4B129A586EE7}"/>
                  </a:ext>
                </a:extLst>
              </p:cNvPr>
              <p:cNvSpPr/>
              <p:nvPr/>
            </p:nvSpPr>
            <p:spPr>
              <a:xfrm>
                <a:off x="589915" y="0"/>
                <a:ext cx="314960" cy="1142365"/>
              </a:xfrm>
              <a:prstGeom prst="parallelogram">
                <a:avLst>
                  <a:gd name="adj" fmla="val 37903"/>
                </a:avLst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4" name="Arrondir un rectangle avec un coin du même côté 22">
                <a:extLst>
                  <a:ext uri="{FF2B5EF4-FFF2-40B4-BE49-F238E27FC236}">
                    <a16:creationId xmlns:a16="http://schemas.microsoft.com/office/drawing/2014/main" xmlns="" id="{94679B42-49A2-490F-B51C-F3A69039413C}"/>
                  </a:ext>
                </a:extLst>
              </p:cNvPr>
              <p:cNvSpPr/>
              <p:nvPr/>
            </p:nvSpPr>
            <p:spPr>
              <a:xfrm rot="10800000">
                <a:off x="0" y="808990"/>
                <a:ext cx="904240" cy="342900"/>
              </a:xfrm>
              <a:prstGeom prst="round2SameRect">
                <a:avLst/>
              </a:prstGeom>
              <a:noFill/>
              <a:ln w="31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17" name="Parenthèse ouvrante 16">
              <a:extLst>
                <a:ext uri="{FF2B5EF4-FFF2-40B4-BE49-F238E27FC236}">
                  <a16:creationId xmlns:a16="http://schemas.microsoft.com/office/drawing/2014/main" xmlns="" id="{FE4BD035-DC0E-4294-9789-34F1D8B8A3C8}"/>
                </a:ext>
              </a:extLst>
            </p:cNvPr>
            <p:cNvSpPr/>
            <p:nvPr/>
          </p:nvSpPr>
          <p:spPr>
            <a:xfrm rot="5400000">
              <a:off x="723582" y="1335723"/>
              <a:ext cx="708025" cy="622300"/>
            </a:xfrm>
            <a:prstGeom prst="leftBracket">
              <a:avLst>
                <a:gd name="adj" fmla="val 16496"/>
              </a:avLst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xmlns="" id="{0D440DDA-6C6A-48CA-B8BD-19B73894056C}"/>
                </a:ext>
              </a:extLst>
            </p:cNvPr>
            <p:cNvSpPr/>
            <p:nvPr/>
          </p:nvSpPr>
          <p:spPr>
            <a:xfrm>
              <a:off x="765810" y="325120"/>
              <a:ext cx="1276350" cy="1320800"/>
            </a:xfrm>
            <a:prstGeom prst="arc">
              <a:avLst/>
            </a:prstGeom>
            <a:ln w="190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xmlns="" id="{A9635D7D-A0D9-4D63-9E6F-67D07F4AD048}"/>
                </a:ext>
              </a:extLst>
            </p:cNvPr>
            <p:cNvSpPr/>
            <p:nvPr/>
          </p:nvSpPr>
          <p:spPr>
            <a:xfrm flipH="1">
              <a:off x="122555" y="325120"/>
              <a:ext cx="1381760" cy="1320800"/>
            </a:xfrm>
            <a:prstGeom prst="arc">
              <a:avLst/>
            </a:prstGeom>
            <a:ln w="190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xmlns="" id="{968675D9-588D-4C5E-8858-9ACF4B706BA4}"/>
                </a:ext>
              </a:extLst>
            </p:cNvPr>
            <p:cNvSpPr/>
            <p:nvPr/>
          </p:nvSpPr>
          <p:spPr>
            <a:xfrm>
              <a:off x="823595" y="0"/>
              <a:ext cx="565150" cy="619760"/>
            </a:xfrm>
            <a:prstGeom prst="ellipse">
              <a:avLst/>
            </a:prstGeom>
            <a:noFill/>
            <a:ln w="190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21" name="Zone de texte 67">
              <a:extLst>
                <a:ext uri="{FF2B5EF4-FFF2-40B4-BE49-F238E27FC236}">
                  <a16:creationId xmlns:a16="http://schemas.microsoft.com/office/drawing/2014/main" xmlns="" id="{4C13EB30-91E6-490D-841D-23DD826C3957}"/>
                </a:ext>
              </a:extLst>
            </p:cNvPr>
            <p:cNvSpPr txBox="1"/>
            <p:nvPr/>
          </p:nvSpPr>
          <p:spPr>
            <a:xfrm>
              <a:off x="1004162" y="119062"/>
              <a:ext cx="336550" cy="4108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FR" sz="3600" dirty="0">
                  <a:effectLst/>
                  <a:ea typeface="MS Mincho" panose="02020609040205080304" pitchFamily="49" charset="-128"/>
                  <a:cs typeface="Times New Roman" panose="02020603050405020304" pitchFamily="18" charset="0"/>
                </a:rPr>
                <a:t>V</a:t>
              </a:r>
              <a:endParaRPr lang="fr-FR" sz="12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</p:grp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xmlns="" id="{57E460E8-8D21-4909-A526-8966F161E64C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718545" y="2486799"/>
            <a:ext cx="818708" cy="87943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F2D9E8E4-464A-4EE8-B9D6-DE909DFB2F64}"/>
              </a:ext>
            </a:extLst>
          </p:cNvPr>
          <p:cNvSpPr txBox="1"/>
          <p:nvPr/>
        </p:nvSpPr>
        <p:spPr>
          <a:xfrm>
            <a:off x="7740352" y="2060848"/>
            <a:ext cx="1202073" cy="707886"/>
          </a:xfrm>
          <a:prstGeom prst="rect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Lame de zinc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xmlns="" id="{1FCB71A0-E24F-4439-ACF2-B27AB8B1AEE1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6660232" y="2414791"/>
            <a:ext cx="1080120" cy="101420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3707904" y="5589240"/>
            <a:ext cx="1800200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Pont salin KNO</a:t>
            </a:r>
            <a:r>
              <a:rPr lang="fr-FR" baseline="-25000" dirty="0" smtClean="0"/>
              <a:t>3</a:t>
            </a:r>
            <a:endParaRPr lang="fr-FR" baseline="-25000" dirty="0"/>
          </a:p>
        </p:txBody>
      </p:sp>
      <p:sp>
        <p:nvSpPr>
          <p:cNvPr id="43" name="ZoneTexte 42"/>
          <p:cNvSpPr txBox="1"/>
          <p:nvPr/>
        </p:nvSpPr>
        <p:spPr>
          <a:xfrm>
            <a:off x="7092280" y="4859868"/>
            <a:ext cx="1800200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Zn</a:t>
            </a:r>
            <a:r>
              <a:rPr lang="fr-FR" baseline="30000" dirty="0" smtClean="0"/>
              <a:t>2+ </a:t>
            </a:r>
            <a:r>
              <a:rPr lang="fr-FR" dirty="0" smtClean="0"/>
              <a:t>à 0,1 mol/L</a:t>
            </a:r>
            <a:endParaRPr lang="fr-FR" dirty="0"/>
          </a:p>
        </p:txBody>
      </p:sp>
      <p:sp>
        <p:nvSpPr>
          <p:cNvPr id="46" name="ZoneTexte 45"/>
          <p:cNvSpPr txBox="1"/>
          <p:nvPr/>
        </p:nvSpPr>
        <p:spPr>
          <a:xfrm>
            <a:off x="179512" y="4797152"/>
            <a:ext cx="1800200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Cu</a:t>
            </a:r>
            <a:r>
              <a:rPr lang="fr-FR" baseline="30000" dirty="0" smtClean="0"/>
              <a:t>2+ </a:t>
            </a:r>
            <a:r>
              <a:rPr lang="fr-FR" dirty="0" smtClean="0"/>
              <a:t>à 0,1 mol/L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68958"/>
          </a:xfrm>
        </p:spPr>
        <p:txBody>
          <a:bodyPr/>
          <a:lstStyle/>
          <a:p>
            <a:r>
              <a:rPr lang="fr-FR" b="1" dirty="0" smtClean="0">
                <a:solidFill>
                  <a:schemeClr val="accent2">
                    <a:lumMod val="75000"/>
                  </a:schemeClr>
                </a:solidFill>
              </a:rPr>
              <a:t>Pile Daniell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7C332344-FC4D-4109-9D60-4C9893A731A0}"/>
              </a:ext>
            </a:extLst>
          </p:cNvPr>
          <p:cNvSpPr txBox="1"/>
          <p:nvPr/>
        </p:nvSpPr>
        <p:spPr>
          <a:xfrm>
            <a:off x="179512" y="2132856"/>
            <a:ext cx="1539033" cy="707886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Lame de cuivre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xmlns="" id="{6BDBA89E-58C6-4AFB-8898-FF369E722651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1979712" y="4981818"/>
            <a:ext cx="1287359" cy="1385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xmlns="" id="{FCF4AD6F-5B0F-4F7D-99E4-57E84FE1AEE0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4572000" y="3861050"/>
            <a:ext cx="0" cy="172819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xmlns="" id="{038F343D-3DCF-4065-AAD0-8A418CFD638D}"/>
              </a:ext>
            </a:extLst>
          </p:cNvPr>
          <p:cNvCxnSpPr>
            <a:cxnSpLocks/>
            <a:stCxn id="43" idx="1"/>
          </p:cNvCxnSpPr>
          <p:nvPr/>
        </p:nvCxnSpPr>
        <p:spPr>
          <a:xfrm flipH="1" flipV="1">
            <a:off x="5940152" y="5044534"/>
            <a:ext cx="1152128" cy="1385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er 72">
            <a:extLst>
              <a:ext uri="{FF2B5EF4-FFF2-40B4-BE49-F238E27FC236}">
                <a16:creationId xmlns:a16="http://schemas.microsoft.com/office/drawing/2014/main" xmlns="" id="{BF8477CD-E33D-4AF6-A6B6-709E72D88BE8}"/>
              </a:ext>
            </a:extLst>
          </p:cNvPr>
          <p:cNvGrpSpPr/>
          <p:nvPr/>
        </p:nvGrpSpPr>
        <p:grpSpPr>
          <a:xfrm>
            <a:off x="2273649" y="1544161"/>
            <a:ext cx="4596703" cy="3769679"/>
            <a:chOff x="0" y="0"/>
            <a:chExt cx="2144395" cy="2127885"/>
          </a:xfrm>
        </p:grpSpPr>
        <p:grpSp>
          <p:nvGrpSpPr>
            <p:cNvPr id="15" name="Grouper 53">
              <a:extLst>
                <a:ext uri="{FF2B5EF4-FFF2-40B4-BE49-F238E27FC236}">
                  <a16:creationId xmlns:a16="http://schemas.microsoft.com/office/drawing/2014/main" xmlns="" id="{2841A30E-01F1-46B7-8FA2-AB972874FA91}"/>
                </a:ext>
              </a:extLst>
            </p:cNvPr>
            <p:cNvGrpSpPr/>
            <p:nvPr/>
          </p:nvGrpSpPr>
          <p:grpSpPr>
            <a:xfrm>
              <a:off x="0" y="975360"/>
              <a:ext cx="915035" cy="1142365"/>
              <a:chOff x="0" y="0"/>
              <a:chExt cx="915035" cy="1142365"/>
            </a:xfrm>
          </p:grpSpPr>
          <p:grpSp>
            <p:nvGrpSpPr>
              <p:cNvPr id="29" name="Grouper 4">
                <a:extLst>
                  <a:ext uri="{FF2B5EF4-FFF2-40B4-BE49-F238E27FC236}">
                    <a16:creationId xmlns:a16="http://schemas.microsoft.com/office/drawing/2014/main" xmlns="" id="{A104C024-F643-45BA-B163-0C16CF81D5B8}"/>
                  </a:ext>
                </a:extLst>
              </p:cNvPr>
              <p:cNvGrpSpPr/>
              <p:nvPr/>
            </p:nvGrpSpPr>
            <p:grpSpPr>
              <a:xfrm>
                <a:off x="10795" y="318135"/>
                <a:ext cx="904240" cy="824230"/>
                <a:chOff x="0" y="0"/>
                <a:chExt cx="571500" cy="824230"/>
              </a:xfrm>
            </p:grpSpPr>
            <p:grpSp>
              <p:nvGrpSpPr>
                <p:cNvPr id="32" name="Grouper 5">
                  <a:extLst>
                    <a:ext uri="{FF2B5EF4-FFF2-40B4-BE49-F238E27FC236}">
                      <a16:creationId xmlns:a16="http://schemas.microsoft.com/office/drawing/2014/main" xmlns="" id="{0A435A2E-3C76-448E-ADD8-2C7B14EECDF0}"/>
                    </a:ext>
                  </a:extLst>
                </p:cNvPr>
                <p:cNvGrpSpPr/>
                <p:nvPr/>
              </p:nvGrpSpPr>
              <p:grpSpPr>
                <a:xfrm>
                  <a:off x="0" y="24130"/>
                  <a:ext cx="571500" cy="800100"/>
                  <a:chOff x="0" y="0"/>
                  <a:chExt cx="571500" cy="800100"/>
                </a:xfrm>
              </p:grpSpPr>
              <p:sp>
                <p:nvSpPr>
                  <p:cNvPr id="34" name="Arrondir un rectangle avec un coin du même côté 6">
                    <a:extLst>
                      <a:ext uri="{FF2B5EF4-FFF2-40B4-BE49-F238E27FC236}">
                        <a16:creationId xmlns:a16="http://schemas.microsoft.com/office/drawing/2014/main" xmlns="" id="{045D4F0C-C853-46AE-9799-28FA1473768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0" y="0"/>
                    <a:ext cx="571500" cy="800100"/>
                  </a:xfrm>
                  <a:prstGeom prst="round2SameRect">
                    <a:avLst/>
                  </a:prstGeom>
                  <a:noFill/>
                  <a:ln w="12700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35" name="Arrondir un rectangle avec un coin du même côté 7">
                    <a:extLst>
                      <a:ext uri="{FF2B5EF4-FFF2-40B4-BE49-F238E27FC236}">
                        <a16:creationId xmlns:a16="http://schemas.microsoft.com/office/drawing/2014/main" xmlns="" id="{BD44DAB5-5541-4A4B-BBD1-BCD440DA53A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0" y="457200"/>
                    <a:ext cx="571500" cy="342900"/>
                  </a:xfrm>
                  <a:prstGeom prst="round2Same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xmlns="" id="{9C7EA5C4-6B6A-4DCE-92B9-152313848F2E}"/>
                    </a:ext>
                  </a:extLst>
                </p:cNvPr>
                <p:cNvSpPr/>
                <p:nvPr/>
              </p:nvSpPr>
              <p:spPr>
                <a:xfrm flipV="1">
                  <a:off x="0" y="0"/>
                  <a:ext cx="571500" cy="4508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</p:grpSp>
          <p:sp>
            <p:nvSpPr>
              <p:cNvPr id="30" name="Parallélogramme 29">
                <a:extLst>
                  <a:ext uri="{FF2B5EF4-FFF2-40B4-BE49-F238E27FC236}">
                    <a16:creationId xmlns:a16="http://schemas.microsoft.com/office/drawing/2014/main" xmlns="" id="{9A1BDDDE-BAB9-4EBE-BC8F-F5CE4B0DE73E}"/>
                  </a:ext>
                </a:extLst>
              </p:cNvPr>
              <p:cNvSpPr/>
              <p:nvPr/>
            </p:nvSpPr>
            <p:spPr>
              <a:xfrm flipH="1">
                <a:off x="0" y="0"/>
                <a:ext cx="314960" cy="1142365"/>
              </a:xfrm>
              <a:prstGeom prst="parallelogram">
                <a:avLst>
                  <a:gd name="adj" fmla="val 37903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 dirty="0"/>
              </a:p>
            </p:txBody>
          </p:sp>
          <p:sp>
            <p:nvSpPr>
              <p:cNvPr id="31" name="Arrondir un rectangle avec un coin du même côté 9">
                <a:extLst>
                  <a:ext uri="{FF2B5EF4-FFF2-40B4-BE49-F238E27FC236}">
                    <a16:creationId xmlns:a16="http://schemas.microsoft.com/office/drawing/2014/main" xmlns="" id="{D7750A04-5854-4C6A-9F2E-BF02E8826258}"/>
                  </a:ext>
                </a:extLst>
              </p:cNvPr>
              <p:cNvSpPr/>
              <p:nvPr/>
            </p:nvSpPr>
            <p:spPr>
              <a:xfrm rot="10800000">
                <a:off x="10795" y="799465"/>
                <a:ext cx="904240" cy="342900"/>
              </a:xfrm>
              <a:prstGeom prst="round2SameRect">
                <a:avLst/>
              </a:prstGeom>
              <a:solidFill>
                <a:schemeClr val="accent1">
                  <a:alpha val="50000"/>
                </a:schemeClr>
              </a:solidFill>
              <a:ln w="31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grpSp>
          <p:nvGrpSpPr>
            <p:cNvPr id="16" name="Grouper 281">
              <a:extLst>
                <a:ext uri="{FF2B5EF4-FFF2-40B4-BE49-F238E27FC236}">
                  <a16:creationId xmlns:a16="http://schemas.microsoft.com/office/drawing/2014/main" xmlns="" id="{87202E0C-CF38-4579-A3EE-E6228610DCA0}"/>
                </a:ext>
              </a:extLst>
            </p:cNvPr>
            <p:cNvGrpSpPr/>
            <p:nvPr/>
          </p:nvGrpSpPr>
          <p:grpSpPr>
            <a:xfrm>
              <a:off x="1239520" y="975360"/>
              <a:ext cx="904875" cy="1152525"/>
              <a:chOff x="0" y="0"/>
              <a:chExt cx="904875" cy="1152525"/>
            </a:xfrm>
          </p:grpSpPr>
          <p:grpSp>
            <p:nvGrpSpPr>
              <p:cNvPr id="22" name="Grouper 12">
                <a:extLst>
                  <a:ext uri="{FF2B5EF4-FFF2-40B4-BE49-F238E27FC236}">
                    <a16:creationId xmlns:a16="http://schemas.microsoft.com/office/drawing/2014/main" xmlns="" id="{BFB68FE4-F0E0-415D-85D4-67A59D9E7388}"/>
                  </a:ext>
                </a:extLst>
              </p:cNvPr>
              <p:cNvGrpSpPr/>
              <p:nvPr/>
            </p:nvGrpSpPr>
            <p:grpSpPr>
              <a:xfrm>
                <a:off x="635" y="328295"/>
                <a:ext cx="904240" cy="824230"/>
                <a:chOff x="0" y="0"/>
                <a:chExt cx="571500" cy="824230"/>
              </a:xfrm>
            </p:grpSpPr>
            <p:grpSp>
              <p:nvGrpSpPr>
                <p:cNvPr id="25" name="Grouper 13">
                  <a:extLst>
                    <a:ext uri="{FF2B5EF4-FFF2-40B4-BE49-F238E27FC236}">
                      <a16:creationId xmlns:a16="http://schemas.microsoft.com/office/drawing/2014/main" xmlns="" id="{99F2D843-81E6-4472-A19A-0BCBB2339C0E}"/>
                    </a:ext>
                  </a:extLst>
                </p:cNvPr>
                <p:cNvGrpSpPr/>
                <p:nvPr/>
              </p:nvGrpSpPr>
              <p:grpSpPr>
                <a:xfrm>
                  <a:off x="0" y="24130"/>
                  <a:ext cx="571500" cy="800100"/>
                  <a:chOff x="0" y="0"/>
                  <a:chExt cx="571500" cy="800100"/>
                </a:xfrm>
              </p:grpSpPr>
              <p:sp>
                <p:nvSpPr>
                  <p:cNvPr id="27" name="Arrondir un rectangle avec un coin du même côté 14">
                    <a:extLst>
                      <a:ext uri="{FF2B5EF4-FFF2-40B4-BE49-F238E27FC236}">
                        <a16:creationId xmlns:a16="http://schemas.microsoft.com/office/drawing/2014/main" xmlns="" id="{E75321AD-05E4-4523-881B-07799E33CC5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0" y="0"/>
                    <a:ext cx="571500" cy="800100"/>
                  </a:xfrm>
                  <a:prstGeom prst="round2SameRect">
                    <a:avLst/>
                  </a:prstGeom>
                  <a:noFill/>
                  <a:ln w="12700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28" name="Arrondir un rectangle avec un coin du même côté 15">
                    <a:extLst>
                      <a:ext uri="{FF2B5EF4-FFF2-40B4-BE49-F238E27FC236}">
                        <a16:creationId xmlns:a16="http://schemas.microsoft.com/office/drawing/2014/main" xmlns="" id="{B8B333AF-9C2B-4AD6-8E40-6659A71E60B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0" y="457200"/>
                    <a:ext cx="571500" cy="342900"/>
                  </a:xfrm>
                  <a:prstGeom prst="round2Same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xmlns="" id="{F77F710B-42AB-40BB-BF69-D814E4553150}"/>
                    </a:ext>
                  </a:extLst>
                </p:cNvPr>
                <p:cNvSpPr/>
                <p:nvPr/>
              </p:nvSpPr>
              <p:spPr>
                <a:xfrm flipV="1">
                  <a:off x="0" y="0"/>
                  <a:ext cx="571500" cy="4508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</p:grpSp>
          <p:sp>
            <p:nvSpPr>
              <p:cNvPr id="23" name="Parallélogramme 22">
                <a:extLst>
                  <a:ext uri="{FF2B5EF4-FFF2-40B4-BE49-F238E27FC236}">
                    <a16:creationId xmlns:a16="http://schemas.microsoft.com/office/drawing/2014/main" xmlns="" id="{BF93B990-6104-4989-B8F2-4B129A586EE7}"/>
                  </a:ext>
                </a:extLst>
              </p:cNvPr>
              <p:cNvSpPr/>
              <p:nvPr/>
            </p:nvSpPr>
            <p:spPr>
              <a:xfrm>
                <a:off x="589915" y="0"/>
                <a:ext cx="314960" cy="1142365"/>
              </a:xfrm>
              <a:prstGeom prst="parallelogram">
                <a:avLst>
                  <a:gd name="adj" fmla="val 37903"/>
                </a:avLst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4" name="Arrondir un rectangle avec un coin du même côté 22">
                <a:extLst>
                  <a:ext uri="{FF2B5EF4-FFF2-40B4-BE49-F238E27FC236}">
                    <a16:creationId xmlns:a16="http://schemas.microsoft.com/office/drawing/2014/main" xmlns="" id="{94679B42-49A2-490F-B51C-F3A69039413C}"/>
                  </a:ext>
                </a:extLst>
              </p:cNvPr>
              <p:cNvSpPr/>
              <p:nvPr/>
            </p:nvSpPr>
            <p:spPr>
              <a:xfrm rot="10800000">
                <a:off x="0" y="808990"/>
                <a:ext cx="904240" cy="342900"/>
              </a:xfrm>
              <a:prstGeom prst="round2SameRect">
                <a:avLst/>
              </a:prstGeom>
              <a:noFill/>
              <a:ln w="31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17" name="Parenthèse ouvrante 16">
              <a:extLst>
                <a:ext uri="{FF2B5EF4-FFF2-40B4-BE49-F238E27FC236}">
                  <a16:creationId xmlns:a16="http://schemas.microsoft.com/office/drawing/2014/main" xmlns="" id="{FE4BD035-DC0E-4294-9789-34F1D8B8A3C8}"/>
                </a:ext>
              </a:extLst>
            </p:cNvPr>
            <p:cNvSpPr/>
            <p:nvPr/>
          </p:nvSpPr>
          <p:spPr>
            <a:xfrm rot="5400000">
              <a:off x="723582" y="1335723"/>
              <a:ext cx="708025" cy="622300"/>
            </a:xfrm>
            <a:prstGeom prst="leftBracket">
              <a:avLst>
                <a:gd name="adj" fmla="val 16496"/>
              </a:avLst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xmlns="" id="{0D440DDA-6C6A-48CA-B8BD-19B73894056C}"/>
                </a:ext>
              </a:extLst>
            </p:cNvPr>
            <p:cNvSpPr/>
            <p:nvPr/>
          </p:nvSpPr>
          <p:spPr>
            <a:xfrm>
              <a:off x="765810" y="325120"/>
              <a:ext cx="1276350" cy="1320800"/>
            </a:xfrm>
            <a:prstGeom prst="arc">
              <a:avLst/>
            </a:prstGeom>
            <a:ln w="190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xmlns="" id="{A9635D7D-A0D9-4D63-9E6F-67D07F4AD048}"/>
                </a:ext>
              </a:extLst>
            </p:cNvPr>
            <p:cNvSpPr/>
            <p:nvPr/>
          </p:nvSpPr>
          <p:spPr>
            <a:xfrm flipH="1">
              <a:off x="122555" y="325120"/>
              <a:ext cx="1381760" cy="1320800"/>
            </a:xfrm>
            <a:prstGeom prst="arc">
              <a:avLst/>
            </a:prstGeom>
            <a:ln w="190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xmlns="" id="{968675D9-588D-4C5E-8858-9ACF4B706BA4}"/>
                </a:ext>
              </a:extLst>
            </p:cNvPr>
            <p:cNvSpPr/>
            <p:nvPr/>
          </p:nvSpPr>
          <p:spPr>
            <a:xfrm>
              <a:off x="823595" y="0"/>
              <a:ext cx="565150" cy="619760"/>
            </a:xfrm>
            <a:prstGeom prst="ellipse">
              <a:avLst/>
            </a:prstGeom>
            <a:noFill/>
            <a:ln w="190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21" name="Zone de texte 67">
              <a:extLst>
                <a:ext uri="{FF2B5EF4-FFF2-40B4-BE49-F238E27FC236}">
                  <a16:creationId xmlns:a16="http://schemas.microsoft.com/office/drawing/2014/main" xmlns="" id="{4C13EB30-91E6-490D-841D-23DD826C3957}"/>
                </a:ext>
              </a:extLst>
            </p:cNvPr>
            <p:cNvSpPr txBox="1"/>
            <p:nvPr/>
          </p:nvSpPr>
          <p:spPr>
            <a:xfrm>
              <a:off x="1004162" y="119062"/>
              <a:ext cx="336550" cy="4108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FR" sz="3600" dirty="0">
                  <a:effectLst/>
                  <a:ea typeface="MS Mincho" panose="02020609040205080304" pitchFamily="49" charset="-128"/>
                  <a:cs typeface="Times New Roman" panose="02020603050405020304" pitchFamily="18" charset="0"/>
                </a:rPr>
                <a:t>V</a:t>
              </a:r>
              <a:endParaRPr lang="fr-FR" sz="12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</p:grp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xmlns="" id="{57E460E8-8D21-4909-A526-8966F161E64C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718545" y="2486799"/>
            <a:ext cx="818708" cy="87943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F2D9E8E4-464A-4EE8-B9D6-DE909DFB2F64}"/>
              </a:ext>
            </a:extLst>
          </p:cNvPr>
          <p:cNvSpPr txBox="1"/>
          <p:nvPr/>
        </p:nvSpPr>
        <p:spPr>
          <a:xfrm>
            <a:off x="7740352" y="2060848"/>
            <a:ext cx="1202073" cy="707886"/>
          </a:xfrm>
          <a:prstGeom prst="rect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Lame de zinc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xmlns="" id="{1FCB71A0-E24F-4439-ACF2-B27AB8B1AEE1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6660232" y="2414791"/>
            <a:ext cx="1080120" cy="101420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3707904" y="5589240"/>
            <a:ext cx="1800200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Pont salin KNO</a:t>
            </a:r>
            <a:r>
              <a:rPr lang="fr-FR" baseline="-25000" dirty="0" smtClean="0"/>
              <a:t>3</a:t>
            </a:r>
            <a:endParaRPr lang="fr-FR" baseline="-25000" dirty="0"/>
          </a:p>
        </p:txBody>
      </p:sp>
      <p:sp>
        <p:nvSpPr>
          <p:cNvPr id="43" name="ZoneTexte 42"/>
          <p:cNvSpPr txBox="1"/>
          <p:nvPr/>
        </p:nvSpPr>
        <p:spPr>
          <a:xfrm>
            <a:off x="7092280" y="4859868"/>
            <a:ext cx="1800200" cy="64633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Zn</a:t>
            </a:r>
            <a:r>
              <a:rPr lang="fr-FR" baseline="30000" dirty="0" smtClean="0"/>
              <a:t>2+ </a:t>
            </a:r>
            <a:r>
              <a:rPr lang="fr-FR" dirty="0" smtClean="0"/>
              <a:t>à 0,1 mol/</a:t>
            </a:r>
            <a:r>
              <a:rPr lang="fr-FR" dirty="0" smtClean="0"/>
              <a:t>L</a:t>
            </a:r>
          </a:p>
          <a:p>
            <a:pPr algn="ctr"/>
            <a:r>
              <a:rPr lang="fr-FR" dirty="0"/>
              <a:t>1</a:t>
            </a:r>
            <a:r>
              <a:rPr lang="fr-FR" dirty="0" smtClean="0"/>
              <a:t>00mL</a:t>
            </a:r>
            <a:endParaRPr lang="fr-FR" dirty="0"/>
          </a:p>
        </p:txBody>
      </p:sp>
      <p:sp>
        <p:nvSpPr>
          <p:cNvPr id="46" name="ZoneTexte 45"/>
          <p:cNvSpPr txBox="1"/>
          <p:nvPr/>
        </p:nvSpPr>
        <p:spPr>
          <a:xfrm>
            <a:off x="179512" y="4797152"/>
            <a:ext cx="1800200" cy="64633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Cu</a:t>
            </a:r>
            <a:r>
              <a:rPr lang="fr-FR" baseline="30000" dirty="0" smtClean="0"/>
              <a:t>2+ </a:t>
            </a:r>
            <a:r>
              <a:rPr lang="fr-FR" dirty="0" smtClean="0"/>
              <a:t>à 0,1 mol/</a:t>
            </a:r>
            <a:r>
              <a:rPr lang="fr-FR" dirty="0" smtClean="0"/>
              <a:t>L</a:t>
            </a:r>
          </a:p>
          <a:p>
            <a:pPr algn="ctr"/>
            <a:r>
              <a:rPr lang="fr-FR" dirty="0"/>
              <a:t>1</a:t>
            </a:r>
            <a:r>
              <a:rPr lang="fr-FR" dirty="0" smtClean="0"/>
              <a:t>00mL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4355976" y="1124744"/>
            <a:ext cx="65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1,1 V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0958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68958"/>
          </a:xfrm>
        </p:spPr>
        <p:txBody>
          <a:bodyPr/>
          <a:lstStyle/>
          <a:p>
            <a:r>
              <a:rPr lang="fr-FR" b="1" dirty="0" smtClean="0">
                <a:solidFill>
                  <a:schemeClr val="accent2">
                    <a:lumMod val="75000"/>
                  </a:schemeClr>
                </a:solidFill>
              </a:rPr>
              <a:t>Mesure de la résistance </a:t>
            </a:r>
            <a:r>
              <a:rPr lang="fr-FR" b="1" dirty="0" smtClean="0">
                <a:solidFill>
                  <a:schemeClr val="accent2">
                    <a:lumMod val="75000"/>
                  </a:schemeClr>
                </a:solidFill>
              </a:rPr>
              <a:t>interne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Espace réservé du contenu 10">
            <a:extLst>
              <a:ext uri="{FF2B5EF4-FFF2-40B4-BE49-F238E27FC236}">
                <a16:creationId xmlns:a16="http://schemas.microsoft.com/office/drawing/2014/main" xmlns="" id="{395FEDC2-7310-4646-81B8-B8286E067C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26327" t="29124" r="60537" b="56189"/>
          <a:stretch/>
        </p:blipFill>
        <p:spPr>
          <a:xfrm>
            <a:off x="4572000" y="1916832"/>
            <a:ext cx="3897257" cy="2987893"/>
          </a:xfr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xmlns="" id="{0E08DC8E-8DC9-4CF7-A30A-D3A5B8746B72}"/>
              </a:ext>
            </a:extLst>
          </p:cNvPr>
          <p:cNvCxnSpPr>
            <a:cxnSpLocks/>
          </p:cNvCxnSpPr>
          <p:nvPr/>
        </p:nvCxnSpPr>
        <p:spPr>
          <a:xfrm flipV="1">
            <a:off x="8100392" y="2791662"/>
            <a:ext cx="0" cy="1654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5220072" y="4725144"/>
            <a:ext cx="2592288" cy="46166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U = e - r</a:t>
            </a:r>
            <a:r>
              <a:rPr lang="fr-FR" sz="2400" baseline="-25000" dirty="0" smtClean="0"/>
              <a:t>pile</a:t>
            </a:r>
            <a:r>
              <a:rPr lang="fr-FR" sz="2400" dirty="0" smtClean="0"/>
              <a:t>i</a:t>
            </a:r>
            <a:endParaRPr lang="fr-FR" sz="2400" dirty="0"/>
          </a:p>
        </p:txBody>
      </p:sp>
      <p:sp>
        <p:nvSpPr>
          <p:cNvPr id="15" name="ZoneTexte 14"/>
          <p:cNvSpPr txBox="1"/>
          <p:nvPr/>
        </p:nvSpPr>
        <p:spPr>
          <a:xfrm>
            <a:off x="8172400" y="3573016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U</a:t>
            </a:r>
            <a:endParaRPr lang="fr-FR" sz="2000" dirty="0"/>
          </a:p>
        </p:txBody>
      </p:sp>
      <p:cxnSp>
        <p:nvCxnSpPr>
          <p:cNvPr id="3" name="Connecteur droit avec flèche 2"/>
          <p:cNvCxnSpPr/>
          <p:nvPr/>
        </p:nvCxnSpPr>
        <p:spPr>
          <a:xfrm>
            <a:off x="5076056" y="2780928"/>
            <a:ext cx="288032" cy="0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5004048" y="2348880"/>
            <a:ext cx="23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</a:t>
            </a:r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2056760" y="2303515"/>
            <a:ext cx="522778" cy="522778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16" name="Connecteur droit 15"/>
          <p:cNvCxnSpPr/>
          <p:nvPr/>
        </p:nvCxnSpPr>
        <p:spPr>
          <a:xfrm flipV="1">
            <a:off x="3635896" y="1916832"/>
            <a:ext cx="0" cy="180020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877976" y="2555612"/>
            <a:ext cx="23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</a:t>
            </a:r>
            <a:endParaRPr lang="fr-FR" dirty="0"/>
          </a:p>
        </p:txBody>
      </p:sp>
      <p:cxnSp>
        <p:nvCxnSpPr>
          <p:cNvPr id="19" name="Connecteur droit avec flèche 18"/>
          <p:cNvCxnSpPr/>
          <p:nvPr/>
        </p:nvCxnSpPr>
        <p:spPr>
          <a:xfrm flipV="1">
            <a:off x="1115616" y="2636912"/>
            <a:ext cx="0" cy="216024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er 72">
            <a:extLst>
              <a:ext uri="{FF2B5EF4-FFF2-40B4-BE49-F238E27FC236}">
                <a16:creationId xmlns:a16="http://schemas.microsoft.com/office/drawing/2014/main" xmlns="" id="{BF8477CD-E33D-4AF6-A6B6-709E72D88BE8}"/>
              </a:ext>
            </a:extLst>
          </p:cNvPr>
          <p:cNvGrpSpPr/>
          <p:nvPr/>
        </p:nvGrpSpPr>
        <p:grpSpPr>
          <a:xfrm>
            <a:off x="971600" y="3701935"/>
            <a:ext cx="2802407" cy="1683913"/>
            <a:chOff x="0" y="975360"/>
            <a:chExt cx="2144395" cy="1152525"/>
          </a:xfrm>
        </p:grpSpPr>
        <p:grpSp>
          <p:nvGrpSpPr>
            <p:cNvPr id="22" name="Grouper 53">
              <a:extLst>
                <a:ext uri="{FF2B5EF4-FFF2-40B4-BE49-F238E27FC236}">
                  <a16:creationId xmlns:a16="http://schemas.microsoft.com/office/drawing/2014/main" xmlns="" id="{2841A30E-01F1-46B7-8FA2-AB972874FA91}"/>
                </a:ext>
              </a:extLst>
            </p:cNvPr>
            <p:cNvGrpSpPr/>
            <p:nvPr/>
          </p:nvGrpSpPr>
          <p:grpSpPr>
            <a:xfrm>
              <a:off x="0" y="975360"/>
              <a:ext cx="915035" cy="1142365"/>
              <a:chOff x="0" y="0"/>
              <a:chExt cx="915035" cy="1142365"/>
            </a:xfrm>
          </p:grpSpPr>
          <p:grpSp>
            <p:nvGrpSpPr>
              <p:cNvPr id="36" name="Grouper 4">
                <a:extLst>
                  <a:ext uri="{FF2B5EF4-FFF2-40B4-BE49-F238E27FC236}">
                    <a16:creationId xmlns:a16="http://schemas.microsoft.com/office/drawing/2014/main" xmlns="" id="{A104C024-F643-45BA-B163-0C16CF81D5B8}"/>
                  </a:ext>
                </a:extLst>
              </p:cNvPr>
              <p:cNvGrpSpPr/>
              <p:nvPr/>
            </p:nvGrpSpPr>
            <p:grpSpPr>
              <a:xfrm>
                <a:off x="10795" y="318135"/>
                <a:ext cx="904240" cy="824230"/>
                <a:chOff x="0" y="0"/>
                <a:chExt cx="571500" cy="824230"/>
              </a:xfrm>
            </p:grpSpPr>
            <p:grpSp>
              <p:nvGrpSpPr>
                <p:cNvPr id="39" name="Grouper 5">
                  <a:extLst>
                    <a:ext uri="{FF2B5EF4-FFF2-40B4-BE49-F238E27FC236}">
                      <a16:creationId xmlns:a16="http://schemas.microsoft.com/office/drawing/2014/main" xmlns="" id="{0A435A2E-3C76-448E-ADD8-2C7B14EECDF0}"/>
                    </a:ext>
                  </a:extLst>
                </p:cNvPr>
                <p:cNvGrpSpPr/>
                <p:nvPr/>
              </p:nvGrpSpPr>
              <p:grpSpPr>
                <a:xfrm>
                  <a:off x="0" y="24130"/>
                  <a:ext cx="571500" cy="800100"/>
                  <a:chOff x="0" y="0"/>
                  <a:chExt cx="571500" cy="800100"/>
                </a:xfrm>
              </p:grpSpPr>
              <p:sp>
                <p:nvSpPr>
                  <p:cNvPr id="41" name="Arrondir un rectangle avec un coin du même côté 6">
                    <a:extLst>
                      <a:ext uri="{FF2B5EF4-FFF2-40B4-BE49-F238E27FC236}">
                        <a16:creationId xmlns:a16="http://schemas.microsoft.com/office/drawing/2014/main" xmlns="" id="{045D4F0C-C853-46AE-9799-28FA1473768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0" y="0"/>
                    <a:ext cx="571500" cy="800100"/>
                  </a:xfrm>
                  <a:prstGeom prst="round2SameRect">
                    <a:avLst/>
                  </a:prstGeom>
                  <a:noFill/>
                  <a:ln w="12700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42" name="Arrondir un rectangle avec un coin du même côté 7">
                    <a:extLst>
                      <a:ext uri="{FF2B5EF4-FFF2-40B4-BE49-F238E27FC236}">
                        <a16:creationId xmlns:a16="http://schemas.microsoft.com/office/drawing/2014/main" xmlns="" id="{BD44DAB5-5541-4A4B-BBD1-BCD440DA53A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0" y="457200"/>
                    <a:ext cx="571500" cy="342900"/>
                  </a:xfrm>
                  <a:prstGeom prst="round2Same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xmlns="" id="{9C7EA5C4-6B6A-4DCE-92B9-152313848F2E}"/>
                    </a:ext>
                  </a:extLst>
                </p:cNvPr>
                <p:cNvSpPr/>
                <p:nvPr/>
              </p:nvSpPr>
              <p:spPr>
                <a:xfrm flipV="1">
                  <a:off x="0" y="0"/>
                  <a:ext cx="571500" cy="4508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</p:grpSp>
          <p:sp>
            <p:nvSpPr>
              <p:cNvPr id="37" name="Parallélogramme 36">
                <a:extLst>
                  <a:ext uri="{FF2B5EF4-FFF2-40B4-BE49-F238E27FC236}">
                    <a16:creationId xmlns:a16="http://schemas.microsoft.com/office/drawing/2014/main" xmlns="" id="{9A1BDDDE-BAB9-4EBE-BC8F-F5CE4B0DE73E}"/>
                  </a:ext>
                </a:extLst>
              </p:cNvPr>
              <p:cNvSpPr/>
              <p:nvPr/>
            </p:nvSpPr>
            <p:spPr>
              <a:xfrm flipH="1">
                <a:off x="0" y="0"/>
                <a:ext cx="314960" cy="1142365"/>
              </a:xfrm>
              <a:prstGeom prst="parallelogram">
                <a:avLst>
                  <a:gd name="adj" fmla="val 37903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 dirty="0"/>
              </a:p>
            </p:txBody>
          </p:sp>
          <p:sp>
            <p:nvSpPr>
              <p:cNvPr id="38" name="Arrondir un rectangle avec un coin du même côté 9">
                <a:extLst>
                  <a:ext uri="{FF2B5EF4-FFF2-40B4-BE49-F238E27FC236}">
                    <a16:creationId xmlns:a16="http://schemas.microsoft.com/office/drawing/2014/main" xmlns="" id="{D7750A04-5854-4C6A-9F2E-BF02E8826258}"/>
                  </a:ext>
                </a:extLst>
              </p:cNvPr>
              <p:cNvSpPr/>
              <p:nvPr/>
            </p:nvSpPr>
            <p:spPr>
              <a:xfrm rot="10800000">
                <a:off x="10795" y="799465"/>
                <a:ext cx="904240" cy="342900"/>
              </a:xfrm>
              <a:prstGeom prst="round2SameRect">
                <a:avLst/>
              </a:prstGeom>
              <a:solidFill>
                <a:schemeClr val="accent1">
                  <a:alpha val="50000"/>
                </a:schemeClr>
              </a:solidFill>
              <a:ln w="31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grpSp>
          <p:nvGrpSpPr>
            <p:cNvPr id="23" name="Grouper 281">
              <a:extLst>
                <a:ext uri="{FF2B5EF4-FFF2-40B4-BE49-F238E27FC236}">
                  <a16:creationId xmlns:a16="http://schemas.microsoft.com/office/drawing/2014/main" xmlns="" id="{87202E0C-CF38-4579-A3EE-E6228610DCA0}"/>
                </a:ext>
              </a:extLst>
            </p:cNvPr>
            <p:cNvGrpSpPr/>
            <p:nvPr/>
          </p:nvGrpSpPr>
          <p:grpSpPr>
            <a:xfrm>
              <a:off x="1239520" y="975360"/>
              <a:ext cx="904875" cy="1152525"/>
              <a:chOff x="0" y="0"/>
              <a:chExt cx="904875" cy="1152525"/>
            </a:xfrm>
          </p:grpSpPr>
          <p:grpSp>
            <p:nvGrpSpPr>
              <p:cNvPr id="29" name="Grouper 12">
                <a:extLst>
                  <a:ext uri="{FF2B5EF4-FFF2-40B4-BE49-F238E27FC236}">
                    <a16:creationId xmlns:a16="http://schemas.microsoft.com/office/drawing/2014/main" xmlns="" id="{BFB68FE4-F0E0-415D-85D4-67A59D9E7388}"/>
                  </a:ext>
                </a:extLst>
              </p:cNvPr>
              <p:cNvGrpSpPr/>
              <p:nvPr/>
            </p:nvGrpSpPr>
            <p:grpSpPr>
              <a:xfrm>
                <a:off x="635" y="328295"/>
                <a:ext cx="904240" cy="824230"/>
                <a:chOff x="0" y="0"/>
                <a:chExt cx="571500" cy="824230"/>
              </a:xfrm>
            </p:grpSpPr>
            <p:grpSp>
              <p:nvGrpSpPr>
                <p:cNvPr id="32" name="Grouper 13">
                  <a:extLst>
                    <a:ext uri="{FF2B5EF4-FFF2-40B4-BE49-F238E27FC236}">
                      <a16:creationId xmlns:a16="http://schemas.microsoft.com/office/drawing/2014/main" xmlns="" id="{99F2D843-81E6-4472-A19A-0BCBB2339C0E}"/>
                    </a:ext>
                  </a:extLst>
                </p:cNvPr>
                <p:cNvGrpSpPr/>
                <p:nvPr/>
              </p:nvGrpSpPr>
              <p:grpSpPr>
                <a:xfrm>
                  <a:off x="0" y="24130"/>
                  <a:ext cx="571500" cy="800100"/>
                  <a:chOff x="0" y="0"/>
                  <a:chExt cx="571500" cy="800100"/>
                </a:xfrm>
              </p:grpSpPr>
              <p:sp>
                <p:nvSpPr>
                  <p:cNvPr id="34" name="Arrondir un rectangle avec un coin du même côté 14">
                    <a:extLst>
                      <a:ext uri="{FF2B5EF4-FFF2-40B4-BE49-F238E27FC236}">
                        <a16:creationId xmlns:a16="http://schemas.microsoft.com/office/drawing/2014/main" xmlns="" id="{E75321AD-05E4-4523-881B-07799E33CC5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0" y="0"/>
                    <a:ext cx="571500" cy="800100"/>
                  </a:xfrm>
                  <a:prstGeom prst="round2SameRect">
                    <a:avLst/>
                  </a:prstGeom>
                  <a:noFill/>
                  <a:ln w="12700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35" name="Arrondir un rectangle avec un coin du même côté 15">
                    <a:extLst>
                      <a:ext uri="{FF2B5EF4-FFF2-40B4-BE49-F238E27FC236}">
                        <a16:creationId xmlns:a16="http://schemas.microsoft.com/office/drawing/2014/main" xmlns="" id="{B8B333AF-9C2B-4AD6-8E40-6659A71E60B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0" y="457200"/>
                    <a:ext cx="571500" cy="342900"/>
                  </a:xfrm>
                  <a:prstGeom prst="round2Same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xmlns="" id="{F77F710B-42AB-40BB-BF69-D814E4553150}"/>
                    </a:ext>
                  </a:extLst>
                </p:cNvPr>
                <p:cNvSpPr/>
                <p:nvPr/>
              </p:nvSpPr>
              <p:spPr>
                <a:xfrm flipV="1">
                  <a:off x="0" y="0"/>
                  <a:ext cx="571500" cy="4508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</p:grpSp>
          <p:sp>
            <p:nvSpPr>
              <p:cNvPr id="30" name="Parallélogramme 29">
                <a:extLst>
                  <a:ext uri="{FF2B5EF4-FFF2-40B4-BE49-F238E27FC236}">
                    <a16:creationId xmlns:a16="http://schemas.microsoft.com/office/drawing/2014/main" xmlns="" id="{BF93B990-6104-4989-B8F2-4B129A586EE7}"/>
                  </a:ext>
                </a:extLst>
              </p:cNvPr>
              <p:cNvSpPr/>
              <p:nvPr/>
            </p:nvSpPr>
            <p:spPr>
              <a:xfrm>
                <a:off x="589915" y="0"/>
                <a:ext cx="314960" cy="1142365"/>
              </a:xfrm>
              <a:prstGeom prst="parallelogram">
                <a:avLst>
                  <a:gd name="adj" fmla="val 37903"/>
                </a:avLst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1" name="Arrondir un rectangle avec un coin du même côté 22">
                <a:extLst>
                  <a:ext uri="{FF2B5EF4-FFF2-40B4-BE49-F238E27FC236}">
                    <a16:creationId xmlns:a16="http://schemas.microsoft.com/office/drawing/2014/main" xmlns="" id="{94679B42-49A2-490F-B51C-F3A69039413C}"/>
                  </a:ext>
                </a:extLst>
              </p:cNvPr>
              <p:cNvSpPr/>
              <p:nvPr/>
            </p:nvSpPr>
            <p:spPr>
              <a:xfrm rot="10800000">
                <a:off x="0" y="808990"/>
                <a:ext cx="904240" cy="342900"/>
              </a:xfrm>
              <a:prstGeom prst="round2SameRect">
                <a:avLst/>
              </a:prstGeom>
              <a:noFill/>
              <a:ln w="31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24" name="Parenthèse ouvrante 23">
              <a:extLst>
                <a:ext uri="{FF2B5EF4-FFF2-40B4-BE49-F238E27FC236}">
                  <a16:creationId xmlns:a16="http://schemas.microsoft.com/office/drawing/2014/main" xmlns="" id="{FE4BD035-DC0E-4294-9789-34F1D8B8A3C8}"/>
                </a:ext>
              </a:extLst>
            </p:cNvPr>
            <p:cNvSpPr/>
            <p:nvPr/>
          </p:nvSpPr>
          <p:spPr>
            <a:xfrm rot="5400000">
              <a:off x="723582" y="1335723"/>
              <a:ext cx="708025" cy="622300"/>
            </a:xfrm>
            <a:prstGeom prst="leftBracket">
              <a:avLst>
                <a:gd name="adj" fmla="val 16496"/>
              </a:avLst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cxnSp>
        <p:nvCxnSpPr>
          <p:cNvPr id="47" name="Connecteur droit 46"/>
          <p:cNvCxnSpPr/>
          <p:nvPr/>
        </p:nvCxnSpPr>
        <p:spPr>
          <a:xfrm flipV="1">
            <a:off x="1115616" y="1916832"/>
            <a:ext cx="0" cy="180020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1115616" y="1916832"/>
            <a:ext cx="648072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1113207" y="2564904"/>
            <a:ext cx="948842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2592170" y="2564904"/>
            <a:ext cx="1043726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763688" y="1700808"/>
            <a:ext cx="648072" cy="43204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53" name="Ellipse 52"/>
          <p:cNvSpPr/>
          <p:nvPr/>
        </p:nvSpPr>
        <p:spPr>
          <a:xfrm>
            <a:off x="2645424" y="1628800"/>
            <a:ext cx="522778" cy="522778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54" name="Connecteur droit 53"/>
          <p:cNvCxnSpPr/>
          <p:nvPr/>
        </p:nvCxnSpPr>
        <p:spPr>
          <a:xfrm>
            <a:off x="2411760" y="1916832"/>
            <a:ext cx="249859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3167120" y="1916832"/>
            <a:ext cx="442641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ZoneTexte 58"/>
          <p:cNvSpPr txBox="1"/>
          <p:nvPr/>
        </p:nvSpPr>
        <p:spPr>
          <a:xfrm>
            <a:off x="-36512" y="5589240"/>
            <a:ext cx="1800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Cu</a:t>
            </a:r>
            <a:r>
              <a:rPr lang="fr-FR" baseline="30000" dirty="0" smtClean="0"/>
              <a:t>2+ </a:t>
            </a:r>
            <a:r>
              <a:rPr lang="fr-FR" dirty="0" smtClean="0"/>
              <a:t>à 0,1 mol/L</a:t>
            </a:r>
            <a:endParaRPr lang="fr-FR" dirty="0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xmlns="" id="{7C332344-FC4D-4109-9D60-4C9893A731A0}"/>
              </a:ext>
            </a:extLst>
          </p:cNvPr>
          <p:cNvSpPr txBox="1"/>
          <p:nvPr/>
        </p:nvSpPr>
        <p:spPr>
          <a:xfrm>
            <a:off x="872727" y="3369186"/>
            <a:ext cx="1539033" cy="70788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Lame de cuivre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xmlns="" id="{7C332344-FC4D-4109-9D60-4C9893A731A0}"/>
              </a:ext>
            </a:extLst>
          </p:cNvPr>
          <p:cNvSpPr txBox="1"/>
          <p:nvPr/>
        </p:nvSpPr>
        <p:spPr>
          <a:xfrm>
            <a:off x="2312887" y="3369186"/>
            <a:ext cx="1539033" cy="70788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Lame de </a:t>
            </a:r>
            <a:endParaRPr lang="fr-FR" sz="2000" dirty="0"/>
          </a:p>
          <a:p>
            <a:pPr algn="ctr"/>
            <a:r>
              <a:rPr lang="fr-FR" sz="2000" dirty="0" smtClean="0"/>
              <a:t>zinc</a:t>
            </a:r>
            <a:endParaRPr lang="fr-FR" sz="2000" dirty="0"/>
          </a:p>
        </p:txBody>
      </p:sp>
      <p:sp>
        <p:nvSpPr>
          <p:cNvPr id="65" name="ZoneTexte 64"/>
          <p:cNvSpPr txBox="1"/>
          <p:nvPr/>
        </p:nvSpPr>
        <p:spPr>
          <a:xfrm>
            <a:off x="3275856" y="5589240"/>
            <a:ext cx="1800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Zn</a:t>
            </a:r>
            <a:r>
              <a:rPr lang="fr-FR" baseline="30000" dirty="0" smtClean="0"/>
              <a:t>2</a:t>
            </a:r>
            <a:r>
              <a:rPr lang="fr-FR" baseline="30000" dirty="0" smtClean="0"/>
              <a:t>+ </a:t>
            </a:r>
            <a:r>
              <a:rPr lang="fr-FR" dirty="0" smtClean="0"/>
              <a:t>à 0,1 mol/L</a:t>
            </a: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868958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accent2">
                    <a:lumMod val="75000"/>
                  </a:schemeClr>
                </a:solidFill>
              </a:rPr>
              <a:t>Electrolyse de l’eau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7" y="1462211"/>
            <a:ext cx="2592288" cy="403100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16059" y="1700808"/>
            <a:ext cx="288032" cy="2664296"/>
          </a:xfrm>
          <a:prstGeom prst="rect">
            <a:avLst/>
          </a:prstGeom>
          <a:solidFill>
            <a:srgbClr val="2FA296"/>
          </a:solidFill>
          <a:ln>
            <a:solidFill>
              <a:srgbClr val="2FA29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" name="Grouper 11"/>
          <p:cNvGrpSpPr/>
          <p:nvPr/>
        </p:nvGrpSpPr>
        <p:grpSpPr>
          <a:xfrm>
            <a:off x="2843808" y="1844824"/>
            <a:ext cx="296387" cy="3129768"/>
            <a:chOff x="2843808" y="2204864"/>
            <a:chExt cx="296387" cy="3129768"/>
          </a:xfrm>
          <a:solidFill>
            <a:srgbClr val="2FA296"/>
          </a:solidFill>
        </p:grpSpPr>
        <p:sp>
          <p:nvSpPr>
            <p:cNvPr id="6" name="Rectangle 5"/>
            <p:cNvSpPr/>
            <p:nvPr/>
          </p:nvSpPr>
          <p:spPr>
            <a:xfrm>
              <a:off x="2843808" y="2348880"/>
              <a:ext cx="288032" cy="2880320"/>
            </a:xfrm>
            <a:prstGeom prst="rect">
              <a:avLst/>
            </a:prstGeom>
            <a:grpFill/>
            <a:ln>
              <a:solidFill>
                <a:srgbClr val="2FA29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/>
            <p:cNvSpPr/>
            <p:nvPr/>
          </p:nvSpPr>
          <p:spPr>
            <a:xfrm>
              <a:off x="2852163" y="5046600"/>
              <a:ext cx="288032" cy="288032"/>
            </a:xfrm>
            <a:prstGeom prst="ellipse">
              <a:avLst/>
            </a:prstGeom>
            <a:grpFill/>
            <a:ln>
              <a:solidFill>
                <a:srgbClr val="2FA29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ogner un rectangle avec un coin du même côté 9"/>
            <p:cNvSpPr/>
            <p:nvPr/>
          </p:nvSpPr>
          <p:spPr>
            <a:xfrm>
              <a:off x="2843808" y="2276872"/>
              <a:ext cx="288032" cy="288032"/>
            </a:xfrm>
            <a:prstGeom prst="snip2SameRect">
              <a:avLst/>
            </a:prstGeom>
            <a:grpFill/>
            <a:ln>
              <a:solidFill>
                <a:srgbClr val="2FA29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93135" y="2204864"/>
              <a:ext cx="191686" cy="72008"/>
            </a:xfrm>
            <a:prstGeom prst="rect">
              <a:avLst/>
            </a:prstGeom>
            <a:grpFill/>
            <a:ln>
              <a:solidFill>
                <a:srgbClr val="2FA29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" name="Grouper 12"/>
          <p:cNvGrpSpPr/>
          <p:nvPr/>
        </p:nvGrpSpPr>
        <p:grpSpPr>
          <a:xfrm>
            <a:off x="985123" y="1858340"/>
            <a:ext cx="296387" cy="3129768"/>
            <a:chOff x="2843808" y="2204864"/>
            <a:chExt cx="296387" cy="3129768"/>
          </a:xfrm>
          <a:solidFill>
            <a:srgbClr val="2FA296"/>
          </a:solidFill>
        </p:grpSpPr>
        <p:sp>
          <p:nvSpPr>
            <p:cNvPr id="14" name="Rectangle 13"/>
            <p:cNvSpPr/>
            <p:nvPr/>
          </p:nvSpPr>
          <p:spPr>
            <a:xfrm>
              <a:off x="2843808" y="2348880"/>
              <a:ext cx="288032" cy="2880320"/>
            </a:xfrm>
            <a:prstGeom prst="rect">
              <a:avLst/>
            </a:prstGeom>
            <a:grpFill/>
            <a:ln>
              <a:solidFill>
                <a:srgbClr val="2FA29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Ellipse 14"/>
            <p:cNvSpPr/>
            <p:nvPr/>
          </p:nvSpPr>
          <p:spPr>
            <a:xfrm>
              <a:off x="2852163" y="5046600"/>
              <a:ext cx="288032" cy="288032"/>
            </a:xfrm>
            <a:prstGeom prst="ellipse">
              <a:avLst/>
            </a:prstGeom>
            <a:grpFill/>
            <a:ln>
              <a:solidFill>
                <a:srgbClr val="2FA29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ogner un rectangle avec un coin du même côté 15"/>
            <p:cNvSpPr/>
            <p:nvPr/>
          </p:nvSpPr>
          <p:spPr>
            <a:xfrm>
              <a:off x="2843808" y="2276872"/>
              <a:ext cx="288032" cy="288032"/>
            </a:xfrm>
            <a:prstGeom prst="snip2SameRect">
              <a:avLst/>
            </a:prstGeom>
            <a:grpFill/>
            <a:ln>
              <a:solidFill>
                <a:srgbClr val="2FA29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893135" y="2204864"/>
              <a:ext cx="191686" cy="72008"/>
            </a:xfrm>
            <a:prstGeom prst="rect">
              <a:avLst/>
            </a:prstGeom>
            <a:grpFill/>
            <a:ln>
              <a:solidFill>
                <a:srgbClr val="2FA29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8" name="Rectangle 17"/>
          <p:cNvSpPr/>
          <p:nvPr/>
        </p:nvSpPr>
        <p:spPr>
          <a:xfrm rot="5400000">
            <a:off x="2051720" y="3412288"/>
            <a:ext cx="288032" cy="1872208"/>
          </a:xfrm>
          <a:prstGeom prst="rect">
            <a:avLst/>
          </a:prstGeom>
          <a:solidFill>
            <a:srgbClr val="2FA296"/>
          </a:solidFill>
          <a:ln>
            <a:solidFill>
              <a:srgbClr val="2FA29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19"/>
          <p:cNvCxnSpPr/>
          <p:nvPr/>
        </p:nvCxnSpPr>
        <p:spPr>
          <a:xfrm flipV="1">
            <a:off x="2987824" y="4869160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1129139" y="4877516"/>
            <a:ext cx="0" cy="216024"/>
          </a:xfrm>
          <a:prstGeom prst="line">
            <a:avLst/>
          </a:prstGeom>
          <a:ln>
            <a:solidFill>
              <a:srgbClr val="2FA29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3203848" y="5301208"/>
            <a:ext cx="215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0000"/>
                </a:solidFill>
              </a:rPr>
              <a:t>Electrodes de platine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899592" y="980728"/>
            <a:ext cx="236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u="sng" dirty="0" smtClean="0"/>
              <a:t>Electrolyseur Hoffman</a:t>
            </a:r>
            <a:endParaRPr lang="fr-FR" b="1" i="1" u="sng" dirty="0"/>
          </a:p>
        </p:txBody>
      </p:sp>
      <p:cxnSp>
        <p:nvCxnSpPr>
          <p:cNvPr id="25" name="Connecteur droit avec flèche 24"/>
          <p:cNvCxnSpPr>
            <a:stCxn id="22" idx="1"/>
          </p:cNvCxnSpPr>
          <p:nvPr/>
        </p:nvCxnSpPr>
        <p:spPr>
          <a:xfrm flipH="1" flipV="1">
            <a:off x="1187624" y="5085184"/>
            <a:ext cx="2016224" cy="40069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flipH="1" flipV="1">
            <a:off x="3059832" y="5013176"/>
            <a:ext cx="134440" cy="477036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3563888" y="3789040"/>
            <a:ext cx="723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 Eau</a:t>
            </a:r>
          </a:p>
          <a:p>
            <a:r>
              <a:rPr lang="fr-FR" dirty="0" smtClean="0"/>
              <a:t>+ BBT</a:t>
            </a:r>
            <a:endParaRPr lang="fr-FR" dirty="0"/>
          </a:p>
        </p:txBody>
      </p:sp>
      <p:cxnSp>
        <p:nvCxnSpPr>
          <p:cNvPr id="30" name="Connecteur droit avec flèche 29"/>
          <p:cNvCxnSpPr/>
          <p:nvPr/>
        </p:nvCxnSpPr>
        <p:spPr>
          <a:xfrm flipH="1" flipV="1">
            <a:off x="3059832" y="3861048"/>
            <a:ext cx="504056" cy="184666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0" y="5661248"/>
            <a:ext cx="1266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Générateur </a:t>
            </a:r>
            <a:endParaRPr lang="fr-FR" dirty="0"/>
          </a:p>
        </p:txBody>
      </p:sp>
      <p:cxnSp>
        <p:nvCxnSpPr>
          <p:cNvPr id="33" name="Connecteur droit avec flèche 32"/>
          <p:cNvCxnSpPr>
            <a:stCxn id="32" idx="3"/>
          </p:cNvCxnSpPr>
          <p:nvPr/>
        </p:nvCxnSpPr>
        <p:spPr>
          <a:xfrm flipV="1">
            <a:off x="1266242" y="5445224"/>
            <a:ext cx="641462" cy="40069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ZoneTexte 54"/>
          <p:cNvSpPr txBox="1"/>
          <p:nvPr/>
        </p:nvSpPr>
        <p:spPr>
          <a:xfrm>
            <a:off x="1105468" y="5147900"/>
            <a:ext cx="370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e-</a:t>
            </a:r>
            <a:endParaRPr lang="fr-FR" dirty="0"/>
          </a:p>
        </p:txBody>
      </p:sp>
      <p:sp>
        <p:nvSpPr>
          <p:cNvPr id="56" name="ZoneTexte 55"/>
          <p:cNvSpPr txBox="1"/>
          <p:nvPr/>
        </p:nvSpPr>
        <p:spPr>
          <a:xfrm>
            <a:off x="2761652" y="5075892"/>
            <a:ext cx="370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0121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868958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accent2">
                    <a:lumMod val="75000"/>
                  </a:schemeClr>
                </a:solidFill>
              </a:rPr>
              <a:t>Electrolyse de l’eau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V="1">
            <a:off x="2987824" y="4869160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1129139" y="4877516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3203848" y="5301208"/>
            <a:ext cx="215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0000"/>
                </a:solidFill>
              </a:rPr>
              <a:t>Electrodes de platine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899592" y="980728"/>
            <a:ext cx="236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u="sng" dirty="0" smtClean="0"/>
              <a:t>Electrolyseur Hoffman</a:t>
            </a:r>
            <a:endParaRPr lang="fr-FR" b="1" i="1" u="sng" dirty="0"/>
          </a:p>
        </p:txBody>
      </p:sp>
      <p:cxnSp>
        <p:nvCxnSpPr>
          <p:cNvPr id="25" name="Connecteur droit avec flèche 24"/>
          <p:cNvCxnSpPr>
            <a:stCxn id="22" idx="1"/>
          </p:cNvCxnSpPr>
          <p:nvPr/>
        </p:nvCxnSpPr>
        <p:spPr>
          <a:xfrm flipH="1" flipV="1">
            <a:off x="1187624" y="5085184"/>
            <a:ext cx="2016224" cy="40069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flipH="1" flipV="1">
            <a:off x="3059832" y="5013176"/>
            <a:ext cx="134440" cy="477036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3563888" y="3789040"/>
            <a:ext cx="1115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 </a:t>
            </a:r>
            <a:r>
              <a:rPr lang="fr-FR" dirty="0"/>
              <a:t>NaSO</a:t>
            </a:r>
            <a:r>
              <a:rPr lang="fr-FR" baseline="-25000" dirty="0"/>
              <a:t>4 (</a:t>
            </a:r>
            <a:r>
              <a:rPr lang="fr-FR" baseline="-25000" dirty="0" err="1"/>
              <a:t>aq</a:t>
            </a:r>
            <a:r>
              <a:rPr lang="fr-FR" baseline="-25000" dirty="0" smtClean="0"/>
              <a:t>)</a:t>
            </a:r>
            <a:endParaRPr lang="fr-FR" dirty="0" smtClean="0"/>
          </a:p>
          <a:p>
            <a:r>
              <a:rPr lang="fr-FR" dirty="0" smtClean="0"/>
              <a:t>+ BBT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0" y="5661248"/>
            <a:ext cx="1266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Générateur </a:t>
            </a:r>
            <a:endParaRPr lang="fr-FR" dirty="0"/>
          </a:p>
        </p:txBody>
      </p:sp>
      <p:cxnSp>
        <p:nvCxnSpPr>
          <p:cNvPr id="33" name="Connecteur droit avec flèche 32"/>
          <p:cNvCxnSpPr>
            <a:stCxn id="32" idx="3"/>
          </p:cNvCxnSpPr>
          <p:nvPr/>
        </p:nvCxnSpPr>
        <p:spPr>
          <a:xfrm flipV="1">
            <a:off x="1266242" y="5445224"/>
            <a:ext cx="641462" cy="40069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Imag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14216"/>
            <a:ext cx="2592288" cy="4031008"/>
          </a:xfrm>
          <a:prstGeom prst="rect">
            <a:avLst/>
          </a:prstGeom>
        </p:spPr>
      </p:pic>
      <p:grpSp>
        <p:nvGrpSpPr>
          <p:cNvPr id="38" name="Grouper 37"/>
          <p:cNvGrpSpPr/>
          <p:nvPr/>
        </p:nvGrpSpPr>
        <p:grpSpPr>
          <a:xfrm>
            <a:off x="2843808" y="2708920"/>
            <a:ext cx="288032" cy="2265672"/>
            <a:chOff x="2843808" y="2348880"/>
            <a:chExt cx="296387" cy="2985752"/>
          </a:xfrm>
        </p:grpSpPr>
        <p:sp>
          <p:nvSpPr>
            <p:cNvPr id="39" name="Rectangle 38"/>
            <p:cNvSpPr/>
            <p:nvPr/>
          </p:nvSpPr>
          <p:spPr>
            <a:xfrm>
              <a:off x="2843808" y="2348880"/>
              <a:ext cx="288032" cy="2880320"/>
            </a:xfrm>
            <a:prstGeom prst="rect">
              <a:avLst/>
            </a:prstGeom>
            <a:solidFill>
              <a:srgbClr val="3A77B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Ellipse 39"/>
            <p:cNvSpPr/>
            <p:nvPr/>
          </p:nvSpPr>
          <p:spPr>
            <a:xfrm>
              <a:off x="2852163" y="5046600"/>
              <a:ext cx="288032" cy="288032"/>
            </a:xfrm>
            <a:prstGeom prst="ellipse">
              <a:avLst/>
            </a:prstGeom>
            <a:solidFill>
              <a:srgbClr val="3A77B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43" name="Connecteur droit 42"/>
          <p:cNvCxnSpPr/>
          <p:nvPr/>
        </p:nvCxnSpPr>
        <p:spPr>
          <a:xfrm flipV="1">
            <a:off x="2987824" y="4869160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Grouper 43"/>
          <p:cNvGrpSpPr/>
          <p:nvPr/>
        </p:nvGrpSpPr>
        <p:grpSpPr>
          <a:xfrm>
            <a:off x="971600" y="2348880"/>
            <a:ext cx="316835" cy="2556280"/>
            <a:chOff x="2843808" y="2348880"/>
            <a:chExt cx="296387" cy="2985752"/>
          </a:xfrm>
          <a:solidFill>
            <a:srgbClr val="FEFE08"/>
          </a:solidFill>
        </p:grpSpPr>
        <p:sp>
          <p:nvSpPr>
            <p:cNvPr id="45" name="Rectangle 44"/>
            <p:cNvSpPr/>
            <p:nvPr/>
          </p:nvSpPr>
          <p:spPr>
            <a:xfrm>
              <a:off x="2843808" y="2348880"/>
              <a:ext cx="288032" cy="2880320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Ellipse 45"/>
            <p:cNvSpPr/>
            <p:nvPr/>
          </p:nvSpPr>
          <p:spPr>
            <a:xfrm>
              <a:off x="2852163" y="5046600"/>
              <a:ext cx="288032" cy="2880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7" name="Rectangle 46"/>
          <p:cNvSpPr/>
          <p:nvPr/>
        </p:nvSpPr>
        <p:spPr>
          <a:xfrm>
            <a:off x="1907704" y="1772816"/>
            <a:ext cx="288032" cy="2664296"/>
          </a:xfrm>
          <a:prstGeom prst="rect">
            <a:avLst/>
          </a:prstGeom>
          <a:solidFill>
            <a:srgbClr val="2FA296"/>
          </a:solidFill>
          <a:ln>
            <a:solidFill>
              <a:srgbClr val="3A77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/>
          <p:cNvSpPr/>
          <p:nvPr/>
        </p:nvSpPr>
        <p:spPr>
          <a:xfrm rot="10800000">
            <a:off x="1187624" y="4139939"/>
            <a:ext cx="1080121" cy="297172"/>
          </a:xfrm>
          <a:prstGeom prst="rect">
            <a:avLst/>
          </a:prstGeom>
          <a:gradFill flip="none" rotWithShape="1">
            <a:gsLst>
              <a:gs pos="42000">
                <a:srgbClr val="2FA296"/>
              </a:gs>
              <a:gs pos="88000">
                <a:srgbClr val="FFFF00"/>
              </a:gs>
              <a:gs pos="92000">
                <a:srgbClr val="FFFF00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0" name="Rectangle 49"/>
          <p:cNvSpPr/>
          <p:nvPr/>
        </p:nvSpPr>
        <p:spPr>
          <a:xfrm rot="10800000" flipH="1">
            <a:off x="2051721" y="4149080"/>
            <a:ext cx="855711" cy="296415"/>
          </a:xfrm>
          <a:prstGeom prst="rect">
            <a:avLst/>
          </a:prstGeom>
          <a:gradFill flip="none" rotWithShape="1">
            <a:gsLst>
              <a:gs pos="70000">
                <a:srgbClr val="3A77BF"/>
              </a:gs>
              <a:gs pos="5000">
                <a:srgbClr val="2FA296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1" name="ZoneTexte 50"/>
          <p:cNvSpPr txBox="1"/>
          <p:nvPr/>
        </p:nvSpPr>
        <p:spPr>
          <a:xfrm>
            <a:off x="1780434" y="2060848"/>
            <a:ext cx="517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H</a:t>
            </a:r>
            <a:r>
              <a:rPr lang="fr-FR" sz="1600" baseline="-25000" dirty="0" smtClean="0"/>
              <a:t>2</a:t>
            </a:r>
            <a:r>
              <a:rPr lang="fr-FR" sz="1600" dirty="0" smtClean="0"/>
              <a:t>O</a:t>
            </a:r>
            <a:endParaRPr lang="fr-FR" sz="1600" dirty="0"/>
          </a:p>
        </p:txBody>
      </p:sp>
      <p:pic>
        <p:nvPicPr>
          <p:cNvPr id="52" name="Image 51" descr="Capture d’écran 2020-05-25 à 13.18.3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492896"/>
            <a:ext cx="2660104" cy="706355"/>
          </a:xfrm>
          <a:prstGeom prst="rect">
            <a:avLst/>
          </a:prstGeom>
        </p:spPr>
      </p:pic>
      <p:sp>
        <p:nvSpPr>
          <p:cNvPr id="53" name="ZoneTexte 52"/>
          <p:cNvSpPr txBox="1"/>
          <p:nvPr/>
        </p:nvSpPr>
        <p:spPr>
          <a:xfrm>
            <a:off x="5292080" y="3501008"/>
            <a:ext cx="3425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/>
              <a:t>Couleur du BBT en fonction du pH</a:t>
            </a:r>
            <a:endParaRPr lang="fr-FR" b="1" u="sng" dirty="0"/>
          </a:p>
        </p:txBody>
      </p:sp>
      <p:cxnSp>
        <p:nvCxnSpPr>
          <p:cNvPr id="30" name="Connecteur droit avec flèche 29"/>
          <p:cNvCxnSpPr/>
          <p:nvPr/>
        </p:nvCxnSpPr>
        <p:spPr>
          <a:xfrm flipH="1" flipV="1">
            <a:off x="2987824" y="4005064"/>
            <a:ext cx="504056" cy="184666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843808" y="2132856"/>
            <a:ext cx="288032" cy="3600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/>
          <p:cNvSpPr/>
          <p:nvPr/>
        </p:nvSpPr>
        <p:spPr>
          <a:xfrm>
            <a:off x="1021346" y="2078376"/>
            <a:ext cx="216403" cy="270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ZoneTexte 47"/>
          <p:cNvSpPr txBox="1"/>
          <p:nvPr/>
        </p:nvSpPr>
        <p:spPr>
          <a:xfrm>
            <a:off x="1043608" y="5085184"/>
            <a:ext cx="370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e-</a:t>
            </a:r>
            <a:endParaRPr lang="fr-FR" dirty="0"/>
          </a:p>
        </p:txBody>
      </p:sp>
      <p:sp>
        <p:nvSpPr>
          <p:cNvPr id="54" name="ZoneTexte 53"/>
          <p:cNvSpPr txBox="1"/>
          <p:nvPr/>
        </p:nvSpPr>
        <p:spPr>
          <a:xfrm>
            <a:off x="2699792" y="5013176"/>
            <a:ext cx="370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4214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868958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accent2">
                    <a:lumMod val="75000"/>
                  </a:schemeClr>
                </a:solidFill>
              </a:rPr>
              <a:t>Ele</a:t>
            </a: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ctrol</a:t>
            </a:r>
            <a:r>
              <a:rPr lang="fr-FR" b="1" dirty="0" smtClean="0">
                <a:solidFill>
                  <a:schemeClr val="accent2">
                    <a:lumMod val="75000"/>
                  </a:schemeClr>
                </a:solidFill>
              </a:rPr>
              <a:t>yse de l’eau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V="1">
            <a:off x="4501430" y="4869160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2642745" y="4877516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4717454" y="5301208"/>
            <a:ext cx="215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0000"/>
                </a:solidFill>
              </a:rPr>
              <a:t>Electrodes de platine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2413198" y="980728"/>
            <a:ext cx="236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u="sng" dirty="0" smtClean="0"/>
              <a:t>Electrolyseur Hoffman</a:t>
            </a:r>
            <a:endParaRPr lang="fr-FR" b="1" i="1" u="sng" dirty="0"/>
          </a:p>
        </p:txBody>
      </p:sp>
      <p:cxnSp>
        <p:nvCxnSpPr>
          <p:cNvPr id="25" name="Connecteur droit avec flèche 24"/>
          <p:cNvCxnSpPr>
            <a:stCxn id="22" idx="1"/>
          </p:cNvCxnSpPr>
          <p:nvPr/>
        </p:nvCxnSpPr>
        <p:spPr>
          <a:xfrm flipH="1" flipV="1">
            <a:off x="2701230" y="5085184"/>
            <a:ext cx="2016224" cy="40069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flipH="1" flipV="1">
            <a:off x="4573438" y="5013176"/>
            <a:ext cx="134440" cy="477036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5077494" y="3789040"/>
            <a:ext cx="1063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NaSO</a:t>
            </a:r>
            <a:r>
              <a:rPr lang="fr-FR" baseline="-25000" dirty="0" smtClean="0"/>
              <a:t>4 (</a:t>
            </a:r>
            <a:r>
              <a:rPr lang="fr-FR" baseline="-25000" dirty="0" err="1" smtClean="0"/>
              <a:t>aq</a:t>
            </a:r>
            <a:r>
              <a:rPr lang="fr-FR" baseline="-25000" dirty="0" smtClean="0"/>
              <a:t>)</a:t>
            </a:r>
          </a:p>
          <a:p>
            <a:r>
              <a:rPr lang="fr-FR" dirty="0" smtClean="0"/>
              <a:t>+ BBT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1475656" y="5805264"/>
            <a:ext cx="1266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Générateur </a:t>
            </a:r>
            <a:endParaRPr lang="fr-FR" dirty="0"/>
          </a:p>
        </p:txBody>
      </p:sp>
      <p:cxnSp>
        <p:nvCxnSpPr>
          <p:cNvPr id="33" name="Connecteur droit avec flèche 32"/>
          <p:cNvCxnSpPr/>
          <p:nvPr/>
        </p:nvCxnSpPr>
        <p:spPr>
          <a:xfrm flipV="1">
            <a:off x="2779848" y="5445224"/>
            <a:ext cx="641462" cy="40069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Imag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182" y="1414216"/>
            <a:ext cx="2592288" cy="4031008"/>
          </a:xfrm>
          <a:prstGeom prst="rect">
            <a:avLst/>
          </a:prstGeom>
        </p:spPr>
      </p:pic>
      <p:grpSp>
        <p:nvGrpSpPr>
          <p:cNvPr id="38" name="Grouper 37"/>
          <p:cNvGrpSpPr/>
          <p:nvPr/>
        </p:nvGrpSpPr>
        <p:grpSpPr>
          <a:xfrm>
            <a:off x="4357414" y="2708920"/>
            <a:ext cx="288032" cy="2265672"/>
            <a:chOff x="2843808" y="2348880"/>
            <a:chExt cx="296387" cy="2985752"/>
          </a:xfrm>
        </p:grpSpPr>
        <p:sp>
          <p:nvSpPr>
            <p:cNvPr id="39" name="Rectangle 38"/>
            <p:cNvSpPr/>
            <p:nvPr/>
          </p:nvSpPr>
          <p:spPr>
            <a:xfrm>
              <a:off x="2843808" y="2348880"/>
              <a:ext cx="288032" cy="2880320"/>
            </a:xfrm>
            <a:prstGeom prst="rect">
              <a:avLst/>
            </a:prstGeom>
            <a:solidFill>
              <a:srgbClr val="3A77B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Ellipse 39"/>
            <p:cNvSpPr/>
            <p:nvPr/>
          </p:nvSpPr>
          <p:spPr>
            <a:xfrm>
              <a:off x="2852163" y="5046600"/>
              <a:ext cx="288032" cy="288032"/>
            </a:xfrm>
            <a:prstGeom prst="ellipse">
              <a:avLst/>
            </a:prstGeom>
            <a:solidFill>
              <a:srgbClr val="3A77B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43" name="Connecteur droit 42"/>
          <p:cNvCxnSpPr/>
          <p:nvPr/>
        </p:nvCxnSpPr>
        <p:spPr>
          <a:xfrm flipV="1">
            <a:off x="4501430" y="4869160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Grouper 43"/>
          <p:cNvGrpSpPr/>
          <p:nvPr/>
        </p:nvGrpSpPr>
        <p:grpSpPr>
          <a:xfrm>
            <a:off x="2485206" y="2348880"/>
            <a:ext cx="316835" cy="2556280"/>
            <a:chOff x="2843808" y="2348880"/>
            <a:chExt cx="296387" cy="2985752"/>
          </a:xfrm>
          <a:solidFill>
            <a:srgbClr val="FEFE08"/>
          </a:solidFill>
        </p:grpSpPr>
        <p:sp>
          <p:nvSpPr>
            <p:cNvPr id="45" name="Rectangle 44"/>
            <p:cNvSpPr/>
            <p:nvPr/>
          </p:nvSpPr>
          <p:spPr>
            <a:xfrm>
              <a:off x="2843808" y="2348880"/>
              <a:ext cx="288032" cy="2880320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Ellipse 45"/>
            <p:cNvSpPr/>
            <p:nvPr/>
          </p:nvSpPr>
          <p:spPr>
            <a:xfrm>
              <a:off x="2852163" y="5046600"/>
              <a:ext cx="288032" cy="28803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7" name="Rectangle 46"/>
          <p:cNvSpPr/>
          <p:nvPr/>
        </p:nvSpPr>
        <p:spPr>
          <a:xfrm>
            <a:off x="3421310" y="1772816"/>
            <a:ext cx="288032" cy="2664296"/>
          </a:xfrm>
          <a:prstGeom prst="rect">
            <a:avLst/>
          </a:prstGeom>
          <a:solidFill>
            <a:srgbClr val="2FA296"/>
          </a:solidFill>
          <a:ln>
            <a:solidFill>
              <a:srgbClr val="3A77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/>
          <p:cNvSpPr/>
          <p:nvPr/>
        </p:nvSpPr>
        <p:spPr>
          <a:xfrm rot="10800000">
            <a:off x="2701230" y="4139939"/>
            <a:ext cx="1080121" cy="297172"/>
          </a:xfrm>
          <a:prstGeom prst="rect">
            <a:avLst/>
          </a:prstGeom>
          <a:gradFill flip="none" rotWithShape="1">
            <a:gsLst>
              <a:gs pos="42000">
                <a:srgbClr val="2FA296"/>
              </a:gs>
              <a:gs pos="88000">
                <a:srgbClr val="FFFF00"/>
              </a:gs>
              <a:gs pos="92000">
                <a:srgbClr val="FFFF00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0" name="Rectangle 49"/>
          <p:cNvSpPr/>
          <p:nvPr/>
        </p:nvSpPr>
        <p:spPr>
          <a:xfrm rot="10800000" flipH="1">
            <a:off x="3565327" y="4149080"/>
            <a:ext cx="855711" cy="296415"/>
          </a:xfrm>
          <a:prstGeom prst="rect">
            <a:avLst/>
          </a:prstGeom>
          <a:gradFill flip="none" rotWithShape="1">
            <a:gsLst>
              <a:gs pos="70000">
                <a:srgbClr val="3A77BF"/>
              </a:gs>
              <a:gs pos="5000">
                <a:srgbClr val="2FA296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1" name="ZoneTexte 50"/>
          <p:cNvSpPr txBox="1"/>
          <p:nvPr/>
        </p:nvSpPr>
        <p:spPr>
          <a:xfrm>
            <a:off x="3294040" y="2060848"/>
            <a:ext cx="517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H</a:t>
            </a:r>
            <a:r>
              <a:rPr lang="fr-FR" sz="1600" baseline="-25000" dirty="0" smtClean="0"/>
              <a:t>2</a:t>
            </a:r>
            <a:r>
              <a:rPr lang="fr-FR" sz="1600" dirty="0" smtClean="0"/>
              <a:t>O</a:t>
            </a:r>
            <a:endParaRPr lang="fr-FR" sz="1600" dirty="0"/>
          </a:p>
        </p:txBody>
      </p:sp>
      <p:pic>
        <p:nvPicPr>
          <p:cNvPr id="52" name="Image 51" descr="Capture d’écran 2020-05-25 à 13.18.3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420888"/>
            <a:ext cx="2660104" cy="706355"/>
          </a:xfrm>
          <a:prstGeom prst="rect">
            <a:avLst/>
          </a:prstGeom>
        </p:spPr>
      </p:pic>
      <p:sp>
        <p:nvSpPr>
          <p:cNvPr id="53" name="ZoneTexte 52"/>
          <p:cNvSpPr txBox="1"/>
          <p:nvPr/>
        </p:nvSpPr>
        <p:spPr>
          <a:xfrm>
            <a:off x="6372200" y="1340768"/>
            <a:ext cx="2633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 smtClean="0"/>
              <a:t>Couleur du BBT en fonction du pH</a:t>
            </a:r>
            <a:endParaRPr lang="fr-FR" b="1" u="sng" dirty="0"/>
          </a:p>
        </p:txBody>
      </p:sp>
      <p:cxnSp>
        <p:nvCxnSpPr>
          <p:cNvPr id="30" name="Connecteur droit avec flèche 29"/>
          <p:cNvCxnSpPr/>
          <p:nvPr/>
        </p:nvCxnSpPr>
        <p:spPr>
          <a:xfrm flipH="1" flipV="1">
            <a:off x="4501430" y="4005064"/>
            <a:ext cx="504056" cy="184666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4932040" y="3284984"/>
            <a:ext cx="2051356" cy="30777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0000FF"/>
                </a:solidFill>
              </a:rPr>
              <a:t>2H</a:t>
            </a:r>
            <a:r>
              <a:rPr lang="fr-FR" sz="1400" baseline="-25000" dirty="0" smtClean="0">
                <a:solidFill>
                  <a:srgbClr val="0000FF"/>
                </a:solidFill>
              </a:rPr>
              <a:t>2</a:t>
            </a:r>
            <a:r>
              <a:rPr lang="fr-FR" sz="1400" dirty="0" smtClean="0">
                <a:solidFill>
                  <a:srgbClr val="0000FF"/>
                </a:solidFill>
              </a:rPr>
              <a:t>O</a:t>
            </a:r>
            <a:r>
              <a:rPr lang="fr-FR" sz="1400" baseline="-25000" dirty="0" smtClean="0">
                <a:solidFill>
                  <a:srgbClr val="0000FF"/>
                </a:solidFill>
              </a:rPr>
              <a:t>(l) </a:t>
            </a:r>
            <a:r>
              <a:rPr lang="fr-FR" sz="1400" dirty="0" smtClean="0">
                <a:solidFill>
                  <a:srgbClr val="0000FF"/>
                </a:solidFill>
              </a:rPr>
              <a:t>= </a:t>
            </a:r>
            <a:r>
              <a:rPr lang="fr-FR" sz="1400" dirty="0">
                <a:solidFill>
                  <a:srgbClr val="0000FF"/>
                </a:solidFill>
              </a:rPr>
              <a:t>O</a:t>
            </a:r>
            <a:r>
              <a:rPr lang="fr-FR" sz="1400" baseline="-25000" dirty="0">
                <a:solidFill>
                  <a:srgbClr val="0000FF"/>
                </a:solidFill>
              </a:rPr>
              <a:t>2(g) </a:t>
            </a:r>
            <a:r>
              <a:rPr lang="fr-FR" sz="1400" dirty="0">
                <a:solidFill>
                  <a:srgbClr val="0000FF"/>
                </a:solidFill>
              </a:rPr>
              <a:t>+</a:t>
            </a:r>
            <a:r>
              <a:rPr lang="fr-FR" sz="1400" dirty="0" smtClean="0">
                <a:solidFill>
                  <a:srgbClr val="0000FF"/>
                </a:solidFill>
              </a:rPr>
              <a:t>4e</a:t>
            </a:r>
            <a:r>
              <a:rPr lang="fr-FR" sz="1400" baseline="30000" dirty="0" smtClean="0">
                <a:solidFill>
                  <a:srgbClr val="0000FF"/>
                </a:solidFill>
              </a:rPr>
              <a:t>-</a:t>
            </a:r>
            <a:r>
              <a:rPr lang="fr-FR" sz="1400" dirty="0" smtClean="0">
                <a:solidFill>
                  <a:srgbClr val="0000FF"/>
                </a:solidFill>
              </a:rPr>
              <a:t> +4H</a:t>
            </a:r>
            <a:r>
              <a:rPr lang="fr-FR" sz="1400" baseline="30000" dirty="0">
                <a:solidFill>
                  <a:srgbClr val="0000FF"/>
                </a:solidFill>
              </a:rPr>
              <a:t>+</a:t>
            </a:r>
            <a:r>
              <a:rPr lang="fr-FR" sz="1400" baseline="-25000" dirty="0" smtClean="0">
                <a:solidFill>
                  <a:srgbClr val="0000FF"/>
                </a:solidFill>
              </a:rPr>
              <a:t>(</a:t>
            </a:r>
            <a:r>
              <a:rPr lang="fr-FR" sz="1400" baseline="-25000" dirty="0" err="1" smtClean="0">
                <a:solidFill>
                  <a:srgbClr val="0000FF"/>
                </a:solidFill>
              </a:rPr>
              <a:t>aq</a:t>
            </a:r>
            <a:r>
              <a:rPr lang="fr-FR" sz="1400" baseline="-25000" dirty="0">
                <a:solidFill>
                  <a:srgbClr val="0000FF"/>
                </a:solidFill>
              </a:rPr>
              <a:t>)</a:t>
            </a:r>
            <a:endParaRPr lang="fr-FR" sz="1400" dirty="0">
              <a:solidFill>
                <a:srgbClr val="0000FF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5299" y="3284984"/>
            <a:ext cx="2304256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400" b="1" dirty="0" smtClean="0">
                <a:solidFill>
                  <a:srgbClr val="F3C011"/>
                </a:solidFill>
              </a:rPr>
              <a:t>2H</a:t>
            </a:r>
            <a:r>
              <a:rPr lang="fr-FR" sz="1400" b="1" baseline="-25000" dirty="0" smtClean="0">
                <a:solidFill>
                  <a:srgbClr val="F3C011"/>
                </a:solidFill>
              </a:rPr>
              <a:t>2</a:t>
            </a:r>
            <a:r>
              <a:rPr lang="fr-FR" sz="1400" b="1" dirty="0" smtClean="0">
                <a:solidFill>
                  <a:srgbClr val="F3C011"/>
                </a:solidFill>
              </a:rPr>
              <a:t>O</a:t>
            </a:r>
            <a:r>
              <a:rPr lang="fr-FR" sz="1400" b="1" baseline="-25000" dirty="0">
                <a:solidFill>
                  <a:srgbClr val="F3C011"/>
                </a:solidFill>
              </a:rPr>
              <a:t>(l) </a:t>
            </a:r>
            <a:r>
              <a:rPr lang="fr-FR" sz="1400" b="1" dirty="0" smtClean="0">
                <a:solidFill>
                  <a:srgbClr val="F3C011"/>
                </a:solidFill>
              </a:rPr>
              <a:t>+2e</a:t>
            </a:r>
            <a:r>
              <a:rPr lang="fr-FR" sz="1400" b="1" baseline="30000" dirty="0">
                <a:solidFill>
                  <a:srgbClr val="F3C011"/>
                </a:solidFill>
              </a:rPr>
              <a:t>-</a:t>
            </a:r>
            <a:r>
              <a:rPr lang="fr-FR" sz="1400" b="1" dirty="0">
                <a:solidFill>
                  <a:srgbClr val="F3C011"/>
                </a:solidFill>
              </a:rPr>
              <a:t> </a:t>
            </a:r>
            <a:r>
              <a:rPr lang="fr-FR" sz="1400" b="1" dirty="0" smtClean="0">
                <a:solidFill>
                  <a:srgbClr val="F3C011"/>
                </a:solidFill>
              </a:rPr>
              <a:t>=H</a:t>
            </a:r>
            <a:r>
              <a:rPr lang="fr-FR" sz="1400" b="1" baseline="-25000" dirty="0" smtClean="0">
                <a:solidFill>
                  <a:srgbClr val="F3C011"/>
                </a:solidFill>
              </a:rPr>
              <a:t>2 (g)</a:t>
            </a:r>
            <a:r>
              <a:rPr lang="fr-FR" sz="1400" b="1" dirty="0" smtClean="0">
                <a:solidFill>
                  <a:srgbClr val="F3C011"/>
                </a:solidFill>
              </a:rPr>
              <a:t> + </a:t>
            </a:r>
            <a:r>
              <a:rPr lang="fr-FR" sz="1400" b="1" dirty="0" smtClean="0">
                <a:solidFill>
                  <a:srgbClr val="F3C011"/>
                </a:solidFill>
              </a:rPr>
              <a:t>4HO</a:t>
            </a:r>
            <a:r>
              <a:rPr lang="fr-FR" sz="1400" b="1" baseline="30000" dirty="0">
                <a:solidFill>
                  <a:srgbClr val="F3C011"/>
                </a:solidFill>
              </a:rPr>
              <a:t>-</a:t>
            </a:r>
            <a:r>
              <a:rPr lang="fr-FR" sz="1400" b="1" baseline="-25000" dirty="0" smtClean="0">
                <a:solidFill>
                  <a:srgbClr val="F3C011"/>
                </a:solidFill>
              </a:rPr>
              <a:t>(</a:t>
            </a:r>
            <a:r>
              <a:rPr lang="fr-FR" sz="1400" b="1" baseline="-25000" dirty="0" err="1">
                <a:solidFill>
                  <a:srgbClr val="F3C011"/>
                </a:solidFill>
              </a:rPr>
              <a:t>aq</a:t>
            </a:r>
            <a:r>
              <a:rPr lang="fr-FR" sz="1400" b="1" baseline="-25000" dirty="0">
                <a:solidFill>
                  <a:srgbClr val="F3C011"/>
                </a:solidFill>
              </a:rPr>
              <a:t>)</a:t>
            </a:r>
            <a:endParaRPr lang="fr-FR" sz="1400" b="1" dirty="0">
              <a:solidFill>
                <a:srgbClr val="F3C01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555776" y="5085184"/>
            <a:ext cx="370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e-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4211960" y="5013176"/>
            <a:ext cx="370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0978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68958"/>
          </a:xfrm>
        </p:spPr>
        <p:txBody>
          <a:bodyPr/>
          <a:lstStyle/>
          <a:p>
            <a:r>
              <a:rPr lang="fr-FR" b="1" dirty="0" smtClean="0">
                <a:solidFill>
                  <a:schemeClr val="accent2">
                    <a:lumMod val="75000"/>
                  </a:schemeClr>
                </a:solidFill>
              </a:rPr>
              <a:t>Électrolyse de l’eau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xmlns="" id="{DD574587-3052-476D-BA3A-AF3FE24719CB}"/>
              </a:ext>
            </a:extLst>
          </p:cNvPr>
          <p:cNvGrpSpPr/>
          <p:nvPr/>
        </p:nvGrpSpPr>
        <p:grpSpPr>
          <a:xfrm>
            <a:off x="541233" y="-33260"/>
            <a:ext cx="8551818" cy="8358804"/>
            <a:chOff x="1645919" y="-149084"/>
            <a:chExt cx="8551818" cy="8358804"/>
          </a:xfrm>
        </p:grpSpPr>
        <p:sp>
          <p:nvSpPr>
            <p:cNvPr id="6" name="Arc 5">
              <a:extLst>
                <a:ext uri="{FF2B5EF4-FFF2-40B4-BE49-F238E27FC236}">
                  <a16:creationId xmlns:a16="http://schemas.microsoft.com/office/drawing/2014/main" xmlns="" id="{A46DE629-9EB5-4CA1-B405-C3F0018C5849}"/>
                </a:ext>
              </a:extLst>
            </p:cNvPr>
            <p:cNvSpPr/>
            <p:nvPr/>
          </p:nvSpPr>
          <p:spPr>
            <a:xfrm rot="5400000">
              <a:off x="5293416" y="653500"/>
              <a:ext cx="4179402" cy="2574234"/>
            </a:xfrm>
            <a:prstGeom prst="arc">
              <a:avLst>
                <a:gd name="adj1" fmla="val 16478700"/>
                <a:gd name="adj2" fmla="val 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avec flèche 6">
              <a:extLst>
                <a:ext uri="{FF2B5EF4-FFF2-40B4-BE49-F238E27FC236}">
                  <a16:creationId xmlns:a16="http://schemas.microsoft.com/office/drawing/2014/main" xmlns="" id="{8E1DE539-685B-4799-A57F-98656909F101}"/>
                </a:ext>
              </a:extLst>
            </p:cNvPr>
            <p:cNvCxnSpPr>
              <a:cxnSpLocks/>
            </p:cNvCxnSpPr>
            <p:nvPr/>
          </p:nvCxnSpPr>
          <p:spPr>
            <a:xfrm>
              <a:off x="1976846" y="4030318"/>
              <a:ext cx="71671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Arc 7">
              <a:extLst>
                <a:ext uri="{FF2B5EF4-FFF2-40B4-BE49-F238E27FC236}">
                  <a16:creationId xmlns:a16="http://schemas.microsoft.com/office/drawing/2014/main" xmlns="" id="{37D146CE-69D8-4447-B280-476B34636241}"/>
                </a:ext>
              </a:extLst>
            </p:cNvPr>
            <p:cNvSpPr/>
            <p:nvPr/>
          </p:nvSpPr>
          <p:spPr>
            <a:xfrm rot="5400000" flipH="1" flipV="1">
              <a:off x="1204742" y="4832902"/>
              <a:ext cx="4179402" cy="2574234"/>
            </a:xfrm>
            <a:prstGeom prst="arc">
              <a:avLst>
                <a:gd name="adj1" fmla="val 16478700"/>
                <a:gd name="adj2" fmla="val 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xmlns="" id="{67066EE8-23CF-4C1C-8C1C-81D5D4E218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3963" y="1474908"/>
              <a:ext cx="0" cy="43946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xmlns="" id="{F091150E-1D56-4BA8-B760-E458B4AAC3C4}"/>
                </a:ext>
              </a:extLst>
            </p:cNvPr>
            <p:cNvCxnSpPr>
              <a:cxnSpLocks/>
              <a:stCxn id="13" idx="1"/>
              <a:endCxn id="12" idx="3"/>
            </p:cNvCxnSpPr>
            <p:nvPr/>
          </p:nvCxnSpPr>
          <p:spPr>
            <a:xfrm flipH="1">
              <a:off x="1645919" y="5150322"/>
              <a:ext cx="9823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xmlns="" id="{4DBF823D-9364-45EF-902C-BB686720A595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>
              <a:off x="8081555" y="2910316"/>
              <a:ext cx="9827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ZoneTexte 37">
                  <a:extLst>
                    <a:ext uri="{FF2B5EF4-FFF2-40B4-BE49-F238E27FC236}">
                      <a16:creationId xmlns:a16="http://schemas.microsoft.com/office/drawing/2014/main" xmlns="" id="{76AC235A-D858-4E4D-A089-C23AD0A3BDC5}"/>
                    </a:ext>
                  </a:extLst>
                </p:cNvPr>
                <p:cNvSpPr txBox="1"/>
                <p:nvPr/>
              </p:nvSpPr>
              <p:spPr>
                <a:xfrm>
                  <a:off x="8368937" y="4116625"/>
                  <a:ext cx="18288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2000" b="0" i="0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E</m:t>
                        </m:r>
                        <m:r>
                          <a:rPr lang="fr-FR" sz="2000" b="0" i="0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(</m:t>
                        </m:r>
                        <m:r>
                          <m:rPr>
                            <m:sty m:val="p"/>
                          </m:rPr>
                          <a:rPr lang="fr-FR" sz="2000" b="0" i="0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V</m:t>
                        </m:r>
                        <m:r>
                          <a:rPr lang="fr-FR" sz="2000" b="0" i="0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oMath>
                    </m:oMathPara>
                  </a14:m>
                  <a:endParaRPr lang="fr-FR" sz="1800" kern="1200" dirty="0">
                    <a:solidFill>
                      <a:schemeClr val="tx1"/>
                    </a:solidFill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4="http://schemas.microsoft.com/office/drawing/2010/main" xmlns="" xmlns:a16="http://schemas.microsoft.com/office/drawing/2014/main" id="{76AC235A-D858-4E4D-A089-C23AD0A3BD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8937" y="4116625"/>
                  <a:ext cx="1828800" cy="400110"/>
                </a:xfrm>
                <a:prstGeom prst="rect">
                  <a:avLst/>
                </a:prstGeom>
                <a:blipFill>
                  <a:blip r:embed="rId6" cstate="print"/>
                  <a:stretch>
                    <a:fillRect b="-1515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ZoneTexte 38">
                  <a:extLst>
                    <a:ext uri="{FF2B5EF4-FFF2-40B4-BE49-F238E27FC236}">
                      <a16:creationId xmlns:a16="http://schemas.microsoft.com/office/drawing/2014/main" xmlns="" id="{DC34BE73-818B-45E4-BCCB-A74A53D0E9DF}"/>
                    </a:ext>
                  </a:extLst>
                </p:cNvPr>
                <p:cNvSpPr txBox="1"/>
                <p:nvPr/>
              </p:nvSpPr>
              <p:spPr>
                <a:xfrm>
                  <a:off x="1954198" y="1391524"/>
                  <a:ext cx="18288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2000" b="0" i="0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I</m:t>
                        </m:r>
                        <m:r>
                          <a:rPr lang="fr-FR" sz="2000" b="0" i="0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(</m:t>
                        </m:r>
                        <m:r>
                          <m:rPr>
                            <m:sty m:val="p"/>
                          </m:rPr>
                          <a:rPr lang="fr-FR" sz="2000" b="0" i="0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  <m:r>
                          <a:rPr lang="fr-FR" sz="2000" b="0" i="0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oMath>
                    </m:oMathPara>
                  </a14:m>
                  <a:endParaRPr lang="fr-FR" sz="2000" kern="1200" dirty="0">
                    <a:solidFill>
                      <a:schemeClr val="tx1"/>
                    </a:solidFill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4="http://schemas.microsoft.com/office/drawing/2010/main" xmlns="" xmlns:a16="http://schemas.microsoft.com/office/drawing/2014/main" id="{DC34BE73-818B-45E4-BCCB-A74A53D0E9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4198" y="1391524"/>
                  <a:ext cx="1828800" cy="400110"/>
                </a:xfrm>
                <a:prstGeom prst="rect">
                  <a:avLst/>
                </a:prstGeom>
                <a:blipFill>
                  <a:blip r:embed="rId7" cstate="print"/>
                  <a:stretch>
                    <a:fillRect b="-1515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xmlns="" id="{E0673A4C-F1B5-41F8-8CA5-7032D99EFA3B}"/>
                    </a:ext>
                  </a:extLst>
                </p:cNvPr>
                <p:cNvSpPr txBox="1"/>
                <p:nvPr/>
              </p:nvSpPr>
              <p:spPr>
                <a:xfrm>
                  <a:off x="1778275" y="5150320"/>
                  <a:ext cx="115476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/>
                    <a:t>Sur </a:t>
                  </a:r>
                  <a14:m>
                    <m:oMath xmlns:m="http://schemas.openxmlformats.org/officeDocument/2006/math" xmlns="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Pt</m:t>
                      </m:r>
                    </m:oMath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4="http://schemas.microsoft.com/office/drawing/2010/main" xmlns="" xmlns:a16="http://schemas.microsoft.com/office/drawing/2014/main" id="{E0673A4C-F1B5-41F8-8CA5-7032D99EFA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8275" y="5150320"/>
                  <a:ext cx="1154761" cy="369332"/>
                </a:xfrm>
                <a:prstGeom prst="rect">
                  <a:avLst/>
                </a:prstGeom>
                <a:blipFill>
                  <a:blip r:embed="rId8" cstate="print"/>
                  <a:stretch>
                    <a:fillRect l="-4762" t="-10000" b="-2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Connecteur droit avec flèche 18">
              <a:extLst>
                <a:ext uri="{FF2B5EF4-FFF2-40B4-BE49-F238E27FC236}">
                  <a16:creationId xmlns:a16="http://schemas.microsoft.com/office/drawing/2014/main" xmlns="" id="{E7BE1AFA-79FE-45B5-A4EE-98AE54D5409F}"/>
                </a:ext>
              </a:extLst>
            </p:cNvPr>
            <p:cNvCxnSpPr>
              <a:cxnSpLocks/>
            </p:cNvCxnSpPr>
            <p:nvPr/>
          </p:nvCxnSpPr>
          <p:spPr>
            <a:xfrm>
              <a:off x="2355655" y="3672242"/>
              <a:ext cx="5904425" cy="14641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xmlns="" id="{013B7D5F-4CF3-47EF-A113-325CD93CC841}"/>
                    </a:ext>
                  </a:extLst>
                </p:cNvPr>
                <p:cNvSpPr txBox="1"/>
                <p:nvPr/>
              </p:nvSpPr>
              <p:spPr>
                <a:xfrm>
                  <a:off x="4427634" y="3163663"/>
                  <a:ext cx="18288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2800" b="0" i="0" kern="12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U</m:t>
                        </m:r>
                        <m:r>
                          <a:rPr lang="fr-FR" sz="2800" b="0" i="0" kern="12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fr-FR" sz="2800" b="0" i="0" kern="12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ri</m:t>
                        </m:r>
                      </m:oMath>
                    </m:oMathPara>
                  </a14:m>
                  <a:endParaRPr lang="fr-FR" sz="2800" kern="1200" dirty="0">
                    <a:solidFill>
                      <a:srgbClr val="FF0000"/>
                    </a:solidFill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0" name="ZoneTexte 19">
                  <a:extLst>
                    <a:ext uri="{FF2B5EF4-FFF2-40B4-BE49-F238E27FC236}">
                      <a16:creationId xmlns:a14="http://schemas.microsoft.com/office/drawing/2010/main" xmlns="" xmlns:a16="http://schemas.microsoft.com/office/drawing/2014/main" id="{013B7D5F-4CF3-47EF-A113-325CD93CC8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7634" y="3163663"/>
                  <a:ext cx="1828800" cy="523220"/>
                </a:xfrm>
                <a:prstGeom prst="rect">
                  <a:avLst/>
                </a:prstGeom>
                <a:blipFill>
                  <a:blip r:embed="rId9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" name="Connecteur droit 20">
              <a:extLst>
                <a:ext uri="{FF2B5EF4-FFF2-40B4-BE49-F238E27FC236}">
                  <a16:creationId xmlns:a16="http://schemas.microsoft.com/office/drawing/2014/main" xmlns="" id="{2A0E999C-8486-4F47-A80E-C0A764DB8D2A}"/>
                </a:ext>
              </a:extLst>
            </p:cNvPr>
            <p:cNvCxnSpPr/>
            <p:nvPr/>
          </p:nvCxnSpPr>
          <p:spPr>
            <a:xfrm flipV="1">
              <a:off x="2420983" y="4030318"/>
              <a:ext cx="0" cy="559099"/>
            </a:xfrm>
            <a:prstGeom prst="line">
              <a:avLst/>
            </a:prstGeom>
            <a:ln w="28575"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necteur droit 21">
              <a:extLst>
                <a:ext uri="{FF2B5EF4-FFF2-40B4-BE49-F238E27FC236}">
                  <a16:creationId xmlns:a16="http://schemas.microsoft.com/office/drawing/2014/main" xmlns="" id="{4E7E55EB-27BD-4F36-A9B8-4AC4B9B14F41}"/>
                </a:ext>
              </a:extLst>
            </p:cNvPr>
            <p:cNvCxnSpPr/>
            <p:nvPr/>
          </p:nvCxnSpPr>
          <p:spPr>
            <a:xfrm flipV="1">
              <a:off x="8260080" y="3471219"/>
              <a:ext cx="0" cy="559099"/>
            </a:xfrm>
            <a:prstGeom prst="line">
              <a:avLst/>
            </a:prstGeom>
            <a:ln w="28575"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avec flèche 23">
              <a:extLst>
                <a:ext uri="{FF2B5EF4-FFF2-40B4-BE49-F238E27FC236}">
                  <a16:creationId xmlns:a16="http://schemas.microsoft.com/office/drawing/2014/main" xmlns="" id="{2D45D6EA-4968-482D-974B-42758A387E00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3263963" y="4589417"/>
              <a:ext cx="97267" cy="902"/>
            </a:xfrm>
            <a:prstGeom prst="straightConnector1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xmlns="" id="{6C483611-11A9-4822-BDA4-1B4A8A1C976F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>
              <a:off x="3137828" y="3470318"/>
              <a:ext cx="120009" cy="0"/>
            </a:xfrm>
            <a:prstGeom prst="straightConnector1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ZoneTexte 16"/>
          <p:cNvSpPr txBox="1"/>
          <p:nvPr/>
        </p:nvSpPr>
        <p:spPr>
          <a:xfrm>
            <a:off x="6316938" y="2834968"/>
            <a:ext cx="55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</a:t>
            </a:r>
            <a:r>
              <a:rPr lang="fr-FR" baseline="-25000" dirty="0" smtClean="0"/>
              <a:t>2</a:t>
            </a:r>
            <a:r>
              <a:rPr lang="fr-FR" dirty="0" smtClean="0"/>
              <a:t>O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8082707" y="2852936"/>
            <a:ext cx="37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</a:t>
            </a:r>
            <a:r>
              <a:rPr lang="fr-FR" baseline="-25000" dirty="0" smtClean="0"/>
              <a:t>2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7020272" y="3068960"/>
            <a:ext cx="741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Sur Pt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2195736" y="33569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i</a:t>
            </a:r>
            <a:r>
              <a:rPr lang="fr-FR" baseline="-25000" dirty="0" err="1" smtClean="0"/>
              <a:t>a</a:t>
            </a:r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2267744" y="4509120"/>
            <a:ext cx="302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i</a:t>
            </a:r>
            <a:r>
              <a:rPr lang="fr-FR" baseline="-25000" dirty="0" err="1"/>
              <a:t>c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617" y="5085184"/>
            <a:ext cx="40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</a:t>
            </a:r>
            <a:r>
              <a:rPr lang="fr-FR" baseline="-25000" dirty="0" smtClean="0"/>
              <a:t>2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1646591" y="5147900"/>
            <a:ext cx="405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</a:t>
            </a:r>
            <a:r>
              <a:rPr lang="fr-FR" baseline="30000" dirty="0" smtClean="0"/>
              <a:t>+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6156176" y="42930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E+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2115721" y="4149080"/>
            <a:ext cx="36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E-</a:t>
            </a:r>
            <a:endParaRPr lang="fr-FR" dirty="0"/>
          </a:p>
        </p:txBody>
      </p:sp>
      <p:cxnSp>
        <p:nvCxnSpPr>
          <p:cNvPr id="36" name="Connecteur droit 35"/>
          <p:cNvCxnSpPr/>
          <p:nvPr/>
        </p:nvCxnSpPr>
        <p:spPr>
          <a:xfrm flipH="1">
            <a:off x="6372200" y="4077072"/>
            <a:ext cx="0" cy="1050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 flipH="1">
            <a:off x="2168712" y="4117602"/>
            <a:ext cx="0" cy="1050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>
            <a:off x="6372200" y="3933056"/>
            <a:ext cx="792088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 flipH="1">
            <a:off x="1302837" y="3933056"/>
            <a:ext cx="864096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6588224" y="393305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accent6"/>
                </a:solidFill>
              </a:rPr>
              <a:t>η</a:t>
            </a:r>
            <a:r>
              <a:rPr lang="fr-FR" baseline="-25000" dirty="0" err="1">
                <a:solidFill>
                  <a:schemeClr val="accent6"/>
                </a:solidFill>
              </a:rPr>
              <a:t>a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1530678" y="385175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accent6"/>
                </a:solidFill>
              </a:rPr>
              <a:t>η</a:t>
            </a:r>
            <a:r>
              <a:rPr lang="fr-FR" baseline="-25000" dirty="0" err="1">
                <a:solidFill>
                  <a:schemeClr val="accent6"/>
                </a:solidFill>
              </a:rPr>
              <a:t>c</a:t>
            </a:r>
            <a:endParaRPr lang="fr-FR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2024</TotalTime>
  <Words>530</Words>
  <Application>Microsoft Macintosh PowerPoint</Application>
  <PresentationFormat>Présentation à l'écran (4:3)</PresentationFormat>
  <Paragraphs>177</Paragraphs>
  <Slides>20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Thème Office</vt:lpstr>
      <vt:lpstr>Conversion réciproque d’énergie électrique en énergie chimique.</vt:lpstr>
      <vt:lpstr>Stockage de l’énergie ? </vt:lpstr>
      <vt:lpstr>Pile Daniell</vt:lpstr>
      <vt:lpstr>Pile Daniell</vt:lpstr>
      <vt:lpstr>Mesure de la résistance interne</vt:lpstr>
      <vt:lpstr>Electrolyse de l’eau</vt:lpstr>
      <vt:lpstr>Electrolyse de l’eau</vt:lpstr>
      <vt:lpstr>Electrolyse de l’eau</vt:lpstr>
      <vt:lpstr>Électrolyse de l’eau</vt:lpstr>
      <vt:lpstr>Pile à combustible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Conversion réciproque d’énergie électrique en énergie chimique.</dc:title>
  <dc:creator>Maison</dc:creator>
  <cp:lastModifiedBy>matthis chapon</cp:lastModifiedBy>
  <cp:revision>44</cp:revision>
  <dcterms:created xsi:type="dcterms:W3CDTF">2020-04-27T13:49:30Z</dcterms:created>
  <dcterms:modified xsi:type="dcterms:W3CDTF">2020-05-25T18:33:45Z</dcterms:modified>
</cp:coreProperties>
</file>