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6" r:id="rId7"/>
    <p:sldId id="263" r:id="rId8"/>
    <p:sldId id="260" r:id="rId9"/>
    <p:sldId id="264" r:id="rId10"/>
    <p:sldId id="262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F492-2041-B34E-8173-BFEA3E3502D0}" type="datetimeFigureOut">
              <a:rPr lang="fr-FR" smtClean="0"/>
              <a:t>26/05/20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6A0D9-9E21-F042-914A-E5E81C8B3F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53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6A0D9-9E21-F042-914A-E5E81C8B3F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5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26/05/20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26/05/20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26/05/20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1C215-69B1-4289-8E54-8813B9AAA70A}" type="datetimeFigureOut">
              <a:rPr lang="fr-FR" smtClean="0"/>
              <a:t>26/05/20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5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package" Target="../embeddings/Document_Microsoft_Word1.docx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 smtClean="0"/>
              <a:t>Solubilité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550912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Agrégation 2020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8335" y="6155788"/>
            <a:ext cx="17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Matthis CHAPON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4F3C7D2-8595-4B38-965D-4AE2AA460868}"/>
              </a:ext>
            </a:extLst>
          </p:cNvPr>
          <p:cNvSpPr txBox="1"/>
          <p:nvPr/>
        </p:nvSpPr>
        <p:spPr>
          <a:xfrm>
            <a:off x="467544" y="2178730"/>
            <a:ext cx="3240360" cy="52322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Espèces à retirer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A796B349-8C3C-4C06-BE04-0453D02F0B01}"/>
              </a:ext>
            </a:extLst>
          </p:cNvPr>
          <p:cNvSpPr txBox="1"/>
          <p:nvPr/>
        </p:nvSpPr>
        <p:spPr>
          <a:xfrm>
            <a:off x="4067944" y="2178730"/>
            <a:ext cx="4536504" cy="532086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Traitement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188640"/>
            <a:ext cx="91440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Traitement des eaux usées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7544" y="2754794"/>
            <a:ext cx="3240360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Métaux dissous issus des usines d’hydrométallurgie, de la combustion des déchets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Sulfates issus d’engrais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Ions Ca</a:t>
            </a:r>
            <a:r>
              <a:rPr lang="fr-FR" baseline="30000" dirty="0" smtClean="0"/>
              <a:t>2+ </a:t>
            </a:r>
            <a:r>
              <a:rPr lang="fr-FR" dirty="0" smtClean="0"/>
              <a:t>et Mg</a:t>
            </a:r>
            <a:r>
              <a:rPr lang="fr-FR" baseline="30000" dirty="0" smtClean="0"/>
              <a:t>2+</a:t>
            </a:r>
            <a:endParaRPr lang="fr-FR" baseline="30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067944" y="2754794"/>
            <a:ext cx="4536504" cy="17543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Précipitation des métaux sous forme d’hydroxyde :</a:t>
            </a:r>
          </a:p>
          <a:p>
            <a:r>
              <a:rPr lang="fr-FR" dirty="0" smtClean="0"/>
              <a:t>Pb</a:t>
            </a:r>
            <a:r>
              <a:rPr lang="fr-FR" baseline="30000" dirty="0" smtClean="0"/>
              <a:t>2+ 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+ 2HO</a:t>
            </a:r>
            <a:r>
              <a:rPr lang="fr-FR" baseline="30000" dirty="0" smtClean="0"/>
              <a:t>-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= Pb(OH)</a:t>
            </a:r>
            <a:r>
              <a:rPr lang="fr-FR" baseline="-25000" dirty="0" smtClean="0"/>
              <a:t>2</a:t>
            </a:r>
            <a:r>
              <a:rPr lang="fr-FR" dirty="0" smtClean="0"/>
              <a:t>(s)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Précipitation d’anions indésirables :</a:t>
            </a:r>
          </a:p>
          <a:p>
            <a:r>
              <a:rPr lang="fr-FR" dirty="0" smtClean="0"/>
              <a:t>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2-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+ Ca</a:t>
            </a:r>
            <a:r>
              <a:rPr lang="fr-FR" baseline="30000" dirty="0" smtClean="0"/>
              <a:t>2+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= CaSO</a:t>
            </a:r>
            <a:r>
              <a:rPr lang="fr-FR" baseline="-25000" dirty="0" smtClean="0"/>
              <a:t>4</a:t>
            </a:r>
            <a:r>
              <a:rPr lang="fr-FR" dirty="0" smtClean="0"/>
              <a:t>(s)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Coquillage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70A03493-A1E0-4B2E-8D5C-1D2C65C1948D}"/>
              </a:ext>
            </a:extLst>
          </p:cNvPr>
          <p:cNvGrpSpPr/>
          <p:nvPr/>
        </p:nvGrpSpPr>
        <p:grpSpPr>
          <a:xfrm>
            <a:off x="179512" y="1628800"/>
            <a:ext cx="4410469" cy="2592288"/>
            <a:chOff x="62400" y="1991833"/>
            <a:chExt cx="5772727" cy="339296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xmlns="" id="{F16B2906-B16C-4F33-A743-ECB458718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0" y="2082799"/>
              <a:ext cx="5772727" cy="3302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39CE8E1-0421-4C61-AE80-8B056EA34758}"/>
                </a:ext>
              </a:extLst>
            </p:cNvPr>
            <p:cNvSpPr/>
            <p:nvPr/>
          </p:nvSpPr>
          <p:spPr>
            <a:xfrm>
              <a:off x="62400" y="1991833"/>
              <a:ext cx="589730" cy="659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E6246E64-C2A5-41F1-B582-658A7D9C57EF}"/>
              </a:ext>
            </a:extLst>
          </p:cNvPr>
          <p:cNvGrpSpPr/>
          <p:nvPr/>
        </p:nvGrpSpPr>
        <p:grpSpPr>
          <a:xfrm>
            <a:off x="4788024" y="2348880"/>
            <a:ext cx="3929663" cy="1296144"/>
            <a:chOff x="6516363" y="2378882"/>
            <a:chExt cx="5328395" cy="175749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xmlns="" id="{6A681126-B555-4E7B-AB74-1C1B2B1F6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6824" y="2551502"/>
              <a:ext cx="5247934" cy="158487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6809562-9AFE-4434-81DF-5F1704D9F8D9}"/>
                </a:ext>
              </a:extLst>
            </p:cNvPr>
            <p:cNvSpPr/>
            <p:nvPr/>
          </p:nvSpPr>
          <p:spPr>
            <a:xfrm>
              <a:off x="6516363" y="2378882"/>
              <a:ext cx="589730" cy="659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A4503632-9CE6-4232-9D91-DE4FECDA5BBB}"/>
              </a:ext>
            </a:extLst>
          </p:cNvPr>
          <p:cNvSpPr txBox="1"/>
          <p:nvPr/>
        </p:nvSpPr>
        <p:spPr>
          <a:xfrm>
            <a:off x="611560" y="4509120"/>
            <a:ext cx="1261731" cy="369332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De dessous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F352E99F-FFD1-4320-BAB4-C2AE013741D7}"/>
              </a:ext>
            </a:extLst>
          </p:cNvPr>
          <p:cNvSpPr txBox="1"/>
          <p:nvPr/>
        </p:nvSpPr>
        <p:spPr>
          <a:xfrm>
            <a:off x="2843808" y="4509120"/>
            <a:ext cx="1261731" cy="369332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De dessus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6CDBB032-BFC4-45FD-B605-7789CA14D016}"/>
              </a:ext>
            </a:extLst>
          </p:cNvPr>
          <p:cNvSpPr txBox="1"/>
          <p:nvPr/>
        </p:nvSpPr>
        <p:spPr>
          <a:xfrm>
            <a:off x="6372200" y="3933056"/>
            <a:ext cx="1261731" cy="369332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De côté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Coraux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xmlns="" id="{4B05A351-FF36-44E7-B877-E35823142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280910" cy="364617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EB2F41E2-3FC3-419E-B468-ECEEE3648B1F}"/>
              </a:ext>
            </a:extLst>
          </p:cNvPr>
          <p:cNvSpPr txBox="1"/>
          <p:nvPr/>
        </p:nvSpPr>
        <p:spPr>
          <a:xfrm>
            <a:off x="2425293" y="5631448"/>
            <a:ext cx="4373524" cy="400110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Squelette en aragonite des coraux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Exemple d’équilibre de dissolution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23120" y="3284984"/>
            <a:ext cx="392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 smtClean="0"/>
              <a:t>Ph</a:t>
            </a:r>
            <a:r>
              <a:rPr lang="fr-FR" sz="2400" dirty="0" err="1" smtClean="0"/>
              <a:t>COOH</a:t>
            </a:r>
            <a:r>
              <a:rPr lang="fr-FR" sz="2400" dirty="0" smtClean="0"/>
              <a:t> (s)   =   </a:t>
            </a:r>
            <a:r>
              <a:rPr lang="fr-FR" sz="2400" i="1" dirty="0" err="1" smtClean="0"/>
              <a:t>Ph</a:t>
            </a:r>
            <a:r>
              <a:rPr lang="fr-FR" sz="2400" dirty="0" err="1" smtClean="0"/>
              <a:t>COOH</a:t>
            </a:r>
            <a:r>
              <a:rPr lang="fr-FR" sz="2400" dirty="0" smtClean="0"/>
              <a:t> (</a:t>
            </a:r>
            <a:r>
              <a:rPr lang="fr-FR" sz="2400" dirty="0" err="1" smtClean="0"/>
              <a:t>aq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5471592" y="328498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K</a:t>
            </a:r>
            <a:r>
              <a:rPr lang="fr-FR" sz="2400" baseline="-25000" dirty="0" smtClean="0"/>
              <a:t>s</a:t>
            </a:r>
            <a:r>
              <a:rPr lang="fr-FR" sz="2400" dirty="0" smtClean="0"/>
              <a:t> = 10</a:t>
            </a:r>
            <a:r>
              <a:rPr lang="fr-FR" sz="2400" baseline="30000" dirty="0" smtClean="0"/>
              <a:t>-1,6</a:t>
            </a:r>
            <a:r>
              <a:rPr lang="fr-FR" sz="2400" dirty="0" smtClean="0"/>
              <a:t> à 298 K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115616" y="206084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Na</a:t>
            </a:r>
            <a:r>
              <a:rPr lang="fr-FR" sz="2400" dirty="0" err="1" smtClean="0"/>
              <a:t>Cl</a:t>
            </a:r>
            <a:r>
              <a:rPr lang="fr-FR" sz="2400" dirty="0" smtClean="0"/>
              <a:t> </a:t>
            </a:r>
            <a:r>
              <a:rPr lang="fr-FR" sz="2400" dirty="0" smtClean="0"/>
              <a:t>(s)   =   </a:t>
            </a:r>
            <a:r>
              <a:rPr lang="fr-FR" sz="2400" dirty="0" smtClean="0"/>
              <a:t>Na</a:t>
            </a:r>
            <a:r>
              <a:rPr lang="fr-FR" sz="2400" baseline="30000" dirty="0" smtClean="0"/>
              <a:t>+</a:t>
            </a:r>
            <a:r>
              <a:rPr lang="fr-FR" sz="2400" dirty="0" smtClean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+ Cl</a:t>
            </a:r>
            <a:r>
              <a:rPr lang="fr-FR" sz="2400" baseline="30000" dirty="0" smtClean="0"/>
              <a:t>-</a:t>
            </a:r>
            <a:r>
              <a:rPr lang="fr-FR" sz="2400" dirty="0" smtClean="0"/>
              <a:t> (</a:t>
            </a:r>
            <a:r>
              <a:rPr lang="fr-FR" sz="2400" dirty="0" err="1" smtClean="0"/>
              <a:t>aq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292080" y="206084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K</a:t>
            </a:r>
            <a:r>
              <a:rPr lang="fr-FR" sz="2400" baseline="-25000" dirty="0" smtClean="0"/>
              <a:t>s</a:t>
            </a:r>
            <a:r>
              <a:rPr lang="fr-FR" sz="2400" dirty="0" smtClean="0"/>
              <a:t> = </a:t>
            </a:r>
            <a:r>
              <a:rPr lang="fr-FR" sz="2400" dirty="0" smtClean="0"/>
              <a:t>32,98 à </a:t>
            </a:r>
            <a:r>
              <a:rPr lang="fr-FR" sz="2400" dirty="0" smtClean="0"/>
              <a:t>298 K</a:t>
            </a:r>
            <a:endParaRPr lang="fr-F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227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Détermination du produit de solubilité de l’acide benzo</a:t>
            </a:r>
            <a:r>
              <a:rPr lang="fr-FR" dirty="0" smtClean="0"/>
              <a:t>ïque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pic>
        <p:nvPicPr>
          <p:cNvPr id="8" name="Picture 2" descr="RÃ©sultat de recherche d'images pour &quot;schÃ©ma dosage pH mÃ©trique&quot;">
            <a:extLst>
              <a:ext uri="{FF2B5EF4-FFF2-40B4-BE49-F238E27FC236}">
                <a16:creationId xmlns:a16="http://schemas.microsoft.com/office/drawing/2014/main" xmlns="" id="{4A4BB564-CC8C-478C-9CB8-ED4229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19" y="1401417"/>
            <a:ext cx="3791055" cy="4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r 444">
            <a:extLst>
              <a:ext uri="{FF2B5EF4-FFF2-40B4-BE49-F238E27FC236}">
                <a16:creationId xmlns:a16="http://schemas.microsoft.com/office/drawing/2014/main" xmlns="" id="{AEC54AE2-A3C9-4E44-BA7F-082F3ECED6F3}"/>
              </a:ext>
            </a:extLst>
          </p:cNvPr>
          <p:cNvGrpSpPr/>
          <p:nvPr/>
        </p:nvGrpSpPr>
        <p:grpSpPr>
          <a:xfrm>
            <a:off x="1623454" y="3690289"/>
            <a:ext cx="59696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:a16="http://schemas.microsoft.com/office/drawing/2014/main" xmlns="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10196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:a16="http://schemas.microsoft.com/office/drawing/2014/main" xmlns="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:a16="http://schemas.microsoft.com/office/drawing/2014/main" xmlns="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:a16="http://schemas.microsoft.com/office/drawing/2014/main" xmlns="" id="{F5B26606-95CD-4026-8BBD-1F37D70A8AB4}"/>
              </a:ext>
            </a:extLst>
          </p:cNvPr>
          <p:cNvSpPr/>
          <p:nvPr/>
        </p:nvSpPr>
        <p:spPr>
          <a:xfrm>
            <a:off x="1659926" y="5046819"/>
            <a:ext cx="33147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:a16="http://schemas.microsoft.com/office/drawing/2014/main" xmlns="" id="{4DC4D77A-16A4-439B-9399-0FB2A93DAFBD}"/>
              </a:ext>
            </a:extLst>
          </p:cNvPr>
          <p:cNvSpPr/>
          <p:nvPr/>
        </p:nvSpPr>
        <p:spPr>
          <a:xfrm flipV="1">
            <a:off x="1837073" y="5046818"/>
            <a:ext cx="33147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xmlns="" id="{3B5CE0DF-C14D-485B-BDE7-9EA3B63A3FF9}"/>
              </a:ext>
            </a:extLst>
          </p:cNvPr>
          <p:cNvSpPr/>
          <p:nvPr/>
        </p:nvSpPr>
        <p:spPr>
          <a:xfrm flipV="1">
            <a:off x="1641690" y="4140507"/>
            <a:ext cx="578294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emi-tour 23">
            <a:extLst>
              <a:ext uri="{FF2B5EF4-FFF2-40B4-BE49-F238E27FC236}">
                <a16:creationId xmlns:a16="http://schemas.microsoft.com/office/drawing/2014/main" xmlns="" id="{ADE0E6AF-D5E6-45CF-8A2A-488544A770EF}"/>
              </a:ext>
            </a:extLst>
          </p:cNvPr>
          <p:cNvSpPr/>
          <p:nvPr/>
        </p:nvSpPr>
        <p:spPr>
          <a:xfrm>
            <a:off x="1889026" y="3718139"/>
            <a:ext cx="4687080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xmlns="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1749062" y="2973120"/>
                <a:ext cx="406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 xmlns="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5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9CF70585-0416-4B79-AB97-D40AF367324E}"/>
              </a:ext>
            </a:extLst>
          </p:cNvPr>
          <p:cNvSpPr txBox="1"/>
          <p:nvPr/>
        </p:nvSpPr>
        <p:spPr>
          <a:xfrm>
            <a:off x="-101980" y="4461534"/>
            <a:ext cx="1594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Solution saturée d’acide benzoïque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139952" y="2019533"/>
            <a:ext cx="2351926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HO</a:t>
            </a:r>
            <a:r>
              <a:rPr lang="fr-FR" baseline="30000" dirty="0" smtClean="0"/>
              <a:t>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/>
              <a:t> </a:t>
            </a:r>
            <a:r>
              <a:rPr lang="fr-FR" dirty="0" smtClean="0"/>
              <a:t>, C=2x10</a:t>
            </a:r>
            <a:r>
              <a:rPr lang="fr-FR" baseline="30000" dirty="0" smtClean="0"/>
              <a:t>-2</a:t>
            </a:r>
            <a:r>
              <a:rPr lang="fr-FR" dirty="0" smtClean="0"/>
              <a:t> mol/L</a:t>
            </a:r>
          </a:p>
          <a:p>
            <a:r>
              <a:rPr lang="fr-FR" dirty="0"/>
              <a:t>	 </a:t>
            </a:r>
            <a:r>
              <a:rPr lang="fr-FR" dirty="0" smtClean="0"/>
              <a:t>     </a:t>
            </a:r>
            <a:r>
              <a:rPr lang="fr-FR" dirty="0" err="1" smtClean="0"/>
              <a:t>Véq</a:t>
            </a:r>
            <a:r>
              <a:rPr lang="fr-FR" dirty="0" smtClean="0"/>
              <a:t> ?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808705" y="4712239"/>
            <a:ext cx="1124709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PhCOOH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</a:t>
            </a:r>
          </a:p>
          <a:p>
            <a:r>
              <a:rPr lang="fr-FR" dirty="0" smtClean="0"/>
              <a:t>V=20mL</a:t>
            </a:r>
            <a:br>
              <a:rPr lang="fr-FR" dirty="0" smtClean="0"/>
            </a:br>
            <a:r>
              <a:rPr lang="fr-FR" dirty="0" smtClean="0"/>
              <a:t>C= ?</a:t>
            </a:r>
          </a:p>
          <a:p>
            <a:endParaRPr lang="fr-FR" dirty="0"/>
          </a:p>
        </p:txBody>
      </p:sp>
      <p:cxnSp>
        <p:nvCxnSpPr>
          <p:cNvPr id="11" name="Connecteur droit avec flèche 10"/>
          <p:cNvCxnSpPr>
            <a:stCxn id="3" idx="3"/>
          </p:cNvCxnSpPr>
          <p:nvPr/>
        </p:nvCxnSpPr>
        <p:spPr>
          <a:xfrm flipV="1">
            <a:off x="1492894" y="4773443"/>
            <a:ext cx="263029" cy="28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639624" y="4222661"/>
            <a:ext cx="66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 flipV="1">
            <a:off x="2100222" y="4390958"/>
            <a:ext cx="539402" cy="163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39552" y="5733256"/>
            <a:ext cx="2681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PhCOOH</a:t>
            </a:r>
            <a:r>
              <a:rPr lang="fr-FR" b="1" dirty="0"/>
              <a:t>(s)</a:t>
            </a:r>
            <a:r>
              <a:rPr lang="fr-FR" b="1" dirty="0">
                <a:sym typeface="Wingdings"/>
              </a:rPr>
              <a:t></a:t>
            </a:r>
            <a:r>
              <a:rPr lang="fr-FR" b="1" dirty="0" err="1"/>
              <a:t>PhCOOH</a:t>
            </a:r>
            <a:r>
              <a:rPr lang="fr-FR" b="1" dirty="0"/>
              <a:t>(</a:t>
            </a:r>
            <a:r>
              <a:rPr lang="fr-FR" b="1" dirty="0" err="1"/>
              <a:t>aq</a:t>
            </a:r>
            <a:r>
              <a:rPr lang="fr-FR" b="1" dirty="0"/>
              <a:t>) </a:t>
            </a:r>
            <a:endParaRPr lang="fr-FR" dirty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91275" y="6165304"/>
            <a:ext cx="14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Ks</a:t>
            </a:r>
            <a:r>
              <a:rPr lang="fr-FR" dirty="0" smtClean="0"/>
              <a:t>=[</a:t>
            </a:r>
            <a:r>
              <a:rPr lang="fr-FR" dirty="0" err="1" smtClean="0"/>
              <a:t>PhCOOH</a:t>
            </a:r>
            <a:r>
              <a:rPr lang="fr-FR" dirty="0" smtClean="0"/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81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Détermination du produit de solubilité de </a:t>
            </a:r>
            <a:r>
              <a:rPr lang="fr-FR" dirty="0" err="1" smtClean="0"/>
              <a:t>NaCl</a:t>
            </a:r>
            <a:r>
              <a:rPr lang="fr-FR" baseline="-25000" dirty="0" smtClean="0"/>
              <a:t>(s)</a:t>
            </a:r>
            <a:endParaRPr lang="fr-FR" baseline="-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030562" y="6492876"/>
            <a:ext cx="984019" cy="365125"/>
          </a:xfrm>
        </p:spPr>
        <p:txBody>
          <a:bodyPr/>
          <a:lstStyle/>
          <a:p>
            <a:fld id="{5BA00AD0-89FA-4358-AFE4-0A4CF2693EF1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4005064"/>
            <a:ext cx="288757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Loi </a:t>
            </a:r>
            <a:r>
              <a:rPr lang="fr-FR" b="1" i="1" u="sng" dirty="0"/>
              <a:t>de Kohlrausch</a:t>
            </a:r>
            <a:r>
              <a:rPr lang="fr-FR" b="1" u="sng" dirty="0"/>
              <a:t> </a:t>
            </a:r>
            <a:r>
              <a:rPr lang="fr-FR" b="1" u="sng" dirty="0" smtClean="0"/>
              <a:t>:</a:t>
            </a:r>
          </a:p>
          <a:p>
            <a:endParaRPr lang="fr-FR" baseline="30000" dirty="0"/>
          </a:p>
          <a:p>
            <a:r>
              <a:rPr lang="fr-FR" b="1" dirty="0"/>
              <a:t> </a:t>
            </a:r>
            <a:r>
              <a:rPr lang="fr-FR" dirty="0" smtClean="0"/>
              <a:t> </a:t>
            </a:r>
            <a:r>
              <a:rPr lang="fr-FR" dirty="0" err="1" smtClean="0"/>
              <a:t>σ</a:t>
            </a:r>
            <a:r>
              <a:rPr lang="fr-FR" dirty="0" smtClean="0"/>
              <a:t>=</a:t>
            </a:r>
            <a:r>
              <a:rPr lang="fr-FR" dirty="0" err="1"/>
              <a:t>λ</a:t>
            </a:r>
            <a:r>
              <a:rPr lang="fr-FR" dirty="0"/>
              <a:t>°</a:t>
            </a:r>
            <a:r>
              <a:rPr lang="fr-FR" dirty="0" smtClean="0"/>
              <a:t>(Na</a:t>
            </a:r>
            <a:r>
              <a:rPr lang="fr-FR" baseline="30000" dirty="0" smtClean="0"/>
              <a:t>+</a:t>
            </a:r>
            <a:r>
              <a:rPr lang="fr-FR" dirty="0" smtClean="0"/>
              <a:t>)[Na</a:t>
            </a:r>
            <a:r>
              <a:rPr lang="fr-FR" baseline="30000" dirty="0" smtClean="0"/>
              <a:t>+</a:t>
            </a:r>
            <a:r>
              <a:rPr lang="fr-FR" dirty="0" smtClean="0"/>
              <a:t>] </a:t>
            </a:r>
            <a:r>
              <a:rPr lang="fr-FR" dirty="0" smtClean="0"/>
              <a:t>+ </a:t>
            </a:r>
            <a:r>
              <a:rPr lang="fr-FR" dirty="0" err="1"/>
              <a:t>λ</a:t>
            </a:r>
            <a:r>
              <a:rPr lang="fr-FR" dirty="0"/>
              <a:t>°</a:t>
            </a:r>
            <a:r>
              <a:rPr lang="fr-FR" dirty="0" smtClean="0"/>
              <a:t>(Cl</a:t>
            </a:r>
            <a:r>
              <a:rPr lang="fr-FR" baseline="30000" dirty="0" smtClean="0"/>
              <a:t>-*</a:t>
            </a:r>
            <a:r>
              <a:rPr lang="fr-FR" dirty="0" smtClean="0"/>
              <a:t>)</a:t>
            </a:r>
            <a:r>
              <a:rPr lang="fr-FR" dirty="0"/>
              <a:t>[</a:t>
            </a:r>
            <a:r>
              <a:rPr lang="fr-FR" dirty="0" smtClean="0"/>
              <a:t>Cl</a:t>
            </a:r>
            <a:r>
              <a:rPr lang="fr-FR" baseline="30000" dirty="0" smtClean="0"/>
              <a:t>-</a:t>
            </a:r>
            <a:r>
              <a:rPr lang="fr-FR" dirty="0" smtClean="0"/>
              <a:t>]</a:t>
            </a:r>
          </a:p>
          <a:p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 smtClean="0"/>
              <a:t>= s*[ </a:t>
            </a:r>
            <a:r>
              <a:rPr lang="fr-FR" dirty="0" err="1" smtClean="0"/>
              <a:t>λ</a:t>
            </a:r>
            <a:r>
              <a:rPr lang="fr-FR" dirty="0"/>
              <a:t>°</a:t>
            </a:r>
            <a:r>
              <a:rPr lang="fr-FR" dirty="0" smtClean="0"/>
              <a:t>(Na</a:t>
            </a:r>
            <a:r>
              <a:rPr lang="fr-FR" baseline="30000" dirty="0" smtClean="0"/>
              <a:t>+</a:t>
            </a:r>
            <a:r>
              <a:rPr lang="fr-FR" dirty="0" smtClean="0"/>
              <a:t>)+ </a:t>
            </a:r>
            <a:r>
              <a:rPr lang="fr-FR" dirty="0" err="1" smtClean="0"/>
              <a:t>λ</a:t>
            </a:r>
            <a:r>
              <a:rPr lang="fr-FR" dirty="0" smtClean="0"/>
              <a:t>°(Cl</a:t>
            </a:r>
            <a:r>
              <a:rPr lang="fr-FR" baseline="30000" dirty="0" smtClean="0"/>
              <a:t>-</a:t>
            </a:r>
            <a:r>
              <a:rPr lang="fr-FR" dirty="0" smtClean="0"/>
              <a:t>)]</a:t>
            </a:r>
          </a:p>
          <a:p>
            <a:endParaRPr lang="fr-FR" dirty="0"/>
          </a:p>
          <a:p>
            <a:r>
              <a:rPr lang="fr-FR" dirty="0" smtClean="0"/>
              <a:t>D’où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33201"/>
              </p:ext>
            </p:extLst>
          </p:nvPr>
        </p:nvGraphicFramePr>
        <p:xfrm>
          <a:off x="1454549" y="1804510"/>
          <a:ext cx="5044103" cy="11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678"/>
                <a:gridCol w="1637066"/>
                <a:gridCol w="1726359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NaCl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=            Na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chemeClr val="tx1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     +            Cl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chemeClr val="tx1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fr-FR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Excès</a:t>
                      </a:r>
                      <a:endParaRPr lang="fr-FR" baseline="-25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 marL="68580" marR="68580"/>
                </a:tc>
              </a:tr>
              <a:tr h="404056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Excès</a:t>
                      </a:r>
                      <a:endParaRPr lang="fr-FR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s</a:t>
                      </a:r>
                      <a:endParaRPr lang="fr-FR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s</a:t>
                      </a:r>
                      <a:endParaRPr lang="fr-FR" b="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101298" y="24607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2564904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l’équilibre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024497" y="4445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21">
            <a:extLst>
              <a:ext uri="{FF2B5EF4-FFF2-40B4-BE49-F238E27FC236}">
                <a16:creationId xmlns:a16="http://schemas.microsoft.com/office/drawing/2014/main" xmlns="" id="{153FE792-C093-4A53-BAD6-76B60367CE28}"/>
              </a:ext>
            </a:extLst>
          </p:cNvPr>
          <p:cNvGrpSpPr/>
          <p:nvPr/>
        </p:nvGrpSpPr>
        <p:grpSpPr>
          <a:xfrm>
            <a:off x="6001363" y="4431985"/>
            <a:ext cx="1648049" cy="1728865"/>
            <a:chOff x="4527453" y="2341839"/>
            <a:chExt cx="3446584" cy="2985533"/>
          </a:xfrm>
        </p:grpSpPr>
        <p:sp>
          <p:nvSpPr>
            <p:cNvPr id="12" name="Rectangle : coins arrondis 22">
              <a:extLst>
                <a:ext uri="{FF2B5EF4-FFF2-40B4-BE49-F238E27FC236}">
                  <a16:creationId xmlns:a16="http://schemas.microsoft.com/office/drawing/2014/main" xmlns="" id="{22F2C46D-8850-4CE3-826B-D4FA1B767C09}"/>
                </a:ext>
              </a:extLst>
            </p:cNvPr>
            <p:cNvSpPr/>
            <p:nvPr/>
          </p:nvSpPr>
          <p:spPr>
            <a:xfrm>
              <a:off x="4757530" y="2468880"/>
              <a:ext cx="2372140" cy="2858492"/>
            </a:xfrm>
            <a:prstGeom prst="roundRect">
              <a:avLst/>
            </a:prstGeom>
            <a:noFill/>
            <a:ln w="41275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FDAC9C4-1E30-490E-9CB4-965B1F43AFE8}"/>
                </a:ext>
              </a:extLst>
            </p:cNvPr>
            <p:cNvSpPr/>
            <p:nvPr/>
          </p:nvSpPr>
          <p:spPr>
            <a:xfrm>
              <a:off x="4527453" y="2341839"/>
              <a:ext cx="3446584" cy="53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 : avec coins arrondis en haut 5">
            <a:extLst>
              <a:ext uri="{FF2B5EF4-FFF2-40B4-BE49-F238E27FC236}">
                <a16:creationId xmlns:a16="http://schemas.microsoft.com/office/drawing/2014/main" xmlns="" id="{0644D822-4E85-4FFB-9E15-B5479B87492A}"/>
              </a:ext>
            </a:extLst>
          </p:cNvPr>
          <p:cNvSpPr/>
          <p:nvPr/>
        </p:nvSpPr>
        <p:spPr>
          <a:xfrm flipV="1">
            <a:off x="6125999" y="5400144"/>
            <a:ext cx="1117385" cy="719342"/>
          </a:xfrm>
          <a:prstGeom prst="round2SameRect">
            <a:avLst>
              <a:gd name="adj1" fmla="val 29444"/>
              <a:gd name="adj2" fmla="val 0"/>
            </a:avLst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3C889E1B-1083-44FA-8F35-0CA2D6BD649F}"/>
              </a:ext>
            </a:extLst>
          </p:cNvPr>
          <p:cNvSpPr txBox="1"/>
          <p:nvPr/>
        </p:nvSpPr>
        <p:spPr>
          <a:xfrm>
            <a:off x="7758756" y="3821046"/>
            <a:ext cx="138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Vers conductimètre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23199" y="6204780"/>
            <a:ext cx="1567614" cy="5027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6022415" y="6270927"/>
            <a:ext cx="287727" cy="383664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A19A00EC-7ABB-4B18-88AC-3747D162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645" y="3870439"/>
            <a:ext cx="183995" cy="1799057"/>
          </a:xfrm>
          <a:prstGeom prst="rect">
            <a:avLst/>
          </a:prstGeom>
        </p:spPr>
      </p:pic>
      <p:sp>
        <p:nvSpPr>
          <p:cNvPr id="16" name="Forme libre : forme 6">
            <a:extLst>
              <a:ext uri="{FF2B5EF4-FFF2-40B4-BE49-F238E27FC236}">
                <a16:creationId xmlns:a16="http://schemas.microsoft.com/office/drawing/2014/main" xmlns="" id="{779B14F4-7FF1-4290-A4F1-308C17734AB9}"/>
              </a:ext>
            </a:extLst>
          </p:cNvPr>
          <p:cNvSpPr/>
          <p:nvPr/>
        </p:nvSpPr>
        <p:spPr>
          <a:xfrm>
            <a:off x="6725992" y="3769285"/>
            <a:ext cx="941276" cy="241887"/>
          </a:xfrm>
          <a:custGeom>
            <a:avLst/>
            <a:gdLst>
              <a:gd name="connsiteX0" fmla="*/ 0 w 1968500"/>
              <a:gd name="connsiteY0" fmla="*/ 417708 h 417708"/>
              <a:gd name="connsiteX1" fmla="*/ 165100 w 1968500"/>
              <a:gd name="connsiteY1" fmla="*/ 74808 h 417708"/>
              <a:gd name="connsiteX2" fmla="*/ 711200 w 1968500"/>
              <a:gd name="connsiteY2" fmla="*/ 11308 h 417708"/>
              <a:gd name="connsiteX3" fmla="*/ 1968500 w 1968500"/>
              <a:gd name="connsiteY3" fmla="*/ 239908 h 41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0" h="417708">
                <a:moveTo>
                  <a:pt x="0" y="417708"/>
                </a:moveTo>
                <a:cubicBezTo>
                  <a:pt x="23283" y="280124"/>
                  <a:pt x="46567" y="142541"/>
                  <a:pt x="165100" y="74808"/>
                </a:cubicBezTo>
                <a:cubicBezTo>
                  <a:pt x="283633" y="7075"/>
                  <a:pt x="410633" y="-16209"/>
                  <a:pt x="711200" y="11308"/>
                </a:cubicBezTo>
                <a:cubicBezTo>
                  <a:pt x="1011767" y="38825"/>
                  <a:pt x="1490133" y="139366"/>
                  <a:pt x="1968500" y="2399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458966" y="5966642"/>
            <a:ext cx="486159" cy="1455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627683" y="4368482"/>
            <a:ext cx="2021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Cellule </a:t>
            </a:r>
            <a:r>
              <a:rPr lang="fr-FR" sz="1400" dirty="0" err="1" smtClean="0"/>
              <a:t>conductimétrique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7564602" y="6282139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Agitateur magnétique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7701278" y="5849819"/>
            <a:ext cx="140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Barreau aimanté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stCxn id="22" idx="1"/>
          </p:cNvCxnSpPr>
          <p:nvPr/>
        </p:nvCxnSpPr>
        <p:spPr>
          <a:xfrm flipH="1">
            <a:off x="6829817" y="4522371"/>
            <a:ext cx="797866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6923850" y="5593449"/>
            <a:ext cx="797866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7261082" y="6478857"/>
            <a:ext cx="359129" cy="19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772210" y="4971669"/>
            <a:ext cx="128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de </a:t>
            </a:r>
            <a:r>
              <a:rPr lang="fr-FR" sz="1400" dirty="0" err="1" smtClean="0"/>
              <a:t>NaCl</a:t>
            </a:r>
            <a:r>
              <a:rPr lang="fr-FR" sz="1400" dirty="0" smtClean="0"/>
              <a:t> saturée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H="1">
            <a:off x="6926685" y="6043068"/>
            <a:ext cx="797866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892674"/>
              </p:ext>
            </p:extLst>
          </p:nvPr>
        </p:nvGraphicFramePr>
        <p:xfrm>
          <a:off x="893396" y="5665853"/>
          <a:ext cx="42957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5727700" imgH="520700" progId="Word.Document.12">
                  <p:embed/>
                </p:oleObj>
              </mc:Choice>
              <mc:Fallback>
                <p:oleObj name="Document" r:id="rId4" imgW="5727700" imgH="52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3396" y="5665853"/>
                        <a:ext cx="42957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6660232" y="17728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/>
              <a:t>Ks</a:t>
            </a:r>
            <a:r>
              <a:rPr lang="fr-FR" sz="2000" b="1" dirty="0" smtClean="0"/>
              <a:t>=s</a:t>
            </a:r>
            <a:r>
              <a:rPr lang="fr-FR" sz="2000" b="1" baseline="30000" dirty="0" smtClean="0"/>
              <a:t>2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8498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Solubilité de CaCO</a:t>
            </a:r>
            <a:r>
              <a:rPr lang="fr-FR" b="1" baseline="-25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 en fonction du pH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23528" y="1340768"/>
            <a:ext cx="82766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CaCO</a:t>
            </a:r>
            <a:r>
              <a:rPr lang="fr-FR" sz="2400" baseline="-25000" dirty="0" smtClean="0"/>
              <a:t>3</a:t>
            </a:r>
            <a:r>
              <a:rPr lang="fr-FR" sz="2400" dirty="0" smtClean="0"/>
              <a:t>(s) = Ca</a:t>
            </a:r>
            <a:r>
              <a:rPr lang="fr-FR" sz="2400" baseline="30000" dirty="0" smtClean="0"/>
              <a:t>2+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+ </a:t>
            </a:r>
            <a:r>
              <a:rPr lang="fr-FR" sz="2400" dirty="0" smtClean="0">
                <a:solidFill>
                  <a:srgbClr val="FF0000"/>
                </a:solidFill>
              </a:rPr>
              <a:t>CO</a:t>
            </a:r>
            <a:r>
              <a:rPr lang="fr-FR" sz="2400" baseline="-25000" dirty="0" smtClean="0">
                <a:solidFill>
                  <a:srgbClr val="FF0000"/>
                </a:solidFill>
              </a:rPr>
              <a:t>3</a:t>
            </a:r>
            <a:r>
              <a:rPr lang="fr-FR" sz="2400" baseline="30000" dirty="0" smtClean="0">
                <a:solidFill>
                  <a:srgbClr val="FF0000"/>
                </a:solidFill>
              </a:rPr>
              <a:t>2-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                        </a:t>
            </a:r>
            <a:r>
              <a:rPr lang="fr-FR" sz="2400" b="1" dirty="0" err="1" smtClean="0"/>
              <a:t>pKs</a:t>
            </a:r>
            <a:r>
              <a:rPr lang="fr-FR" sz="2400" b="1" dirty="0" smtClean="0"/>
              <a:t> = 8,3 à 298 K</a:t>
            </a:r>
          </a:p>
          <a:p>
            <a:endParaRPr lang="fr-FR" sz="2400" b="1" dirty="0"/>
          </a:p>
          <a:p>
            <a:r>
              <a:rPr lang="fr-FR" sz="2400" b="1" u="sng" dirty="0" smtClean="0"/>
              <a:t>Couple HCO</a:t>
            </a:r>
            <a:r>
              <a:rPr lang="fr-FR" sz="2400" b="1" u="sng" baseline="-25000" dirty="0" smtClean="0"/>
              <a:t>3</a:t>
            </a:r>
            <a:r>
              <a:rPr lang="fr-FR" sz="2400" b="1" u="sng" baseline="30000" dirty="0" smtClean="0"/>
              <a:t>-</a:t>
            </a:r>
            <a:r>
              <a:rPr lang="fr-FR" sz="2400" b="1" u="sng" dirty="0" smtClean="0"/>
              <a:t>/</a:t>
            </a:r>
            <a:r>
              <a:rPr lang="fr-FR" sz="2400" b="1" u="sng" dirty="0" smtClean="0">
                <a:solidFill>
                  <a:srgbClr val="FF0000"/>
                </a:solidFill>
              </a:rPr>
              <a:t>CO</a:t>
            </a:r>
            <a:r>
              <a:rPr lang="fr-FR" sz="2400" b="1" u="sng" baseline="-25000" dirty="0" smtClean="0">
                <a:solidFill>
                  <a:srgbClr val="FF0000"/>
                </a:solidFill>
              </a:rPr>
              <a:t>3</a:t>
            </a:r>
            <a:r>
              <a:rPr lang="fr-FR" sz="2400" b="1" u="sng" baseline="30000" dirty="0" smtClean="0">
                <a:solidFill>
                  <a:srgbClr val="FF0000"/>
                </a:solidFill>
              </a:rPr>
              <a:t>2- </a:t>
            </a:r>
            <a:r>
              <a:rPr lang="fr-FR" sz="2400" b="1" u="sng" dirty="0" smtClean="0"/>
              <a:t>:</a:t>
            </a:r>
          </a:p>
          <a:p>
            <a:endParaRPr lang="fr-FR" sz="2400" dirty="0" smtClean="0"/>
          </a:p>
          <a:p>
            <a:r>
              <a:rPr lang="fr-FR" sz="2400" dirty="0" smtClean="0"/>
              <a:t>HCO</a:t>
            </a:r>
            <a:r>
              <a:rPr lang="fr-FR" sz="2400" baseline="-25000" dirty="0" smtClean="0"/>
              <a:t>3</a:t>
            </a:r>
            <a:r>
              <a:rPr lang="fr-FR" sz="2400" baseline="30000" dirty="0" smtClean="0"/>
              <a:t>-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+ H2O(l)  = CO</a:t>
            </a:r>
            <a:r>
              <a:rPr lang="fr-FR" sz="2400" baseline="-25000" dirty="0" smtClean="0"/>
              <a:t>3</a:t>
            </a:r>
            <a:r>
              <a:rPr lang="fr-FR" sz="2400" baseline="30000" dirty="0" smtClean="0"/>
              <a:t>2-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+ H</a:t>
            </a:r>
            <a:r>
              <a:rPr lang="fr-FR" sz="2400" baseline="-25000" dirty="0" smtClean="0"/>
              <a:t>3</a:t>
            </a:r>
            <a:r>
              <a:rPr lang="fr-FR" sz="2400" dirty="0" smtClean="0"/>
              <a:t>O</a:t>
            </a:r>
            <a:r>
              <a:rPr lang="fr-FR" sz="2400" baseline="30000" dirty="0" smtClean="0"/>
              <a:t>+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    </a:t>
            </a:r>
            <a:r>
              <a:rPr lang="fr-FR" sz="2400" b="1" dirty="0" smtClean="0"/>
              <a:t>pKA</a:t>
            </a:r>
            <a:r>
              <a:rPr lang="fr-FR" sz="2400" b="1" baseline="-25000" dirty="0" smtClean="0"/>
              <a:t>1</a:t>
            </a:r>
            <a:r>
              <a:rPr lang="fr-FR" sz="2400" b="1" dirty="0" smtClean="0"/>
              <a:t> = 10,3 à 298 K</a:t>
            </a:r>
          </a:p>
          <a:p>
            <a:endParaRPr lang="fr-FR" sz="2400" b="1" dirty="0" smtClean="0"/>
          </a:p>
          <a:p>
            <a:r>
              <a:rPr lang="fr-FR" sz="2400" b="1" u="sng" dirty="0"/>
              <a:t>Couple </a:t>
            </a:r>
            <a:r>
              <a:rPr lang="fr-FR" sz="2400" b="1" u="sng" dirty="0" smtClean="0"/>
              <a:t>H</a:t>
            </a:r>
            <a:r>
              <a:rPr lang="fr-FR" sz="2400" b="1" u="sng" baseline="-25000" dirty="0" smtClean="0"/>
              <a:t>2</a:t>
            </a:r>
            <a:r>
              <a:rPr lang="fr-FR" sz="2400" b="1" u="sng" dirty="0" smtClean="0"/>
              <a:t>CO</a:t>
            </a:r>
            <a:r>
              <a:rPr lang="fr-FR" sz="2400" b="1" u="sng" baseline="-25000" dirty="0" smtClean="0"/>
              <a:t>3</a:t>
            </a:r>
            <a:r>
              <a:rPr lang="fr-FR" sz="2400" b="1" u="sng" baseline="30000" dirty="0"/>
              <a:t>-</a:t>
            </a:r>
            <a:r>
              <a:rPr lang="fr-FR" sz="2400" b="1" u="sng" dirty="0" smtClean="0"/>
              <a:t>/HCO</a:t>
            </a:r>
            <a:r>
              <a:rPr lang="fr-FR" sz="2400" b="1" u="sng" baseline="-25000" dirty="0" smtClean="0"/>
              <a:t>3</a:t>
            </a:r>
            <a:r>
              <a:rPr lang="fr-FR" sz="2400" b="1" u="sng" baseline="30000" dirty="0" smtClean="0"/>
              <a:t>- </a:t>
            </a:r>
            <a:r>
              <a:rPr lang="fr-FR" sz="2400" b="1" u="sng" dirty="0"/>
              <a:t>:</a:t>
            </a:r>
          </a:p>
          <a:p>
            <a:endParaRPr lang="fr-FR" sz="2400" dirty="0" smtClean="0"/>
          </a:p>
          <a:p>
            <a:r>
              <a:rPr lang="fr-FR" sz="2400" dirty="0" smtClean="0"/>
              <a:t>H</a:t>
            </a:r>
            <a:r>
              <a:rPr lang="fr-FR" sz="2400" baseline="-25000" dirty="0" smtClean="0"/>
              <a:t>2</a:t>
            </a:r>
            <a:r>
              <a:rPr lang="fr-FR" sz="2400" dirty="0" smtClean="0"/>
              <a:t>CO</a:t>
            </a:r>
            <a:r>
              <a:rPr lang="fr-FR" sz="2400" baseline="-25000" dirty="0" smtClean="0"/>
              <a:t>3</a:t>
            </a:r>
            <a:r>
              <a:rPr lang="fr-FR" sz="2400" baseline="30000" dirty="0" smtClean="0"/>
              <a:t>2</a:t>
            </a:r>
            <a:r>
              <a:rPr lang="fr-FR" sz="2400" baseline="30000" dirty="0"/>
              <a:t>-</a:t>
            </a:r>
            <a:r>
              <a:rPr lang="fr-FR" sz="2400" dirty="0"/>
              <a:t>(</a:t>
            </a:r>
            <a:r>
              <a:rPr lang="fr-FR" sz="2400" dirty="0" err="1"/>
              <a:t>aq</a:t>
            </a:r>
            <a:r>
              <a:rPr lang="fr-FR" sz="2400" dirty="0"/>
              <a:t>) + </a:t>
            </a:r>
            <a:r>
              <a:rPr lang="fr-FR" sz="2400" dirty="0" smtClean="0"/>
              <a:t>H</a:t>
            </a:r>
            <a:r>
              <a:rPr lang="fr-FR" sz="2400" baseline="-25000" dirty="0" smtClean="0"/>
              <a:t>2</a:t>
            </a:r>
            <a:r>
              <a:rPr lang="fr-FR" sz="2400" dirty="0" smtClean="0"/>
              <a:t>O(l) = </a:t>
            </a:r>
            <a:r>
              <a:rPr lang="fr-FR" sz="2400" dirty="0"/>
              <a:t>HCO</a:t>
            </a:r>
            <a:r>
              <a:rPr lang="fr-FR" sz="2400" baseline="-25000" dirty="0"/>
              <a:t>3</a:t>
            </a:r>
            <a:r>
              <a:rPr lang="fr-FR" sz="2400" baseline="30000" dirty="0"/>
              <a:t>-</a:t>
            </a:r>
            <a:r>
              <a:rPr lang="fr-FR" sz="2400" dirty="0"/>
              <a:t> (</a:t>
            </a:r>
            <a:r>
              <a:rPr lang="fr-FR" sz="2400" dirty="0" err="1"/>
              <a:t>aq</a:t>
            </a:r>
            <a:r>
              <a:rPr lang="fr-FR" sz="2400" dirty="0"/>
              <a:t>) + H</a:t>
            </a:r>
            <a:r>
              <a:rPr lang="fr-FR" sz="2400" baseline="-25000" dirty="0"/>
              <a:t>3</a:t>
            </a:r>
            <a:r>
              <a:rPr lang="fr-FR" sz="2400" dirty="0"/>
              <a:t>O</a:t>
            </a:r>
            <a:r>
              <a:rPr lang="fr-FR" sz="2400" baseline="30000" dirty="0"/>
              <a:t>+</a:t>
            </a:r>
            <a:r>
              <a:rPr lang="fr-FR" sz="2400" dirty="0"/>
              <a:t>(</a:t>
            </a:r>
            <a:r>
              <a:rPr lang="fr-FR" sz="2400" dirty="0" err="1"/>
              <a:t>aq</a:t>
            </a:r>
            <a:r>
              <a:rPr lang="fr-FR" sz="2400" dirty="0"/>
              <a:t>) </a:t>
            </a:r>
            <a:r>
              <a:rPr lang="fr-FR" sz="2400" dirty="0" smtClean="0"/>
              <a:t> </a:t>
            </a:r>
            <a:r>
              <a:rPr lang="fr-FR" sz="2400" b="1" dirty="0" smtClean="0"/>
              <a:t>pKA</a:t>
            </a:r>
            <a:r>
              <a:rPr lang="fr-FR" sz="2400" b="1" baseline="-25000" dirty="0" smtClean="0"/>
              <a:t>2</a:t>
            </a:r>
            <a:r>
              <a:rPr lang="fr-FR" sz="2400" b="1" dirty="0" smtClean="0"/>
              <a:t> =6,4 à 298 K </a:t>
            </a:r>
            <a:endParaRPr lang="fr-FR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14246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Solubilité de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CaCO</a:t>
            </a:r>
            <a:r>
              <a:rPr lang="fr-FR" b="1" baseline="-25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en fonction du pH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Espace réservé du contenu 6">
            <a:extLst>
              <a:ext uri="{FF2B5EF4-FFF2-40B4-BE49-F238E27FC236}">
                <a16:creationId xmlns:a16="http://schemas.microsoft.com/office/drawing/2014/main" xmlns="" id="{AA05C4A7-8BE3-40C7-9111-93C2CB4DF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01432" y="980728"/>
            <a:ext cx="7907072" cy="5271381"/>
          </a:xfrm>
        </p:spPr>
      </p:pic>
      <p:sp>
        <p:nvSpPr>
          <p:cNvPr id="2" name="ZoneTexte 1"/>
          <p:cNvSpPr txBox="1"/>
          <p:nvPr/>
        </p:nvSpPr>
        <p:spPr>
          <a:xfrm>
            <a:off x="467544" y="3573016"/>
            <a:ext cx="1254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</a:t>
            </a:r>
            <a:r>
              <a:rPr lang="fr-FR" sz="2000" dirty="0" err="1" smtClean="0"/>
              <a:t>s</a:t>
            </a:r>
            <a:r>
              <a:rPr lang="fr-FR" sz="2000" dirty="0" smtClean="0"/>
              <a:t> =-log(s)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1115616" y="2996952"/>
            <a:ext cx="792088" cy="129614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6">
            <a:extLst>
              <a:ext uri="{FF2B5EF4-FFF2-40B4-BE49-F238E27FC236}">
                <a16:creationId xmlns:a16="http://schemas.microsoft.com/office/drawing/2014/main" xmlns="" id="{EEA17541-157B-42FB-AB20-0892452A7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12349" cy="488426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A93292-D737-4203-B599-CF1A73B3CCEA}"/>
              </a:ext>
            </a:extLst>
          </p:cNvPr>
          <p:cNvSpPr/>
          <p:nvPr/>
        </p:nvSpPr>
        <p:spPr>
          <a:xfrm>
            <a:off x="1665575" y="3140968"/>
            <a:ext cx="170121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72F5124C-E5D4-4934-9043-6EEC2339E01F}"/>
              </a:ext>
            </a:extLst>
          </p:cNvPr>
          <p:cNvSpPr txBox="1"/>
          <p:nvPr/>
        </p:nvSpPr>
        <p:spPr>
          <a:xfrm rot="16200000">
            <a:off x="-205283" y="3741787"/>
            <a:ext cx="3268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Pourcentage de l’espèce considérée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090B5CB9-E5B5-4C87-8C4D-AAC3A7A581D1}"/>
              </a:ext>
            </a:extLst>
          </p:cNvPr>
          <p:cNvCxnSpPr/>
          <p:nvPr/>
        </p:nvCxnSpPr>
        <p:spPr>
          <a:xfrm flipH="1">
            <a:off x="4427984" y="3785191"/>
            <a:ext cx="31897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2330EFC9-B8B5-4AD3-B897-B22E63045650}"/>
              </a:ext>
            </a:extLst>
          </p:cNvPr>
          <p:cNvSpPr txBox="1"/>
          <p:nvPr/>
        </p:nvSpPr>
        <p:spPr>
          <a:xfrm>
            <a:off x="3456535" y="3789040"/>
            <a:ext cx="14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Acidification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pH de l’eau de mer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796136" y="3429000"/>
            <a:ext cx="12961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</a:t>
            </a:r>
            <a:r>
              <a:rPr lang="fr-FR" sz="1400" baseline="-25000" dirty="0" smtClean="0"/>
              <a:t>2</a:t>
            </a:r>
            <a:r>
              <a:rPr lang="fr-FR" sz="1400" dirty="0" smtClean="0"/>
              <a:t> dissous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03457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378</Words>
  <Application>Microsoft Macintosh PowerPoint</Application>
  <PresentationFormat>Présentation à l'écran (4:3)</PresentationFormat>
  <Paragraphs>75</Paragraphs>
  <Slides>10</Slides>
  <Notes>1</Notes>
  <HiddenSlides>1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Thème Office</vt:lpstr>
      <vt:lpstr>Document Microsoft Word</vt:lpstr>
      <vt:lpstr>Solubilité</vt:lpstr>
      <vt:lpstr>Coquillage</vt:lpstr>
      <vt:lpstr>Coraux</vt:lpstr>
      <vt:lpstr>Exemple d’équilibre de dissolution</vt:lpstr>
      <vt:lpstr>Détermination du produit de solubilité de l’acide benzoïque</vt:lpstr>
      <vt:lpstr>Détermination du produit de solubilité de NaCl(s)</vt:lpstr>
      <vt:lpstr>Solubilité de CaCO3 en fonction du pH</vt:lpstr>
      <vt:lpstr>Solubilité de CaCO3 en fonction du pH</vt:lpstr>
      <vt:lpstr>pH de l’eau de mer</vt:lpstr>
      <vt:lpstr>Présentation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Maison</dc:creator>
  <cp:lastModifiedBy>matthis chapon</cp:lastModifiedBy>
  <cp:revision>33</cp:revision>
  <dcterms:created xsi:type="dcterms:W3CDTF">2020-05-25T14:33:28Z</dcterms:created>
  <dcterms:modified xsi:type="dcterms:W3CDTF">2020-05-26T17:48:58Z</dcterms:modified>
</cp:coreProperties>
</file>