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  <p:sldMasterId id="2147483711" r:id="rId4"/>
  </p:sldMasterIdLst>
  <p:notesMasterIdLst>
    <p:notesMasterId r:id="rId21"/>
  </p:notesMasterIdLst>
  <p:sldIdLst>
    <p:sldId id="268" r:id="rId5"/>
    <p:sldId id="272" r:id="rId6"/>
    <p:sldId id="263" r:id="rId7"/>
    <p:sldId id="270" r:id="rId8"/>
    <p:sldId id="273" r:id="rId9"/>
    <p:sldId id="269" r:id="rId10"/>
    <p:sldId id="265" r:id="rId11"/>
    <p:sldId id="266" r:id="rId12"/>
    <p:sldId id="275" r:id="rId13"/>
    <p:sldId id="262" r:id="rId14"/>
    <p:sldId id="260" r:id="rId15"/>
    <p:sldId id="278" r:id="rId16"/>
    <p:sldId id="267" r:id="rId17"/>
    <p:sldId id="276" r:id="rId18"/>
    <p:sldId id="280" r:id="rId19"/>
    <p:sldId id="279" r:id="rId20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BD1"/>
    <a:srgbClr val="EBF5FF"/>
    <a:srgbClr val="F3C011"/>
    <a:srgbClr val="CF8182"/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-128" y="-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51255-F8D1-8B45-B863-CCA9D27BCC11}" type="doc">
      <dgm:prSet loTypeId="urn:microsoft.com/office/officeart/2009/3/layout/CircleRelationship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E8A99BC-75E8-8C44-908D-8F39C4531C1E}">
      <dgm:prSet phldrT="[Texte]" custT="1"/>
      <dgm:spPr/>
      <dgm:t>
        <a:bodyPr/>
        <a:lstStyle/>
        <a:p>
          <a:r>
            <a:rPr lang="fr-FR" sz="1600" dirty="0" smtClean="0">
              <a:solidFill>
                <a:schemeClr val="tx1"/>
              </a:solidFill>
            </a:rPr>
            <a:t>Lavoisier</a:t>
          </a:r>
        </a:p>
        <a:p>
          <a:r>
            <a:rPr lang="fr-FR" sz="1600" dirty="0" smtClean="0">
              <a:solidFill>
                <a:schemeClr val="tx1"/>
              </a:solidFill>
            </a:rPr>
            <a:t>(1743-1794)</a:t>
          </a:r>
        </a:p>
        <a:p>
          <a:endParaRPr lang="fr-FR" sz="1600" dirty="0">
            <a:solidFill>
              <a:schemeClr val="tx1"/>
            </a:solidFill>
          </a:endParaRPr>
        </a:p>
      </dgm:t>
    </dgm:pt>
    <dgm:pt modelId="{ECBF1536-46D0-6D48-ADA3-BFB61D80F36D}" type="parTrans" cxnId="{AE178981-93EA-1546-A4FB-44D15DBB816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721DD37-FE4C-2C44-9A13-0D9F79EAF8CB}" type="sibTrans" cxnId="{AE178981-93EA-1546-A4FB-44D15DBB816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08EC938-6C2F-E247-A110-38C0561F58CC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Schelle</a:t>
          </a:r>
        </a:p>
        <a:p>
          <a:r>
            <a:rPr lang="fr-FR" dirty="0" smtClean="0">
              <a:solidFill>
                <a:schemeClr val="tx1"/>
              </a:solidFill>
            </a:rPr>
            <a:t>(1742-1786)</a:t>
          </a:r>
          <a:endParaRPr lang="fr-FR" dirty="0">
            <a:solidFill>
              <a:schemeClr val="tx1"/>
            </a:solidFill>
          </a:endParaRPr>
        </a:p>
      </dgm:t>
    </dgm:pt>
    <dgm:pt modelId="{009472E3-9F4E-F144-AB99-CF1BA73E5498}" type="parTrans" cxnId="{73429F0D-B2B5-094C-9AA9-D31ABB6D1F50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326CD01-540C-2E4F-9233-4F5233C1818E}" type="sibTrans" cxnId="{73429F0D-B2B5-094C-9AA9-D31ABB6D1F50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2CF7928-E509-6044-B3D0-6B3966B9D9DA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Berthollet</a:t>
          </a:r>
        </a:p>
        <a:p>
          <a:r>
            <a:rPr lang="fr-FR" dirty="0" smtClean="0">
              <a:solidFill>
                <a:schemeClr val="tx1"/>
              </a:solidFill>
            </a:rPr>
            <a:t>(1748-1822)</a:t>
          </a:r>
          <a:endParaRPr lang="fr-FR" dirty="0">
            <a:solidFill>
              <a:schemeClr val="tx1"/>
            </a:solidFill>
          </a:endParaRPr>
        </a:p>
      </dgm:t>
    </dgm:pt>
    <dgm:pt modelId="{7FAD74E0-CA48-8044-9518-3851A7C118B3}" type="parTrans" cxnId="{3A47F08A-B9C2-D047-B1EB-C397F953759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B960572-EA94-C84A-BE01-BC25E4800838}" type="sibTrans" cxnId="{3A47F08A-B9C2-D047-B1EB-C397F953759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06671D1-5789-4E46-A6E1-6ED456D24E98}" type="pres">
      <dgm:prSet presAssocID="{C6751255-F8D1-8B45-B863-CCA9D27BCC11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7A151C26-6952-7C4C-AAD1-A2B6D8B243FB}" type="pres">
      <dgm:prSet presAssocID="{0E8A99BC-75E8-8C44-908D-8F39C4531C1E}" presName="Parent" presStyleLbl="node0" presStyleIdx="0" presStyleCnt="1" custLinFactNeighborY="8218">
        <dgm:presLayoutVars>
          <dgm:chMax val="5"/>
          <dgm:chPref val="5"/>
        </dgm:presLayoutVars>
      </dgm:prSet>
      <dgm:spPr/>
      <dgm:t>
        <a:bodyPr/>
        <a:lstStyle/>
        <a:p>
          <a:endParaRPr lang="fr-FR"/>
        </a:p>
      </dgm:t>
    </dgm:pt>
    <dgm:pt modelId="{96AA1933-252A-1B4F-AA65-13BAFD2A8E7B}" type="pres">
      <dgm:prSet presAssocID="{0E8A99BC-75E8-8C44-908D-8F39C4531C1E}" presName="Accent1" presStyleLbl="node1" presStyleIdx="0" presStyleCnt="13" custLinFactNeighborX="91501" custLinFactNeighborY="42224"/>
      <dgm:spPr/>
    </dgm:pt>
    <dgm:pt modelId="{D68AF83D-C856-A64A-9CA4-484E047DF8BF}" type="pres">
      <dgm:prSet presAssocID="{0E8A99BC-75E8-8C44-908D-8F39C4531C1E}" presName="Accent2" presStyleLbl="node1" presStyleIdx="1" presStyleCnt="13"/>
      <dgm:spPr/>
    </dgm:pt>
    <dgm:pt modelId="{3028970B-B0E2-4547-96A0-8A24C81B8FC8}" type="pres">
      <dgm:prSet presAssocID="{0E8A99BC-75E8-8C44-908D-8F39C4531C1E}" presName="Accent3" presStyleLbl="node1" presStyleIdx="2" presStyleCnt="13"/>
      <dgm:spPr/>
    </dgm:pt>
    <dgm:pt modelId="{97C66306-CED6-9E4B-AC47-01F532E01D58}" type="pres">
      <dgm:prSet presAssocID="{0E8A99BC-75E8-8C44-908D-8F39C4531C1E}" presName="Accent4" presStyleLbl="node1" presStyleIdx="3" presStyleCnt="13"/>
      <dgm:spPr/>
    </dgm:pt>
    <dgm:pt modelId="{F5117322-9A32-AA4F-8A2C-929EB28626E2}" type="pres">
      <dgm:prSet presAssocID="{0E8A99BC-75E8-8C44-908D-8F39C4531C1E}" presName="Accent5" presStyleLbl="node1" presStyleIdx="4" presStyleCnt="13"/>
      <dgm:spPr/>
    </dgm:pt>
    <dgm:pt modelId="{5AB97F8F-31BC-7F46-A7BF-6D13A0AAAC88}" type="pres">
      <dgm:prSet presAssocID="{0E8A99BC-75E8-8C44-908D-8F39C4531C1E}" presName="Accent6" presStyleLbl="node1" presStyleIdx="5" presStyleCnt="13"/>
      <dgm:spPr/>
    </dgm:pt>
    <dgm:pt modelId="{22AC9BFF-053E-C54C-AB69-69559BCE36C6}" type="pres">
      <dgm:prSet presAssocID="{808EC938-6C2F-E247-A110-38C0561F58CC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8A5EFD1-D2C4-D84A-BFFC-6178689198BD}" type="pres">
      <dgm:prSet presAssocID="{808EC938-6C2F-E247-A110-38C0561F58CC}" presName="Accent7" presStyleCnt="0"/>
      <dgm:spPr/>
    </dgm:pt>
    <dgm:pt modelId="{AF1BFAC9-D324-9B43-BE48-DAFBE8941A18}" type="pres">
      <dgm:prSet presAssocID="{808EC938-6C2F-E247-A110-38C0561F58CC}" presName="AccentHold1" presStyleLbl="node1" presStyleIdx="7" presStyleCnt="13"/>
      <dgm:spPr/>
    </dgm:pt>
    <dgm:pt modelId="{4535E424-F9F5-D04A-9020-A0D52826BBCA}" type="pres">
      <dgm:prSet presAssocID="{808EC938-6C2F-E247-A110-38C0561F58CC}" presName="Accent8" presStyleCnt="0"/>
      <dgm:spPr/>
    </dgm:pt>
    <dgm:pt modelId="{AAB92F2E-575E-0C4F-8A51-CCA0E61FA580}" type="pres">
      <dgm:prSet presAssocID="{808EC938-6C2F-E247-A110-38C0561F58CC}" presName="AccentHold2" presStyleLbl="node1" presStyleIdx="8" presStyleCnt="13"/>
      <dgm:spPr/>
    </dgm:pt>
    <dgm:pt modelId="{88CD7DF7-8F1B-F24E-A98C-DB5BC37D4E66}" type="pres">
      <dgm:prSet presAssocID="{F2CF7928-E509-6044-B3D0-6B3966B9D9DA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0F12F9A0-04D0-2C4C-A000-4754C1D886DE}" type="pres">
      <dgm:prSet presAssocID="{F2CF7928-E509-6044-B3D0-6B3966B9D9DA}" presName="Accent9" presStyleCnt="0"/>
      <dgm:spPr/>
    </dgm:pt>
    <dgm:pt modelId="{14FD5DC1-8672-0049-AD01-4EE06B7E6CD7}" type="pres">
      <dgm:prSet presAssocID="{F2CF7928-E509-6044-B3D0-6B3966B9D9DA}" presName="AccentHold1" presStyleLbl="node1" presStyleIdx="10" presStyleCnt="13"/>
      <dgm:spPr/>
    </dgm:pt>
    <dgm:pt modelId="{CC1FA300-1338-F242-A127-DCE608C9BCBE}" type="pres">
      <dgm:prSet presAssocID="{F2CF7928-E509-6044-B3D0-6B3966B9D9DA}" presName="Accent10" presStyleCnt="0"/>
      <dgm:spPr/>
    </dgm:pt>
    <dgm:pt modelId="{F12EE546-598C-1642-837E-C07A36E6F1A1}" type="pres">
      <dgm:prSet presAssocID="{F2CF7928-E509-6044-B3D0-6B3966B9D9DA}" presName="AccentHold2" presStyleLbl="node1" presStyleIdx="11" presStyleCnt="13"/>
      <dgm:spPr/>
    </dgm:pt>
    <dgm:pt modelId="{1B3079A7-64C4-794A-9FCA-0EA822BF3FD3}" type="pres">
      <dgm:prSet presAssocID="{F2CF7928-E509-6044-B3D0-6B3966B9D9DA}" presName="Accent11" presStyleCnt="0"/>
      <dgm:spPr/>
    </dgm:pt>
    <dgm:pt modelId="{AC3E5E00-82A9-1441-B898-79516F6E8C6E}" type="pres">
      <dgm:prSet presAssocID="{F2CF7928-E509-6044-B3D0-6B3966B9D9DA}" presName="AccentHold3" presStyleLbl="node1" presStyleIdx="12" presStyleCnt="13"/>
      <dgm:spPr/>
    </dgm:pt>
  </dgm:ptLst>
  <dgm:cxnLst>
    <dgm:cxn modelId="{AE178981-93EA-1546-A4FB-44D15DBB8162}" srcId="{C6751255-F8D1-8B45-B863-CCA9D27BCC11}" destId="{0E8A99BC-75E8-8C44-908D-8F39C4531C1E}" srcOrd="0" destOrd="0" parTransId="{ECBF1536-46D0-6D48-ADA3-BFB61D80F36D}" sibTransId="{3721DD37-FE4C-2C44-9A13-0D9F79EAF8CB}"/>
    <dgm:cxn modelId="{A2A9575F-83FF-CB4F-9FB6-3B577B7F1D84}" type="presOf" srcId="{C6751255-F8D1-8B45-B863-CCA9D27BCC11}" destId="{906671D1-5789-4E46-A6E1-6ED456D24E98}" srcOrd="0" destOrd="0" presId="urn:microsoft.com/office/officeart/2009/3/layout/CircleRelationship"/>
    <dgm:cxn modelId="{73429F0D-B2B5-094C-9AA9-D31ABB6D1F50}" srcId="{0E8A99BC-75E8-8C44-908D-8F39C4531C1E}" destId="{808EC938-6C2F-E247-A110-38C0561F58CC}" srcOrd="0" destOrd="0" parTransId="{009472E3-9F4E-F144-AB99-CF1BA73E5498}" sibTransId="{D326CD01-540C-2E4F-9233-4F5233C1818E}"/>
    <dgm:cxn modelId="{6A3F0388-5A1F-0747-85C9-EFB6B555338E}" type="presOf" srcId="{808EC938-6C2F-E247-A110-38C0561F58CC}" destId="{22AC9BFF-053E-C54C-AB69-69559BCE36C6}" srcOrd="0" destOrd="0" presId="urn:microsoft.com/office/officeart/2009/3/layout/CircleRelationship"/>
    <dgm:cxn modelId="{3A47F08A-B9C2-D047-B1EB-C397F9537594}" srcId="{0E8A99BC-75E8-8C44-908D-8F39C4531C1E}" destId="{F2CF7928-E509-6044-B3D0-6B3966B9D9DA}" srcOrd="1" destOrd="0" parTransId="{7FAD74E0-CA48-8044-9518-3851A7C118B3}" sibTransId="{AB960572-EA94-C84A-BE01-BC25E4800838}"/>
    <dgm:cxn modelId="{2FD91CE0-DEE4-E146-917F-1B3D635DB563}" type="presOf" srcId="{0E8A99BC-75E8-8C44-908D-8F39C4531C1E}" destId="{7A151C26-6952-7C4C-AAD1-A2B6D8B243FB}" srcOrd="0" destOrd="0" presId="urn:microsoft.com/office/officeart/2009/3/layout/CircleRelationship"/>
    <dgm:cxn modelId="{9073C2C1-36D0-594F-8769-F7C476DE234D}" type="presOf" srcId="{F2CF7928-E509-6044-B3D0-6B3966B9D9DA}" destId="{88CD7DF7-8F1B-F24E-A98C-DB5BC37D4E66}" srcOrd="0" destOrd="0" presId="urn:microsoft.com/office/officeart/2009/3/layout/CircleRelationship"/>
    <dgm:cxn modelId="{BA851F68-A514-6C4E-BF89-460C0D6A2C28}" type="presParOf" srcId="{906671D1-5789-4E46-A6E1-6ED456D24E98}" destId="{7A151C26-6952-7C4C-AAD1-A2B6D8B243FB}" srcOrd="0" destOrd="0" presId="urn:microsoft.com/office/officeart/2009/3/layout/CircleRelationship"/>
    <dgm:cxn modelId="{87944113-5960-5241-AA51-0CB621695CE6}" type="presParOf" srcId="{906671D1-5789-4E46-A6E1-6ED456D24E98}" destId="{96AA1933-252A-1B4F-AA65-13BAFD2A8E7B}" srcOrd="1" destOrd="0" presId="urn:microsoft.com/office/officeart/2009/3/layout/CircleRelationship"/>
    <dgm:cxn modelId="{7A3E9AD5-4B78-5448-B159-D7B14D46CD09}" type="presParOf" srcId="{906671D1-5789-4E46-A6E1-6ED456D24E98}" destId="{D68AF83D-C856-A64A-9CA4-484E047DF8BF}" srcOrd="2" destOrd="0" presId="urn:microsoft.com/office/officeart/2009/3/layout/CircleRelationship"/>
    <dgm:cxn modelId="{8FC5D832-0513-CF46-A858-75FA2D8CE3B7}" type="presParOf" srcId="{906671D1-5789-4E46-A6E1-6ED456D24E98}" destId="{3028970B-B0E2-4547-96A0-8A24C81B8FC8}" srcOrd="3" destOrd="0" presId="urn:microsoft.com/office/officeart/2009/3/layout/CircleRelationship"/>
    <dgm:cxn modelId="{6BAE1305-C365-1941-9F94-7F44FA40D0C1}" type="presParOf" srcId="{906671D1-5789-4E46-A6E1-6ED456D24E98}" destId="{97C66306-CED6-9E4B-AC47-01F532E01D58}" srcOrd="4" destOrd="0" presId="urn:microsoft.com/office/officeart/2009/3/layout/CircleRelationship"/>
    <dgm:cxn modelId="{15F4952F-AD1F-334A-A484-E0327EED0A81}" type="presParOf" srcId="{906671D1-5789-4E46-A6E1-6ED456D24E98}" destId="{F5117322-9A32-AA4F-8A2C-929EB28626E2}" srcOrd="5" destOrd="0" presId="urn:microsoft.com/office/officeart/2009/3/layout/CircleRelationship"/>
    <dgm:cxn modelId="{2B3B19A9-33A8-E948-A083-5456A2DE549C}" type="presParOf" srcId="{906671D1-5789-4E46-A6E1-6ED456D24E98}" destId="{5AB97F8F-31BC-7F46-A7BF-6D13A0AAAC88}" srcOrd="6" destOrd="0" presId="urn:microsoft.com/office/officeart/2009/3/layout/CircleRelationship"/>
    <dgm:cxn modelId="{22D186FB-1519-654C-9AB3-C2B57DD503CA}" type="presParOf" srcId="{906671D1-5789-4E46-A6E1-6ED456D24E98}" destId="{22AC9BFF-053E-C54C-AB69-69559BCE36C6}" srcOrd="7" destOrd="0" presId="urn:microsoft.com/office/officeart/2009/3/layout/CircleRelationship"/>
    <dgm:cxn modelId="{2477AF49-30E0-EF46-A721-C1F55B1E46C2}" type="presParOf" srcId="{906671D1-5789-4E46-A6E1-6ED456D24E98}" destId="{78A5EFD1-D2C4-D84A-BFFC-6178689198BD}" srcOrd="8" destOrd="0" presId="urn:microsoft.com/office/officeart/2009/3/layout/CircleRelationship"/>
    <dgm:cxn modelId="{EC393753-4FCB-384F-920E-5CB6B202B7CF}" type="presParOf" srcId="{78A5EFD1-D2C4-D84A-BFFC-6178689198BD}" destId="{AF1BFAC9-D324-9B43-BE48-DAFBE8941A18}" srcOrd="0" destOrd="0" presId="urn:microsoft.com/office/officeart/2009/3/layout/CircleRelationship"/>
    <dgm:cxn modelId="{B3EDFE87-0B38-0846-9311-387619421D44}" type="presParOf" srcId="{906671D1-5789-4E46-A6E1-6ED456D24E98}" destId="{4535E424-F9F5-D04A-9020-A0D52826BBCA}" srcOrd="9" destOrd="0" presId="urn:microsoft.com/office/officeart/2009/3/layout/CircleRelationship"/>
    <dgm:cxn modelId="{F8EC4F9F-CF09-C14B-AA48-F04A05EF8518}" type="presParOf" srcId="{4535E424-F9F5-D04A-9020-A0D52826BBCA}" destId="{AAB92F2E-575E-0C4F-8A51-CCA0E61FA580}" srcOrd="0" destOrd="0" presId="urn:microsoft.com/office/officeart/2009/3/layout/CircleRelationship"/>
    <dgm:cxn modelId="{BBC79DC1-111F-844F-BDC7-7941DE50F9AC}" type="presParOf" srcId="{906671D1-5789-4E46-A6E1-6ED456D24E98}" destId="{88CD7DF7-8F1B-F24E-A98C-DB5BC37D4E66}" srcOrd="10" destOrd="0" presId="urn:microsoft.com/office/officeart/2009/3/layout/CircleRelationship"/>
    <dgm:cxn modelId="{95405211-96AA-1A49-AFAF-AE59E7E55BF7}" type="presParOf" srcId="{906671D1-5789-4E46-A6E1-6ED456D24E98}" destId="{0F12F9A0-04D0-2C4C-A000-4754C1D886DE}" srcOrd="11" destOrd="0" presId="urn:microsoft.com/office/officeart/2009/3/layout/CircleRelationship"/>
    <dgm:cxn modelId="{115580E3-ECA0-CD46-846A-9889616D097C}" type="presParOf" srcId="{0F12F9A0-04D0-2C4C-A000-4754C1D886DE}" destId="{14FD5DC1-8672-0049-AD01-4EE06B7E6CD7}" srcOrd="0" destOrd="0" presId="urn:microsoft.com/office/officeart/2009/3/layout/CircleRelationship"/>
    <dgm:cxn modelId="{BDDE9B04-EEE5-9E41-8F78-693ADB24483A}" type="presParOf" srcId="{906671D1-5789-4E46-A6E1-6ED456D24E98}" destId="{CC1FA300-1338-F242-A127-DCE608C9BCBE}" srcOrd="12" destOrd="0" presId="urn:microsoft.com/office/officeart/2009/3/layout/CircleRelationship"/>
    <dgm:cxn modelId="{4B439096-E85C-2B49-BE29-818F3BD72572}" type="presParOf" srcId="{CC1FA300-1338-F242-A127-DCE608C9BCBE}" destId="{F12EE546-598C-1642-837E-C07A36E6F1A1}" srcOrd="0" destOrd="0" presId="urn:microsoft.com/office/officeart/2009/3/layout/CircleRelationship"/>
    <dgm:cxn modelId="{8F385870-2860-9A4C-ABF9-97B7EB7CB37E}" type="presParOf" srcId="{906671D1-5789-4E46-A6E1-6ED456D24E98}" destId="{1B3079A7-64C4-794A-9FCA-0EA822BF3FD3}" srcOrd="13" destOrd="0" presId="urn:microsoft.com/office/officeart/2009/3/layout/CircleRelationship"/>
    <dgm:cxn modelId="{61C657C1-00BE-8249-B737-44E99E0F4110}" type="presParOf" srcId="{1B3079A7-64C4-794A-9FCA-0EA822BF3FD3}" destId="{AC3E5E00-82A9-1441-B898-79516F6E8C6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51C26-6952-7C4C-AAD1-A2B6D8B243FB}">
      <dsp:nvSpPr>
        <dsp:cNvPr id="0" name=""/>
        <dsp:cNvSpPr/>
      </dsp:nvSpPr>
      <dsp:spPr>
        <a:xfrm>
          <a:off x="1149705" y="536129"/>
          <a:ext cx="3277819" cy="32777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Lavoisier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(1743-1794)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 dirty="0">
            <a:solidFill>
              <a:schemeClr val="tx1"/>
            </a:solidFill>
          </a:endParaRPr>
        </a:p>
      </dsp:txBody>
      <dsp:txXfrm>
        <a:off x="1629730" y="1016144"/>
        <a:ext cx="2317769" cy="2317718"/>
      </dsp:txXfrm>
    </dsp:sp>
    <dsp:sp modelId="{96AA1933-252A-1B4F-AA65-13BAFD2A8E7B}">
      <dsp:nvSpPr>
        <dsp:cNvPr id="0" name=""/>
        <dsp:cNvSpPr/>
      </dsp:nvSpPr>
      <dsp:spPr>
        <a:xfrm>
          <a:off x="3353516" y="271348"/>
          <a:ext cx="364540" cy="3645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8AF83D-C856-A64A-9CA4-484E047DF8BF}">
      <dsp:nvSpPr>
        <dsp:cNvPr id="0" name=""/>
        <dsp:cNvSpPr/>
      </dsp:nvSpPr>
      <dsp:spPr>
        <a:xfrm>
          <a:off x="2156764" y="3300978"/>
          <a:ext cx="263956" cy="2642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8970B-B0E2-4547-96A0-8A24C81B8FC8}">
      <dsp:nvSpPr>
        <dsp:cNvPr id="0" name=""/>
        <dsp:cNvSpPr/>
      </dsp:nvSpPr>
      <dsp:spPr>
        <a:xfrm>
          <a:off x="4638446" y="1597009"/>
          <a:ext cx="263956" cy="2642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C66306-CED6-9E4B-AC47-01F532E01D58}">
      <dsp:nvSpPr>
        <dsp:cNvPr id="0" name=""/>
        <dsp:cNvSpPr/>
      </dsp:nvSpPr>
      <dsp:spPr>
        <a:xfrm>
          <a:off x="3375355" y="3582038"/>
          <a:ext cx="364540" cy="3645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117322-9A32-AA4F-8A2C-929EB28626E2}">
      <dsp:nvSpPr>
        <dsp:cNvPr id="0" name=""/>
        <dsp:cNvSpPr/>
      </dsp:nvSpPr>
      <dsp:spPr>
        <a:xfrm>
          <a:off x="2231745" y="635510"/>
          <a:ext cx="263956" cy="2642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B97F8F-31BC-7F46-A7BF-6D13A0AAAC88}">
      <dsp:nvSpPr>
        <dsp:cNvPr id="0" name=""/>
        <dsp:cNvSpPr/>
      </dsp:nvSpPr>
      <dsp:spPr>
        <a:xfrm>
          <a:off x="1399641" y="2146874"/>
          <a:ext cx="263956" cy="2642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AC9BFF-053E-C54C-AB69-69559BCE36C6}">
      <dsp:nvSpPr>
        <dsp:cNvPr id="0" name=""/>
        <dsp:cNvSpPr/>
      </dsp:nvSpPr>
      <dsp:spPr>
        <a:xfrm>
          <a:off x="125577" y="858366"/>
          <a:ext cx="1332585" cy="13321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>
              <a:solidFill>
                <a:schemeClr val="tx1"/>
              </a:solidFill>
            </a:rPr>
            <a:t>Schelle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>
              <a:solidFill>
                <a:schemeClr val="tx1"/>
              </a:solidFill>
            </a:rPr>
            <a:t>(1742-1786)</a:t>
          </a:r>
          <a:endParaRPr lang="fr-FR" sz="1300" kern="1200" dirty="0">
            <a:solidFill>
              <a:schemeClr val="tx1"/>
            </a:solidFill>
          </a:endParaRPr>
        </a:p>
      </dsp:txBody>
      <dsp:txXfrm>
        <a:off x="320730" y="1053456"/>
        <a:ext cx="942279" cy="941979"/>
      </dsp:txXfrm>
    </dsp:sp>
    <dsp:sp modelId="{AF1BFAC9-D324-9B43-BE48-DAFBE8941A18}">
      <dsp:nvSpPr>
        <dsp:cNvPr id="0" name=""/>
        <dsp:cNvSpPr/>
      </dsp:nvSpPr>
      <dsp:spPr>
        <a:xfrm>
          <a:off x="2651150" y="646997"/>
          <a:ext cx="364540" cy="3645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92F2E-575E-0C4F-8A51-CCA0E61FA580}">
      <dsp:nvSpPr>
        <dsp:cNvPr id="0" name=""/>
        <dsp:cNvSpPr/>
      </dsp:nvSpPr>
      <dsp:spPr>
        <a:xfrm>
          <a:off x="250545" y="2581099"/>
          <a:ext cx="658977" cy="6589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CD7DF7-8F1B-F24E-A98C-DB5BC37D4E66}">
      <dsp:nvSpPr>
        <dsp:cNvPr id="0" name=""/>
        <dsp:cNvSpPr/>
      </dsp:nvSpPr>
      <dsp:spPr>
        <a:xfrm>
          <a:off x="4763414" y="231535"/>
          <a:ext cx="1332585" cy="13321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>
              <a:solidFill>
                <a:schemeClr val="tx1"/>
              </a:solidFill>
            </a:rPr>
            <a:t>Berthollet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>
              <a:solidFill>
                <a:schemeClr val="tx1"/>
              </a:solidFill>
            </a:rPr>
            <a:t>(1748-1822)</a:t>
          </a:r>
          <a:endParaRPr lang="fr-FR" sz="1300" kern="1200" dirty="0">
            <a:solidFill>
              <a:schemeClr val="tx1"/>
            </a:solidFill>
          </a:endParaRPr>
        </a:p>
      </dsp:txBody>
      <dsp:txXfrm>
        <a:off x="4958567" y="426625"/>
        <a:ext cx="942279" cy="941979"/>
      </dsp:txXfrm>
    </dsp:sp>
    <dsp:sp modelId="{14FD5DC1-8672-0049-AD01-4EE06B7E6CD7}">
      <dsp:nvSpPr>
        <dsp:cNvPr id="0" name=""/>
        <dsp:cNvSpPr/>
      </dsp:nvSpPr>
      <dsp:spPr>
        <a:xfrm>
          <a:off x="4169054" y="1151296"/>
          <a:ext cx="364540" cy="3645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2EE546-598C-1642-837E-C07A36E6F1A1}">
      <dsp:nvSpPr>
        <dsp:cNvPr id="0" name=""/>
        <dsp:cNvSpPr/>
      </dsp:nvSpPr>
      <dsp:spPr>
        <a:xfrm>
          <a:off x="0" y="3365308"/>
          <a:ext cx="263956" cy="2642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E5E00-82A9-1441-B898-79516F6E8C6E}">
      <dsp:nvSpPr>
        <dsp:cNvPr id="0" name=""/>
        <dsp:cNvSpPr/>
      </dsp:nvSpPr>
      <dsp:spPr>
        <a:xfrm>
          <a:off x="2632252" y="2989286"/>
          <a:ext cx="263956" cy="2642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24/05/20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AD211D6D-C1B6-6242-8A66-3335B84D0A30}" type="datetime1">
              <a:rPr lang="fr-FR" smtClean="0"/>
              <a:t>24/05/20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56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13" r:id="rId2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2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/>
              <a:t>Chimie durable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915550"/>
            <a:ext cx="9144000" cy="467334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Agrégation 2020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73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95F3D5E-552F-4AD6-B4E5-551F1CEA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9CBA8C6C-5563-4BBE-97FC-58859A04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90" y="177881"/>
            <a:ext cx="5241401" cy="4683417"/>
          </a:xfrm>
          <a:prstGeom prst="rect">
            <a:avLst/>
          </a:prstGeom>
        </p:spPr>
      </p:pic>
      <p:sp>
        <p:nvSpPr>
          <p:cNvPr id="6" name="Titre 3">
            <a:extLst>
              <a:ext uri="{FF2B5EF4-FFF2-40B4-BE49-F238E27FC236}">
                <a16:creationId xmlns:a16="http://schemas.microsoft.com/office/drawing/2014/main" xmlns="" id="{C4D42625-9F2E-466D-B6C3-A9674A85A61B}"/>
              </a:ext>
            </a:extLst>
          </p:cNvPr>
          <p:cNvSpPr txBox="1">
            <a:spLocks/>
          </p:cNvSpPr>
          <p:nvPr/>
        </p:nvSpPr>
        <p:spPr>
          <a:xfrm>
            <a:off x="0" y="177881"/>
            <a:ext cx="4995162" cy="69449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CF8182"/>
                </a:solidFill>
              </a:rPr>
              <a:t>Procédé de Boots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ACC39EB7-2D7E-48D4-A578-E80138A27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196" b="-1"/>
          <a:stretch/>
        </p:blipFill>
        <p:spPr>
          <a:xfrm>
            <a:off x="115464" y="4141642"/>
            <a:ext cx="3596680" cy="43233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4A637A1C-4D22-4130-BC5C-EF3E3D9CC5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45" t="23994" r="-728" b="26006"/>
          <a:stretch/>
        </p:blipFill>
        <p:spPr>
          <a:xfrm>
            <a:off x="552625" y="4643268"/>
            <a:ext cx="764851" cy="24512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925730" y="4775756"/>
            <a:ext cx="2899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u="sng" dirty="0" smtClean="0"/>
              <a:t>Physique-Chimie, Terminale S, Hatier </a:t>
            </a:r>
            <a:endParaRPr lang="fr-FR" sz="1400" i="1" u="sng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51101"/>
              </p:ext>
            </p:extLst>
          </p:nvPr>
        </p:nvGraphicFramePr>
        <p:xfrm>
          <a:off x="115461" y="713749"/>
          <a:ext cx="3617830" cy="309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98"/>
                <a:gridCol w="1860232"/>
              </a:tblGrid>
              <a:tr h="373941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Produits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Masse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molaire des produits (g.mol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941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Ibuprofène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pt-BR" dirty="0" smtClean="0"/>
                        <a:t>C</a:t>
                      </a:r>
                      <a:r>
                        <a:rPr lang="pt-BR" baseline="-25000" dirty="0" smtClean="0"/>
                        <a:t>13</a:t>
                      </a:r>
                      <a:r>
                        <a:rPr lang="pt-BR" dirty="0" smtClean="0"/>
                        <a:t>H</a:t>
                      </a:r>
                      <a:r>
                        <a:rPr lang="pt-BR" baseline="-25000" dirty="0" smtClean="0"/>
                        <a:t>18</a:t>
                      </a:r>
                      <a:r>
                        <a:rPr lang="pt-BR" dirty="0" smtClean="0"/>
                        <a:t>O</a:t>
                      </a:r>
                      <a:r>
                        <a:rPr lang="pt-BR" baseline="-25000" dirty="0" smtClean="0"/>
                        <a:t>2</a:t>
                      </a:r>
                      <a:r>
                        <a:rPr lang="pt-BR" baseline="0" dirty="0" smtClean="0"/>
                        <a:t>)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206,3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941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Acide éthanoïque (</a:t>
                      </a:r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dirty="0" smtClean="0"/>
                        <a:t>H</a:t>
                      </a:r>
                      <a:r>
                        <a:rPr lang="fr-FR" baseline="-25000" dirty="0" smtClean="0"/>
                        <a:t>4</a:t>
                      </a:r>
                      <a:r>
                        <a:rPr lang="fr-FR" dirty="0" smtClean="0"/>
                        <a:t>O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baseline="0" dirty="0" smtClean="0"/>
                        <a:t>)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60,1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941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Ethanol (</a:t>
                      </a:r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dirty="0" smtClean="0"/>
                        <a:t>H</a:t>
                      </a:r>
                      <a:r>
                        <a:rPr lang="fr-FR" baseline="-25000" dirty="0" smtClean="0"/>
                        <a:t>5</a:t>
                      </a:r>
                      <a:r>
                        <a:rPr lang="fr-FR" dirty="0" smtClean="0"/>
                        <a:t>OH)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46,1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941"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3</a:t>
                      </a:r>
                      <a:r>
                        <a:rPr lang="fr-FR" dirty="0" smtClean="0"/>
                        <a:t>H</a:t>
                      </a:r>
                      <a:r>
                        <a:rPr lang="fr-FR" baseline="-25000" dirty="0" smtClean="0"/>
                        <a:t>6</a:t>
                      </a:r>
                      <a:r>
                        <a:rPr lang="fr-FR" dirty="0" smtClean="0"/>
                        <a:t>O</a:t>
                      </a:r>
                      <a:r>
                        <a:rPr lang="fr-FR" baseline="-25000" dirty="0" smtClean="0"/>
                        <a:t>3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90,1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941">
                <a:tc>
                  <a:txBody>
                    <a:bodyPr/>
                    <a:lstStyle/>
                    <a:p>
                      <a:r>
                        <a:rPr lang="fr-FR" dirty="0" smtClean="0"/>
                        <a:t>H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dirty="0" smtClean="0"/>
                        <a:t>O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632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NaCl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58,4</a:t>
                      </a:r>
                    </a:p>
                  </a:txBody>
                  <a:tcPr/>
                </a:tc>
              </a:tr>
              <a:tr h="203564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NH3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03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4D893E87-39C8-47A5-9455-BDA23412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90664E48-4BED-4241-B6F0-37E95644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79573"/>
            <a:ext cx="7543800" cy="505383"/>
          </a:xfrm>
        </p:spPr>
        <p:txBody>
          <a:bodyPr/>
          <a:lstStyle/>
          <a:p>
            <a:r>
              <a:rPr lang="fr-FR" sz="2800" dirty="0">
                <a:solidFill>
                  <a:srgbClr val="CF8182"/>
                </a:solidFill>
              </a:rPr>
              <a:t>Procédé de BHC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0051FE48-CE9A-476A-8875-CE0BAD68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89" y="1096058"/>
            <a:ext cx="6610964" cy="32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solidFill>
                  <a:srgbClr val="CF8182"/>
                </a:solidFill>
              </a:rPr>
              <a:t>Catalyse : Applications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0" y="1526423"/>
            <a:ext cx="3880832" cy="29682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23434" y="2424236"/>
            <a:ext cx="3617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Pot catalytique : </a:t>
            </a:r>
          </a:p>
          <a:p>
            <a:r>
              <a:rPr lang="fr-FR" dirty="0" smtClean="0"/>
              <a:t>Mousse contenant un </a:t>
            </a:r>
            <a:r>
              <a:rPr lang="fr-FR" dirty="0"/>
              <a:t>mélange de catalyseurs solides, composé de palladium Pd, de platine Pt et de rhodium Rh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84875" y="4399539"/>
            <a:ext cx="241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Cnrs, la chimie au lycée</a:t>
            </a:r>
            <a:endParaRPr lang="fr-FR" i="1" u="sng" dirty="0"/>
          </a:p>
        </p:txBody>
      </p:sp>
    </p:spTree>
    <p:extLst>
      <p:ext uri="{BB962C8B-B14F-4D97-AF65-F5344CB8AC3E}">
        <p14:creationId xmlns:p14="http://schemas.microsoft.com/office/powerpoint/2010/main" val="285525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93976FA-1AB4-49E9-9B59-42366F7A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355E0327-5F88-4655-9F3C-6DA77B49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solidFill>
                  <a:srgbClr val="CF8182"/>
                </a:solidFill>
              </a:rPr>
              <a:t>Extraction de la caséine du lait </a:t>
            </a:r>
          </a:p>
        </p:txBody>
      </p:sp>
      <p:grpSp>
        <p:nvGrpSpPr>
          <p:cNvPr id="4" name="Grouper 449">
            <a:extLst>
              <a:ext uri="{FF2B5EF4-FFF2-40B4-BE49-F238E27FC236}">
                <a16:creationId xmlns:a16="http://schemas.microsoft.com/office/drawing/2014/main" xmlns="" id="{F94A1199-77FC-4BDF-9BCB-F2B4BAB3E69F}"/>
              </a:ext>
            </a:extLst>
          </p:cNvPr>
          <p:cNvGrpSpPr/>
          <p:nvPr/>
        </p:nvGrpSpPr>
        <p:grpSpPr>
          <a:xfrm>
            <a:off x="1945128" y="3893653"/>
            <a:ext cx="1647825" cy="560388"/>
            <a:chOff x="0" y="0"/>
            <a:chExt cx="1143000" cy="434975"/>
          </a:xfrm>
        </p:grpSpPr>
        <p:grpSp>
          <p:nvGrpSpPr>
            <p:cNvPr id="5" name="Grouper 445">
              <a:extLst>
                <a:ext uri="{FF2B5EF4-FFF2-40B4-BE49-F238E27FC236}">
                  <a16:creationId xmlns:a16="http://schemas.microsoft.com/office/drawing/2014/main" xmlns="" id="{9FB74775-225A-48FA-850B-68594C86521C}"/>
                </a:ext>
              </a:extLst>
            </p:cNvPr>
            <p:cNvGrpSpPr/>
            <p:nvPr/>
          </p:nvGrpSpPr>
          <p:grpSpPr>
            <a:xfrm>
              <a:off x="0" y="71120"/>
              <a:ext cx="1143000" cy="363855"/>
              <a:chOff x="0" y="0"/>
              <a:chExt cx="1143000" cy="36385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12113CB8-87C4-47A3-AC26-C5FDD9489D9C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36385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xmlns="" id="{B4D3B845-7A93-44CF-85DB-91525BD620CC}"/>
                  </a:ext>
                </a:extLst>
              </p:cNvPr>
              <p:cNvSpPr/>
              <p:nvPr/>
            </p:nvSpPr>
            <p:spPr>
              <a:xfrm>
                <a:off x="114300" y="11430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27CBCDA-6134-48B9-B0E3-F30D7AAA9A04}"/>
                </a:ext>
              </a:extLst>
            </p:cNvPr>
            <p:cNvSpPr/>
            <p:nvPr/>
          </p:nvSpPr>
          <p:spPr>
            <a:xfrm>
              <a:off x="0" y="0"/>
              <a:ext cx="1143000" cy="69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9" name="Grouper 48">
            <a:extLst>
              <a:ext uri="{FF2B5EF4-FFF2-40B4-BE49-F238E27FC236}">
                <a16:creationId xmlns:a16="http://schemas.microsoft.com/office/drawing/2014/main" xmlns="" id="{AFA95CC8-EAC8-4CC9-893C-7B742704F47E}"/>
              </a:ext>
            </a:extLst>
          </p:cNvPr>
          <p:cNvGrpSpPr/>
          <p:nvPr/>
        </p:nvGrpSpPr>
        <p:grpSpPr>
          <a:xfrm>
            <a:off x="2235640" y="2270073"/>
            <a:ext cx="1066800" cy="1602740"/>
            <a:chOff x="0" y="0"/>
            <a:chExt cx="571500" cy="824230"/>
          </a:xfrm>
        </p:grpSpPr>
        <p:grpSp>
          <p:nvGrpSpPr>
            <p:cNvPr id="10" name="Grouper 31">
              <a:extLst>
                <a:ext uri="{FF2B5EF4-FFF2-40B4-BE49-F238E27FC236}">
                  <a16:creationId xmlns:a16="http://schemas.microsoft.com/office/drawing/2014/main" xmlns="" id="{2EC7FFD9-8538-4D6C-957F-5F45BD9BE5C7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2" name="Arrondir un rectangle avec un coin du même côté 29">
                <a:extLst>
                  <a:ext uri="{FF2B5EF4-FFF2-40B4-BE49-F238E27FC236}">
                    <a16:creationId xmlns:a16="http://schemas.microsoft.com/office/drawing/2014/main" xmlns="" id="{C2BF8BA0-92C6-4560-B93B-6D3E4C5606A7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3" name="Arrondir un rectangle avec un coin du même côté 30">
                <a:extLst>
                  <a:ext uri="{FF2B5EF4-FFF2-40B4-BE49-F238E27FC236}">
                    <a16:creationId xmlns:a16="http://schemas.microsoft.com/office/drawing/2014/main" xmlns="" id="{2C24EBE6-93EF-4A2A-8AFC-6008D1EAF51C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94C2431A-3069-4277-A7DE-C019B8A6CB11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4" name="Grouper 449">
            <a:extLst>
              <a:ext uri="{FF2B5EF4-FFF2-40B4-BE49-F238E27FC236}">
                <a16:creationId xmlns:a16="http://schemas.microsoft.com/office/drawing/2014/main" xmlns="" id="{1C7547A8-DFC4-466E-B675-16924F4E37B7}"/>
              </a:ext>
            </a:extLst>
          </p:cNvPr>
          <p:cNvGrpSpPr/>
          <p:nvPr/>
        </p:nvGrpSpPr>
        <p:grpSpPr>
          <a:xfrm>
            <a:off x="4233267" y="3893653"/>
            <a:ext cx="1647825" cy="560388"/>
            <a:chOff x="0" y="0"/>
            <a:chExt cx="1143000" cy="434975"/>
          </a:xfrm>
        </p:grpSpPr>
        <p:grpSp>
          <p:nvGrpSpPr>
            <p:cNvPr id="15" name="Grouper 445">
              <a:extLst>
                <a:ext uri="{FF2B5EF4-FFF2-40B4-BE49-F238E27FC236}">
                  <a16:creationId xmlns:a16="http://schemas.microsoft.com/office/drawing/2014/main" xmlns="" id="{829FE47A-CD86-4E97-8C58-57ED1CC8FB33}"/>
                </a:ext>
              </a:extLst>
            </p:cNvPr>
            <p:cNvGrpSpPr/>
            <p:nvPr/>
          </p:nvGrpSpPr>
          <p:grpSpPr>
            <a:xfrm>
              <a:off x="0" y="71120"/>
              <a:ext cx="1143000" cy="363855"/>
              <a:chOff x="0" y="0"/>
              <a:chExt cx="1143000" cy="36385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798941A8-9D60-4FAC-B515-F9F0BA39E7FD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36385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xmlns="" id="{5D7B97DE-FFBE-4804-8D71-72712686DAF8}"/>
                  </a:ext>
                </a:extLst>
              </p:cNvPr>
              <p:cNvSpPr/>
              <p:nvPr/>
            </p:nvSpPr>
            <p:spPr>
              <a:xfrm>
                <a:off x="114300" y="11430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C80EB20-18FC-426B-A9A5-8E838BC0D86D}"/>
                </a:ext>
              </a:extLst>
            </p:cNvPr>
            <p:cNvSpPr/>
            <p:nvPr/>
          </p:nvSpPr>
          <p:spPr>
            <a:xfrm>
              <a:off x="0" y="0"/>
              <a:ext cx="1143000" cy="69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9" name="Grouper 48">
            <a:extLst>
              <a:ext uri="{FF2B5EF4-FFF2-40B4-BE49-F238E27FC236}">
                <a16:creationId xmlns:a16="http://schemas.microsoft.com/office/drawing/2014/main" xmlns="" id="{8A8AF11F-7DF2-4947-82CB-48B891111501}"/>
              </a:ext>
            </a:extLst>
          </p:cNvPr>
          <p:cNvGrpSpPr/>
          <p:nvPr/>
        </p:nvGrpSpPr>
        <p:grpSpPr>
          <a:xfrm>
            <a:off x="4610098" y="2289686"/>
            <a:ext cx="1066800" cy="1602740"/>
            <a:chOff x="0" y="0"/>
            <a:chExt cx="571500" cy="824230"/>
          </a:xfrm>
        </p:grpSpPr>
        <p:grpSp>
          <p:nvGrpSpPr>
            <p:cNvPr id="20" name="Grouper 31">
              <a:extLst>
                <a:ext uri="{FF2B5EF4-FFF2-40B4-BE49-F238E27FC236}">
                  <a16:creationId xmlns:a16="http://schemas.microsoft.com/office/drawing/2014/main" xmlns="" id="{B63AC075-AC85-44B5-AD0B-4D154EA959D4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22" name="Arrondir un rectangle avec un coin du même côté 29">
                <a:extLst>
                  <a:ext uri="{FF2B5EF4-FFF2-40B4-BE49-F238E27FC236}">
                    <a16:creationId xmlns:a16="http://schemas.microsoft.com/office/drawing/2014/main" xmlns="" id="{73C408B6-6DF1-448D-83D0-F210E811F837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3" name="Arrondir un rectangle avec un coin du même côté 30">
                <a:extLst>
                  <a:ext uri="{FF2B5EF4-FFF2-40B4-BE49-F238E27FC236}">
                    <a16:creationId xmlns:a16="http://schemas.microsoft.com/office/drawing/2014/main" xmlns="" id="{7FDC0C46-7F11-4185-B1ED-5511C095BCD7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BA5F14D0-8CD8-40A4-B98E-9A99F8DD25A4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24" name="Forme libre 5">
            <a:extLst>
              <a:ext uri="{FF2B5EF4-FFF2-40B4-BE49-F238E27FC236}">
                <a16:creationId xmlns:a16="http://schemas.microsoft.com/office/drawing/2014/main" xmlns="" id="{2F08A34A-95D8-4A68-ADB0-07AF33D2FD34}"/>
              </a:ext>
            </a:extLst>
          </p:cNvPr>
          <p:cNvSpPr/>
          <p:nvPr/>
        </p:nvSpPr>
        <p:spPr>
          <a:xfrm>
            <a:off x="4686295" y="3265167"/>
            <a:ext cx="914404" cy="572855"/>
          </a:xfrm>
          <a:custGeom>
            <a:avLst/>
            <a:gdLst>
              <a:gd name="connsiteX0" fmla="*/ 136135 w 694935"/>
              <a:gd name="connsiteY0" fmla="*/ 171450 h 381009"/>
              <a:gd name="connsiteX1" fmla="*/ 523485 w 694935"/>
              <a:gd name="connsiteY1" fmla="*/ 177800 h 381009"/>
              <a:gd name="connsiteX2" fmla="*/ 529835 w 694935"/>
              <a:gd name="connsiteY2" fmla="*/ 196850 h 381009"/>
              <a:gd name="connsiteX3" fmla="*/ 510785 w 694935"/>
              <a:gd name="connsiteY3" fmla="*/ 209550 h 381009"/>
              <a:gd name="connsiteX4" fmla="*/ 256785 w 694935"/>
              <a:gd name="connsiteY4" fmla="*/ 196850 h 381009"/>
              <a:gd name="connsiteX5" fmla="*/ 237735 w 694935"/>
              <a:gd name="connsiteY5" fmla="*/ 190500 h 381009"/>
              <a:gd name="connsiteX6" fmla="*/ 205985 w 694935"/>
              <a:gd name="connsiteY6" fmla="*/ 196850 h 381009"/>
              <a:gd name="connsiteX7" fmla="*/ 250435 w 694935"/>
              <a:gd name="connsiteY7" fmla="*/ 247650 h 381009"/>
              <a:gd name="connsiteX8" fmla="*/ 459985 w 694935"/>
              <a:gd name="connsiteY8" fmla="*/ 241300 h 381009"/>
              <a:gd name="connsiteX9" fmla="*/ 479035 w 694935"/>
              <a:gd name="connsiteY9" fmla="*/ 228600 h 381009"/>
              <a:gd name="connsiteX10" fmla="*/ 485385 w 694935"/>
              <a:gd name="connsiteY10" fmla="*/ 203200 h 381009"/>
              <a:gd name="connsiteX11" fmla="*/ 479035 w 694935"/>
              <a:gd name="connsiteY11" fmla="*/ 139700 h 381009"/>
              <a:gd name="connsiteX12" fmla="*/ 447285 w 694935"/>
              <a:gd name="connsiteY12" fmla="*/ 114300 h 381009"/>
              <a:gd name="connsiteX13" fmla="*/ 421885 w 694935"/>
              <a:gd name="connsiteY13" fmla="*/ 101600 h 381009"/>
              <a:gd name="connsiteX14" fmla="*/ 352035 w 694935"/>
              <a:gd name="connsiteY14" fmla="*/ 107950 h 381009"/>
              <a:gd name="connsiteX15" fmla="*/ 332985 w 694935"/>
              <a:gd name="connsiteY15" fmla="*/ 114300 h 381009"/>
              <a:gd name="connsiteX16" fmla="*/ 320285 w 694935"/>
              <a:gd name="connsiteY16" fmla="*/ 133350 h 381009"/>
              <a:gd name="connsiteX17" fmla="*/ 282185 w 694935"/>
              <a:gd name="connsiteY17" fmla="*/ 158750 h 381009"/>
              <a:gd name="connsiteX18" fmla="*/ 263135 w 694935"/>
              <a:gd name="connsiteY18" fmla="*/ 171450 h 381009"/>
              <a:gd name="connsiteX19" fmla="*/ 218685 w 694935"/>
              <a:gd name="connsiteY19" fmla="*/ 184150 h 381009"/>
              <a:gd name="connsiteX20" fmla="*/ 199635 w 694935"/>
              <a:gd name="connsiteY20" fmla="*/ 190500 h 381009"/>
              <a:gd name="connsiteX21" fmla="*/ 174235 w 694935"/>
              <a:gd name="connsiteY21" fmla="*/ 196850 h 381009"/>
              <a:gd name="connsiteX22" fmla="*/ 155185 w 694935"/>
              <a:gd name="connsiteY22" fmla="*/ 203200 h 381009"/>
              <a:gd name="connsiteX23" fmla="*/ 123435 w 694935"/>
              <a:gd name="connsiteY23" fmla="*/ 209550 h 381009"/>
              <a:gd name="connsiteX24" fmla="*/ 72635 w 694935"/>
              <a:gd name="connsiteY24" fmla="*/ 222250 h 381009"/>
              <a:gd name="connsiteX25" fmla="*/ 2785 w 694935"/>
              <a:gd name="connsiteY25" fmla="*/ 215900 h 381009"/>
              <a:gd name="connsiteX26" fmla="*/ 9135 w 694935"/>
              <a:gd name="connsiteY26" fmla="*/ 190500 h 381009"/>
              <a:gd name="connsiteX27" fmla="*/ 21835 w 694935"/>
              <a:gd name="connsiteY27" fmla="*/ 171450 h 381009"/>
              <a:gd name="connsiteX28" fmla="*/ 66285 w 694935"/>
              <a:gd name="connsiteY28" fmla="*/ 158750 h 381009"/>
              <a:gd name="connsiteX29" fmla="*/ 161535 w 694935"/>
              <a:gd name="connsiteY29" fmla="*/ 171450 h 381009"/>
              <a:gd name="connsiteX30" fmla="*/ 225035 w 694935"/>
              <a:gd name="connsiteY30" fmla="*/ 203200 h 381009"/>
              <a:gd name="connsiteX31" fmla="*/ 301235 w 694935"/>
              <a:gd name="connsiteY31" fmla="*/ 234950 h 381009"/>
              <a:gd name="connsiteX32" fmla="*/ 320285 w 694935"/>
              <a:gd name="connsiteY32" fmla="*/ 241300 h 381009"/>
              <a:gd name="connsiteX33" fmla="*/ 371085 w 694935"/>
              <a:gd name="connsiteY33" fmla="*/ 266700 h 381009"/>
              <a:gd name="connsiteX34" fmla="*/ 390135 w 694935"/>
              <a:gd name="connsiteY34" fmla="*/ 279400 h 381009"/>
              <a:gd name="connsiteX35" fmla="*/ 409185 w 694935"/>
              <a:gd name="connsiteY35" fmla="*/ 285750 h 381009"/>
              <a:gd name="connsiteX36" fmla="*/ 434585 w 694935"/>
              <a:gd name="connsiteY36" fmla="*/ 298450 h 381009"/>
              <a:gd name="connsiteX37" fmla="*/ 625085 w 694935"/>
              <a:gd name="connsiteY37" fmla="*/ 247650 h 381009"/>
              <a:gd name="connsiteX38" fmla="*/ 586985 w 694935"/>
              <a:gd name="connsiteY38" fmla="*/ 209550 h 381009"/>
              <a:gd name="connsiteX39" fmla="*/ 561585 w 694935"/>
              <a:gd name="connsiteY39" fmla="*/ 196850 h 381009"/>
              <a:gd name="connsiteX40" fmla="*/ 517135 w 694935"/>
              <a:gd name="connsiteY40" fmla="*/ 184150 h 381009"/>
              <a:gd name="connsiteX41" fmla="*/ 479035 w 694935"/>
              <a:gd name="connsiteY41" fmla="*/ 177800 h 381009"/>
              <a:gd name="connsiteX42" fmla="*/ 440935 w 694935"/>
              <a:gd name="connsiteY42" fmla="*/ 165100 h 381009"/>
              <a:gd name="connsiteX43" fmla="*/ 421885 w 694935"/>
              <a:gd name="connsiteY43" fmla="*/ 158750 h 381009"/>
              <a:gd name="connsiteX44" fmla="*/ 396485 w 694935"/>
              <a:gd name="connsiteY44" fmla="*/ 146050 h 381009"/>
              <a:gd name="connsiteX45" fmla="*/ 358385 w 694935"/>
              <a:gd name="connsiteY45" fmla="*/ 120650 h 381009"/>
              <a:gd name="connsiteX46" fmla="*/ 320285 w 694935"/>
              <a:gd name="connsiteY46" fmla="*/ 107950 h 381009"/>
              <a:gd name="connsiteX47" fmla="*/ 231385 w 694935"/>
              <a:gd name="connsiteY47" fmla="*/ 114300 h 381009"/>
              <a:gd name="connsiteX48" fmla="*/ 212335 w 694935"/>
              <a:gd name="connsiteY48" fmla="*/ 120650 h 381009"/>
              <a:gd name="connsiteX49" fmla="*/ 186935 w 694935"/>
              <a:gd name="connsiteY49" fmla="*/ 158750 h 381009"/>
              <a:gd name="connsiteX50" fmla="*/ 174235 w 694935"/>
              <a:gd name="connsiteY50" fmla="*/ 177800 h 381009"/>
              <a:gd name="connsiteX51" fmla="*/ 167885 w 694935"/>
              <a:gd name="connsiteY51" fmla="*/ 196850 h 381009"/>
              <a:gd name="connsiteX52" fmla="*/ 136135 w 694935"/>
              <a:gd name="connsiteY52" fmla="*/ 254000 h 381009"/>
              <a:gd name="connsiteX53" fmla="*/ 142485 w 694935"/>
              <a:gd name="connsiteY53" fmla="*/ 279400 h 381009"/>
              <a:gd name="connsiteX54" fmla="*/ 167885 w 694935"/>
              <a:gd name="connsiteY54" fmla="*/ 292100 h 381009"/>
              <a:gd name="connsiteX55" fmla="*/ 218685 w 694935"/>
              <a:gd name="connsiteY55" fmla="*/ 304800 h 381009"/>
              <a:gd name="connsiteX56" fmla="*/ 237735 w 694935"/>
              <a:gd name="connsiteY56" fmla="*/ 311150 h 381009"/>
              <a:gd name="connsiteX57" fmla="*/ 453635 w 694935"/>
              <a:gd name="connsiteY57" fmla="*/ 304800 h 381009"/>
              <a:gd name="connsiteX58" fmla="*/ 479035 w 694935"/>
              <a:gd name="connsiteY58" fmla="*/ 298450 h 381009"/>
              <a:gd name="connsiteX59" fmla="*/ 561585 w 694935"/>
              <a:gd name="connsiteY59" fmla="*/ 304800 h 381009"/>
              <a:gd name="connsiteX60" fmla="*/ 599685 w 694935"/>
              <a:gd name="connsiteY60" fmla="*/ 336550 h 381009"/>
              <a:gd name="connsiteX61" fmla="*/ 593335 w 694935"/>
              <a:gd name="connsiteY61" fmla="*/ 361950 h 381009"/>
              <a:gd name="connsiteX62" fmla="*/ 472685 w 694935"/>
              <a:gd name="connsiteY62" fmla="*/ 355600 h 381009"/>
              <a:gd name="connsiteX63" fmla="*/ 447285 w 694935"/>
              <a:gd name="connsiteY63" fmla="*/ 342900 h 381009"/>
              <a:gd name="connsiteX64" fmla="*/ 409185 w 694935"/>
              <a:gd name="connsiteY64" fmla="*/ 336550 h 381009"/>
              <a:gd name="connsiteX65" fmla="*/ 301235 w 694935"/>
              <a:gd name="connsiteY65" fmla="*/ 323850 h 381009"/>
              <a:gd name="connsiteX66" fmla="*/ 256785 w 694935"/>
              <a:gd name="connsiteY66" fmla="*/ 317500 h 381009"/>
              <a:gd name="connsiteX67" fmla="*/ 193285 w 694935"/>
              <a:gd name="connsiteY67" fmla="*/ 298450 h 381009"/>
              <a:gd name="connsiteX68" fmla="*/ 174235 w 694935"/>
              <a:gd name="connsiteY68" fmla="*/ 292100 h 381009"/>
              <a:gd name="connsiteX69" fmla="*/ 155185 w 694935"/>
              <a:gd name="connsiteY69" fmla="*/ 285750 h 381009"/>
              <a:gd name="connsiteX70" fmla="*/ 85335 w 694935"/>
              <a:gd name="connsiteY70" fmla="*/ 311150 h 381009"/>
              <a:gd name="connsiteX71" fmla="*/ 91685 w 694935"/>
              <a:gd name="connsiteY71" fmla="*/ 368300 h 381009"/>
              <a:gd name="connsiteX72" fmla="*/ 142485 w 694935"/>
              <a:gd name="connsiteY72" fmla="*/ 381000 h 381009"/>
              <a:gd name="connsiteX73" fmla="*/ 358385 w 694935"/>
              <a:gd name="connsiteY73" fmla="*/ 374650 h 381009"/>
              <a:gd name="connsiteX74" fmla="*/ 377435 w 694935"/>
              <a:gd name="connsiteY74" fmla="*/ 368300 h 381009"/>
              <a:gd name="connsiteX75" fmla="*/ 409185 w 694935"/>
              <a:gd name="connsiteY75" fmla="*/ 349250 h 381009"/>
              <a:gd name="connsiteX76" fmla="*/ 428235 w 694935"/>
              <a:gd name="connsiteY76" fmla="*/ 336550 h 381009"/>
              <a:gd name="connsiteX77" fmla="*/ 472685 w 694935"/>
              <a:gd name="connsiteY77" fmla="*/ 323850 h 381009"/>
              <a:gd name="connsiteX78" fmla="*/ 491735 w 694935"/>
              <a:gd name="connsiteY78" fmla="*/ 311150 h 381009"/>
              <a:gd name="connsiteX79" fmla="*/ 542535 w 694935"/>
              <a:gd name="connsiteY79" fmla="*/ 298450 h 381009"/>
              <a:gd name="connsiteX80" fmla="*/ 561585 w 694935"/>
              <a:gd name="connsiteY80" fmla="*/ 234950 h 381009"/>
              <a:gd name="connsiteX81" fmla="*/ 567935 w 694935"/>
              <a:gd name="connsiteY81" fmla="*/ 215900 h 381009"/>
              <a:gd name="connsiteX82" fmla="*/ 231385 w 694935"/>
              <a:gd name="connsiteY82" fmla="*/ 196850 h 381009"/>
              <a:gd name="connsiteX83" fmla="*/ 212335 w 694935"/>
              <a:gd name="connsiteY83" fmla="*/ 190500 h 381009"/>
              <a:gd name="connsiteX84" fmla="*/ 161535 w 694935"/>
              <a:gd name="connsiteY84" fmla="*/ 177800 h 381009"/>
              <a:gd name="connsiteX85" fmla="*/ 142485 w 694935"/>
              <a:gd name="connsiteY85" fmla="*/ 165100 h 381009"/>
              <a:gd name="connsiteX86" fmla="*/ 98035 w 694935"/>
              <a:gd name="connsiteY86" fmla="*/ 152400 h 381009"/>
              <a:gd name="connsiteX87" fmla="*/ 78985 w 694935"/>
              <a:gd name="connsiteY87" fmla="*/ 146050 h 381009"/>
              <a:gd name="connsiteX88" fmla="*/ 59935 w 694935"/>
              <a:gd name="connsiteY88" fmla="*/ 133350 h 381009"/>
              <a:gd name="connsiteX89" fmla="*/ 66285 w 694935"/>
              <a:gd name="connsiteY89" fmla="*/ 82550 h 381009"/>
              <a:gd name="connsiteX90" fmla="*/ 91685 w 694935"/>
              <a:gd name="connsiteY90" fmla="*/ 44450 h 381009"/>
              <a:gd name="connsiteX91" fmla="*/ 123435 w 694935"/>
              <a:gd name="connsiteY91" fmla="*/ 0 h 381009"/>
              <a:gd name="connsiteX92" fmla="*/ 186935 w 694935"/>
              <a:gd name="connsiteY92" fmla="*/ 6350 h 381009"/>
              <a:gd name="connsiteX93" fmla="*/ 256785 w 694935"/>
              <a:gd name="connsiteY93" fmla="*/ 38100 h 381009"/>
              <a:gd name="connsiteX94" fmla="*/ 282185 w 694935"/>
              <a:gd name="connsiteY94" fmla="*/ 44450 h 381009"/>
              <a:gd name="connsiteX95" fmla="*/ 313935 w 694935"/>
              <a:gd name="connsiteY95" fmla="*/ 57150 h 381009"/>
              <a:gd name="connsiteX96" fmla="*/ 339335 w 694935"/>
              <a:gd name="connsiteY96" fmla="*/ 63500 h 381009"/>
              <a:gd name="connsiteX97" fmla="*/ 364735 w 694935"/>
              <a:gd name="connsiteY97" fmla="*/ 76200 h 381009"/>
              <a:gd name="connsiteX98" fmla="*/ 409185 w 694935"/>
              <a:gd name="connsiteY98" fmla="*/ 88900 h 381009"/>
              <a:gd name="connsiteX99" fmla="*/ 447285 w 694935"/>
              <a:gd name="connsiteY99" fmla="*/ 101600 h 381009"/>
              <a:gd name="connsiteX100" fmla="*/ 466335 w 694935"/>
              <a:gd name="connsiteY100" fmla="*/ 107950 h 381009"/>
              <a:gd name="connsiteX101" fmla="*/ 498085 w 694935"/>
              <a:gd name="connsiteY101" fmla="*/ 114300 h 381009"/>
              <a:gd name="connsiteX102" fmla="*/ 599685 w 694935"/>
              <a:gd name="connsiteY102" fmla="*/ 107950 h 381009"/>
              <a:gd name="connsiteX103" fmla="*/ 618735 w 694935"/>
              <a:gd name="connsiteY103" fmla="*/ 88900 h 381009"/>
              <a:gd name="connsiteX104" fmla="*/ 580635 w 694935"/>
              <a:gd name="connsiteY104" fmla="*/ 76200 h 381009"/>
              <a:gd name="connsiteX105" fmla="*/ 504435 w 694935"/>
              <a:gd name="connsiteY105" fmla="*/ 82550 h 381009"/>
              <a:gd name="connsiteX106" fmla="*/ 485385 w 694935"/>
              <a:gd name="connsiteY106" fmla="*/ 88900 h 381009"/>
              <a:gd name="connsiteX107" fmla="*/ 479035 w 694935"/>
              <a:gd name="connsiteY107" fmla="*/ 107950 h 381009"/>
              <a:gd name="connsiteX108" fmla="*/ 466335 w 694935"/>
              <a:gd name="connsiteY108" fmla="*/ 127000 h 381009"/>
              <a:gd name="connsiteX109" fmla="*/ 421885 w 694935"/>
              <a:gd name="connsiteY109" fmla="*/ 165100 h 381009"/>
              <a:gd name="connsiteX110" fmla="*/ 402835 w 694935"/>
              <a:gd name="connsiteY110" fmla="*/ 177800 h 381009"/>
              <a:gd name="connsiteX111" fmla="*/ 377435 w 694935"/>
              <a:gd name="connsiteY111" fmla="*/ 184150 h 381009"/>
              <a:gd name="connsiteX112" fmla="*/ 358385 w 694935"/>
              <a:gd name="connsiteY112" fmla="*/ 190500 h 381009"/>
              <a:gd name="connsiteX113" fmla="*/ 142485 w 694935"/>
              <a:gd name="connsiteY113" fmla="*/ 209550 h 381009"/>
              <a:gd name="connsiteX114" fmla="*/ 104385 w 694935"/>
              <a:gd name="connsiteY114" fmla="*/ 222250 h 381009"/>
              <a:gd name="connsiteX115" fmla="*/ 85335 w 694935"/>
              <a:gd name="connsiteY115" fmla="*/ 228600 h 381009"/>
              <a:gd name="connsiteX116" fmla="*/ 47235 w 694935"/>
              <a:gd name="connsiteY116" fmla="*/ 266700 h 381009"/>
              <a:gd name="connsiteX117" fmla="*/ 9135 w 694935"/>
              <a:gd name="connsiteY117" fmla="*/ 292100 h 381009"/>
              <a:gd name="connsiteX118" fmla="*/ 72635 w 694935"/>
              <a:gd name="connsiteY118" fmla="*/ 311150 h 381009"/>
              <a:gd name="connsiteX119" fmla="*/ 434585 w 694935"/>
              <a:gd name="connsiteY119" fmla="*/ 304800 h 381009"/>
              <a:gd name="connsiteX120" fmla="*/ 485385 w 694935"/>
              <a:gd name="connsiteY120" fmla="*/ 298450 h 381009"/>
              <a:gd name="connsiteX121" fmla="*/ 504435 w 694935"/>
              <a:gd name="connsiteY121" fmla="*/ 292100 h 381009"/>
              <a:gd name="connsiteX122" fmla="*/ 580635 w 694935"/>
              <a:gd name="connsiteY122" fmla="*/ 273050 h 381009"/>
              <a:gd name="connsiteX123" fmla="*/ 599685 w 694935"/>
              <a:gd name="connsiteY123" fmla="*/ 260350 h 381009"/>
              <a:gd name="connsiteX124" fmla="*/ 656835 w 694935"/>
              <a:gd name="connsiteY124" fmla="*/ 241300 h 381009"/>
              <a:gd name="connsiteX125" fmla="*/ 675885 w 694935"/>
              <a:gd name="connsiteY125" fmla="*/ 234950 h 381009"/>
              <a:gd name="connsiteX126" fmla="*/ 694935 w 694935"/>
              <a:gd name="connsiteY126" fmla="*/ 228600 h 381009"/>
              <a:gd name="connsiteX127" fmla="*/ 688585 w 694935"/>
              <a:gd name="connsiteY127" fmla="*/ 190500 h 381009"/>
              <a:gd name="connsiteX128" fmla="*/ 669535 w 694935"/>
              <a:gd name="connsiteY128" fmla="*/ 171450 h 381009"/>
              <a:gd name="connsiteX129" fmla="*/ 618735 w 694935"/>
              <a:gd name="connsiteY129" fmla="*/ 152400 h 381009"/>
              <a:gd name="connsiteX130" fmla="*/ 561585 w 694935"/>
              <a:gd name="connsiteY130" fmla="*/ 158750 h 381009"/>
              <a:gd name="connsiteX131" fmla="*/ 529835 w 694935"/>
              <a:gd name="connsiteY131" fmla="*/ 190500 h 381009"/>
              <a:gd name="connsiteX132" fmla="*/ 529835 w 694935"/>
              <a:gd name="connsiteY132" fmla="*/ 196850 h 38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694935" h="381009">
                <a:moveTo>
                  <a:pt x="136135" y="171450"/>
                </a:moveTo>
                <a:lnTo>
                  <a:pt x="523485" y="177800"/>
                </a:lnTo>
                <a:cubicBezTo>
                  <a:pt x="530165" y="178231"/>
                  <a:pt x="532321" y="190635"/>
                  <a:pt x="529835" y="196850"/>
                </a:cubicBezTo>
                <a:cubicBezTo>
                  <a:pt x="527001" y="203936"/>
                  <a:pt x="517135" y="205317"/>
                  <a:pt x="510785" y="209550"/>
                </a:cubicBezTo>
                <a:cubicBezTo>
                  <a:pt x="393620" y="206295"/>
                  <a:pt x="342382" y="221306"/>
                  <a:pt x="256785" y="196850"/>
                </a:cubicBezTo>
                <a:cubicBezTo>
                  <a:pt x="250349" y="195011"/>
                  <a:pt x="244085" y="192617"/>
                  <a:pt x="237735" y="190500"/>
                </a:cubicBezTo>
                <a:cubicBezTo>
                  <a:pt x="227152" y="192617"/>
                  <a:pt x="209775" y="186744"/>
                  <a:pt x="205985" y="196850"/>
                </a:cubicBezTo>
                <a:cubicBezTo>
                  <a:pt x="187952" y="244938"/>
                  <a:pt x="227177" y="242998"/>
                  <a:pt x="250435" y="247650"/>
                </a:cubicBezTo>
                <a:cubicBezTo>
                  <a:pt x="320285" y="245533"/>
                  <a:pt x="390344" y="247103"/>
                  <a:pt x="459985" y="241300"/>
                </a:cubicBezTo>
                <a:cubicBezTo>
                  <a:pt x="467590" y="240666"/>
                  <a:pt x="474802" y="234950"/>
                  <a:pt x="479035" y="228600"/>
                </a:cubicBezTo>
                <a:cubicBezTo>
                  <a:pt x="483876" y="221338"/>
                  <a:pt x="483268" y="211667"/>
                  <a:pt x="485385" y="203200"/>
                </a:cubicBezTo>
                <a:cubicBezTo>
                  <a:pt x="483268" y="182033"/>
                  <a:pt x="483818" y="160427"/>
                  <a:pt x="479035" y="139700"/>
                </a:cubicBezTo>
                <a:cubicBezTo>
                  <a:pt x="473800" y="117017"/>
                  <a:pt x="463771" y="121365"/>
                  <a:pt x="447285" y="114300"/>
                </a:cubicBezTo>
                <a:cubicBezTo>
                  <a:pt x="438584" y="110571"/>
                  <a:pt x="430352" y="105833"/>
                  <a:pt x="421885" y="101600"/>
                </a:cubicBezTo>
                <a:cubicBezTo>
                  <a:pt x="398602" y="103717"/>
                  <a:pt x="375179" y="104644"/>
                  <a:pt x="352035" y="107950"/>
                </a:cubicBezTo>
                <a:cubicBezTo>
                  <a:pt x="345409" y="108897"/>
                  <a:pt x="338212" y="110119"/>
                  <a:pt x="332985" y="114300"/>
                </a:cubicBezTo>
                <a:cubicBezTo>
                  <a:pt x="327026" y="119068"/>
                  <a:pt x="326028" y="128324"/>
                  <a:pt x="320285" y="133350"/>
                </a:cubicBezTo>
                <a:cubicBezTo>
                  <a:pt x="308798" y="143401"/>
                  <a:pt x="294885" y="150283"/>
                  <a:pt x="282185" y="158750"/>
                </a:cubicBezTo>
                <a:cubicBezTo>
                  <a:pt x="275835" y="162983"/>
                  <a:pt x="270375" y="169037"/>
                  <a:pt x="263135" y="171450"/>
                </a:cubicBezTo>
                <a:cubicBezTo>
                  <a:pt x="217460" y="186675"/>
                  <a:pt x="274499" y="168203"/>
                  <a:pt x="218685" y="184150"/>
                </a:cubicBezTo>
                <a:cubicBezTo>
                  <a:pt x="212249" y="185989"/>
                  <a:pt x="206071" y="188661"/>
                  <a:pt x="199635" y="190500"/>
                </a:cubicBezTo>
                <a:cubicBezTo>
                  <a:pt x="191244" y="192898"/>
                  <a:pt x="182626" y="194452"/>
                  <a:pt x="174235" y="196850"/>
                </a:cubicBezTo>
                <a:cubicBezTo>
                  <a:pt x="167799" y="198689"/>
                  <a:pt x="161679" y="201577"/>
                  <a:pt x="155185" y="203200"/>
                </a:cubicBezTo>
                <a:cubicBezTo>
                  <a:pt x="144714" y="205818"/>
                  <a:pt x="133952" y="207123"/>
                  <a:pt x="123435" y="209550"/>
                </a:cubicBezTo>
                <a:cubicBezTo>
                  <a:pt x="106428" y="213475"/>
                  <a:pt x="72635" y="222250"/>
                  <a:pt x="72635" y="222250"/>
                </a:cubicBezTo>
                <a:lnTo>
                  <a:pt x="2785" y="215900"/>
                </a:lnTo>
                <a:cubicBezTo>
                  <a:pt x="-5021" y="211997"/>
                  <a:pt x="5697" y="198522"/>
                  <a:pt x="9135" y="190500"/>
                </a:cubicBezTo>
                <a:cubicBezTo>
                  <a:pt x="12141" y="183485"/>
                  <a:pt x="15876" y="176218"/>
                  <a:pt x="21835" y="171450"/>
                </a:cubicBezTo>
                <a:cubicBezTo>
                  <a:pt x="25976" y="168137"/>
                  <a:pt x="64626" y="159165"/>
                  <a:pt x="66285" y="158750"/>
                </a:cubicBezTo>
                <a:cubicBezTo>
                  <a:pt x="98035" y="162983"/>
                  <a:pt x="129940" y="166184"/>
                  <a:pt x="161535" y="171450"/>
                </a:cubicBezTo>
                <a:cubicBezTo>
                  <a:pt x="183921" y="175181"/>
                  <a:pt x="207544" y="194915"/>
                  <a:pt x="225035" y="203200"/>
                </a:cubicBezTo>
                <a:cubicBezTo>
                  <a:pt x="249903" y="214980"/>
                  <a:pt x="275130" y="226248"/>
                  <a:pt x="301235" y="234950"/>
                </a:cubicBezTo>
                <a:cubicBezTo>
                  <a:pt x="307585" y="237067"/>
                  <a:pt x="314191" y="238530"/>
                  <a:pt x="320285" y="241300"/>
                </a:cubicBezTo>
                <a:cubicBezTo>
                  <a:pt x="337520" y="249134"/>
                  <a:pt x="355333" y="256198"/>
                  <a:pt x="371085" y="266700"/>
                </a:cubicBezTo>
                <a:cubicBezTo>
                  <a:pt x="377435" y="270933"/>
                  <a:pt x="383309" y="275987"/>
                  <a:pt x="390135" y="279400"/>
                </a:cubicBezTo>
                <a:cubicBezTo>
                  <a:pt x="396122" y="282393"/>
                  <a:pt x="403033" y="283113"/>
                  <a:pt x="409185" y="285750"/>
                </a:cubicBezTo>
                <a:cubicBezTo>
                  <a:pt x="417886" y="289479"/>
                  <a:pt x="426118" y="294217"/>
                  <a:pt x="434585" y="298450"/>
                </a:cubicBezTo>
                <a:cubicBezTo>
                  <a:pt x="541639" y="294997"/>
                  <a:pt x="664602" y="356321"/>
                  <a:pt x="625085" y="247650"/>
                </a:cubicBezTo>
                <a:cubicBezTo>
                  <a:pt x="618510" y="229569"/>
                  <a:pt x="602543" y="218440"/>
                  <a:pt x="586985" y="209550"/>
                </a:cubicBezTo>
                <a:cubicBezTo>
                  <a:pt x="578766" y="204854"/>
                  <a:pt x="570286" y="200579"/>
                  <a:pt x="561585" y="196850"/>
                </a:cubicBezTo>
                <a:cubicBezTo>
                  <a:pt x="550994" y="192311"/>
                  <a:pt x="527205" y="186164"/>
                  <a:pt x="517135" y="184150"/>
                </a:cubicBezTo>
                <a:cubicBezTo>
                  <a:pt x="504510" y="181625"/>
                  <a:pt x="491526" y="180923"/>
                  <a:pt x="479035" y="177800"/>
                </a:cubicBezTo>
                <a:cubicBezTo>
                  <a:pt x="466048" y="174553"/>
                  <a:pt x="453635" y="169333"/>
                  <a:pt x="440935" y="165100"/>
                </a:cubicBezTo>
                <a:cubicBezTo>
                  <a:pt x="434585" y="162983"/>
                  <a:pt x="427872" y="161743"/>
                  <a:pt x="421885" y="158750"/>
                </a:cubicBezTo>
                <a:cubicBezTo>
                  <a:pt x="413418" y="154517"/>
                  <a:pt x="404602" y="150920"/>
                  <a:pt x="396485" y="146050"/>
                </a:cubicBezTo>
                <a:cubicBezTo>
                  <a:pt x="383397" y="138197"/>
                  <a:pt x="372865" y="125477"/>
                  <a:pt x="358385" y="120650"/>
                </a:cubicBezTo>
                <a:lnTo>
                  <a:pt x="320285" y="107950"/>
                </a:lnTo>
                <a:cubicBezTo>
                  <a:pt x="290652" y="110067"/>
                  <a:pt x="260890" y="110829"/>
                  <a:pt x="231385" y="114300"/>
                </a:cubicBezTo>
                <a:cubicBezTo>
                  <a:pt x="224737" y="115082"/>
                  <a:pt x="217068" y="115917"/>
                  <a:pt x="212335" y="120650"/>
                </a:cubicBezTo>
                <a:cubicBezTo>
                  <a:pt x="201542" y="131443"/>
                  <a:pt x="195402" y="146050"/>
                  <a:pt x="186935" y="158750"/>
                </a:cubicBezTo>
                <a:cubicBezTo>
                  <a:pt x="182702" y="165100"/>
                  <a:pt x="176648" y="170560"/>
                  <a:pt x="174235" y="177800"/>
                </a:cubicBezTo>
                <a:cubicBezTo>
                  <a:pt x="172118" y="184150"/>
                  <a:pt x="171136" y="190999"/>
                  <a:pt x="167885" y="196850"/>
                </a:cubicBezTo>
                <a:cubicBezTo>
                  <a:pt x="131494" y="262354"/>
                  <a:pt x="150503" y="210895"/>
                  <a:pt x="136135" y="254000"/>
                </a:cubicBezTo>
                <a:cubicBezTo>
                  <a:pt x="138252" y="262467"/>
                  <a:pt x="136898" y="272696"/>
                  <a:pt x="142485" y="279400"/>
                </a:cubicBezTo>
                <a:cubicBezTo>
                  <a:pt x="148545" y="286672"/>
                  <a:pt x="158905" y="289107"/>
                  <a:pt x="167885" y="292100"/>
                </a:cubicBezTo>
                <a:cubicBezTo>
                  <a:pt x="184444" y="297620"/>
                  <a:pt x="201846" y="300207"/>
                  <a:pt x="218685" y="304800"/>
                </a:cubicBezTo>
                <a:cubicBezTo>
                  <a:pt x="225143" y="306561"/>
                  <a:pt x="231385" y="309033"/>
                  <a:pt x="237735" y="311150"/>
                </a:cubicBezTo>
                <a:cubicBezTo>
                  <a:pt x="309702" y="309033"/>
                  <a:pt x="381737" y="308584"/>
                  <a:pt x="453635" y="304800"/>
                </a:cubicBezTo>
                <a:cubicBezTo>
                  <a:pt x="462350" y="304341"/>
                  <a:pt x="470308" y="298450"/>
                  <a:pt x="479035" y="298450"/>
                </a:cubicBezTo>
                <a:cubicBezTo>
                  <a:pt x="506633" y="298450"/>
                  <a:pt x="534068" y="302683"/>
                  <a:pt x="561585" y="304800"/>
                </a:cubicBezTo>
                <a:cubicBezTo>
                  <a:pt x="569776" y="310260"/>
                  <a:pt x="596809" y="326484"/>
                  <a:pt x="599685" y="336550"/>
                </a:cubicBezTo>
                <a:cubicBezTo>
                  <a:pt x="602083" y="344941"/>
                  <a:pt x="595452" y="353483"/>
                  <a:pt x="593335" y="361950"/>
                </a:cubicBezTo>
                <a:cubicBezTo>
                  <a:pt x="553118" y="359833"/>
                  <a:pt x="512619" y="360809"/>
                  <a:pt x="472685" y="355600"/>
                </a:cubicBezTo>
                <a:cubicBezTo>
                  <a:pt x="463298" y="354376"/>
                  <a:pt x="456352" y="345620"/>
                  <a:pt x="447285" y="342900"/>
                </a:cubicBezTo>
                <a:cubicBezTo>
                  <a:pt x="434953" y="339200"/>
                  <a:pt x="421931" y="338371"/>
                  <a:pt x="409185" y="336550"/>
                </a:cubicBezTo>
                <a:cubicBezTo>
                  <a:pt x="357865" y="329219"/>
                  <a:pt x="354568" y="330517"/>
                  <a:pt x="301235" y="323850"/>
                </a:cubicBezTo>
                <a:cubicBezTo>
                  <a:pt x="286383" y="321994"/>
                  <a:pt x="271511" y="320177"/>
                  <a:pt x="256785" y="317500"/>
                </a:cubicBezTo>
                <a:cubicBezTo>
                  <a:pt x="235672" y="313661"/>
                  <a:pt x="213167" y="305077"/>
                  <a:pt x="193285" y="298450"/>
                </a:cubicBezTo>
                <a:lnTo>
                  <a:pt x="174235" y="292100"/>
                </a:lnTo>
                <a:lnTo>
                  <a:pt x="155185" y="285750"/>
                </a:lnTo>
                <a:cubicBezTo>
                  <a:pt x="126584" y="288610"/>
                  <a:pt x="85335" y="273227"/>
                  <a:pt x="85335" y="311150"/>
                </a:cubicBezTo>
                <a:cubicBezTo>
                  <a:pt x="85335" y="330317"/>
                  <a:pt x="79548" y="353465"/>
                  <a:pt x="91685" y="368300"/>
                </a:cubicBezTo>
                <a:cubicBezTo>
                  <a:pt x="102738" y="381809"/>
                  <a:pt x="142485" y="381000"/>
                  <a:pt x="142485" y="381000"/>
                </a:cubicBezTo>
                <a:cubicBezTo>
                  <a:pt x="214452" y="378883"/>
                  <a:pt x="286492" y="378536"/>
                  <a:pt x="358385" y="374650"/>
                </a:cubicBezTo>
                <a:cubicBezTo>
                  <a:pt x="365069" y="374289"/>
                  <a:pt x="371448" y="371293"/>
                  <a:pt x="377435" y="368300"/>
                </a:cubicBezTo>
                <a:cubicBezTo>
                  <a:pt x="388474" y="362780"/>
                  <a:pt x="398719" y="355791"/>
                  <a:pt x="409185" y="349250"/>
                </a:cubicBezTo>
                <a:cubicBezTo>
                  <a:pt x="415657" y="345205"/>
                  <a:pt x="421220" y="339556"/>
                  <a:pt x="428235" y="336550"/>
                </a:cubicBezTo>
                <a:cubicBezTo>
                  <a:pt x="456719" y="324343"/>
                  <a:pt x="447971" y="336207"/>
                  <a:pt x="472685" y="323850"/>
                </a:cubicBezTo>
                <a:cubicBezTo>
                  <a:pt x="479511" y="320437"/>
                  <a:pt x="484909" y="314563"/>
                  <a:pt x="491735" y="311150"/>
                </a:cubicBezTo>
                <a:cubicBezTo>
                  <a:pt x="504752" y="304641"/>
                  <a:pt x="530459" y="300865"/>
                  <a:pt x="542535" y="298450"/>
                </a:cubicBezTo>
                <a:cubicBezTo>
                  <a:pt x="552132" y="260063"/>
                  <a:pt x="546125" y="281329"/>
                  <a:pt x="561585" y="234950"/>
                </a:cubicBezTo>
                <a:lnTo>
                  <a:pt x="567935" y="215900"/>
                </a:lnTo>
                <a:cubicBezTo>
                  <a:pt x="460148" y="144042"/>
                  <a:pt x="565684" y="209465"/>
                  <a:pt x="231385" y="196850"/>
                </a:cubicBezTo>
                <a:cubicBezTo>
                  <a:pt x="224696" y="196598"/>
                  <a:pt x="218793" y="192261"/>
                  <a:pt x="212335" y="190500"/>
                </a:cubicBezTo>
                <a:cubicBezTo>
                  <a:pt x="195496" y="185907"/>
                  <a:pt x="161535" y="177800"/>
                  <a:pt x="161535" y="177800"/>
                </a:cubicBezTo>
                <a:cubicBezTo>
                  <a:pt x="155185" y="173567"/>
                  <a:pt x="149311" y="168513"/>
                  <a:pt x="142485" y="165100"/>
                </a:cubicBezTo>
                <a:cubicBezTo>
                  <a:pt x="132335" y="160025"/>
                  <a:pt x="107530" y="155113"/>
                  <a:pt x="98035" y="152400"/>
                </a:cubicBezTo>
                <a:cubicBezTo>
                  <a:pt x="91599" y="150561"/>
                  <a:pt x="84972" y="149043"/>
                  <a:pt x="78985" y="146050"/>
                </a:cubicBezTo>
                <a:cubicBezTo>
                  <a:pt x="72159" y="142637"/>
                  <a:pt x="66285" y="137583"/>
                  <a:pt x="59935" y="133350"/>
                </a:cubicBezTo>
                <a:cubicBezTo>
                  <a:pt x="62052" y="116417"/>
                  <a:pt x="60545" y="98621"/>
                  <a:pt x="66285" y="82550"/>
                </a:cubicBezTo>
                <a:cubicBezTo>
                  <a:pt x="71419" y="68176"/>
                  <a:pt x="83218" y="57150"/>
                  <a:pt x="91685" y="44450"/>
                </a:cubicBezTo>
                <a:cubicBezTo>
                  <a:pt x="110256" y="16594"/>
                  <a:pt x="99806" y="31505"/>
                  <a:pt x="123435" y="0"/>
                </a:cubicBezTo>
                <a:cubicBezTo>
                  <a:pt x="144602" y="2117"/>
                  <a:pt x="166228" y="1478"/>
                  <a:pt x="186935" y="6350"/>
                </a:cubicBezTo>
                <a:cubicBezTo>
                  <a:pt x="227224" y="15830"/>
                  <a:pt x="224519" y="26000"/>
                  <a:pt x="256785" y="38100"/>
                </a:cubicBezTo>
                <a:cubicBezTo>
                  <a:pt x="264957" y="41164"/>
                  <a:pt x="273906" y="41690"/>
                  <a:pt x="282185" y="44450"/>
                </a:cubicBezTo>
                <a:cubicBezTo>
                  <a:pt x="292999" y="48055"/>
                  <a:pt x="303121" y="53545"/>
                  <a:pt x="313935" y="57150"/>
                </a:cubicBezTo>
                <a:cubicBezTo>
                  <a:pt x="322214" y="59910"/>
                  <a:pt x="331163" y="60436"/>
                  <a:pt x="339335" y="63500"/>
                </a:cubicBezTo>
                <a:cubicBezTo>
                  <a:pt x="348198" y="66824"/>
                  <a:pt x="356034" y="72471"/>
                  <a:pt x="364735" y="76200"/>
                </a:cubicBezTo>
                <a:cubicBezTo>
                  <a:pt x="381333" y="83313"/>
                  <a:pt x="391283" y="83529"/>
                  <a:pt x="409185" y="88900"/>
                </a:cubicBezTo>
                <a:cubicBezTo>
                  <a:pt x="422007" y="92747"/>
                  <a:pt x="434585" y="97367"/>
                  <a:pt x="447285" y="101600"/>
                </a:cubicBezTo>
                <a:cubicBezTo>
                  <a:pt x="453635" y="103717"/>
                  <a:pt x="459771" y="106637"/>
                  <a:pt x="466335" y="107950"/>
                </a:cubicBezTo>
                <a:lnTo>
                  <a:pt x="498085" y="114300"/>
                </a:lnTo>
                <a:cubicBezTo>
                  <a:pt x="531952" y="112183"/>
                  <a:pt x="566480" y="114941"/>
                  <a:pt x="599685" y="107950"/>
                </a:cubicBezTo>
                <a:cubicBezTo>
                  <a:pt x="608473" y="106100"/>
                  <a:pt x="623355" y="96601"/>
                  <a:pt x="618735" y="88900"/>
                </a:cubicBezTo>
                <a:cubicBezTo>
                  <a:pt x="611847" y="77421"/>
                  <a:pt x="593335" y="80433"/>
                  <a:pt x="580635" y="76200"/>
                </a:cubicBezTo>
                <a:cubicBezTo>
                  <a:pt x="555235" y="78317"/>
                  <a:pt x="529699" y="79181"/>
                  <a:pt x="504435" y="82550"/>
                </a:cubicBezTo>
                <a:cubicBezTo>
                  <a:pt x="497800" y="83435"/>
                  <a:pt x="490118" y="84167"/>
                  <a:pt x="485385" y="88900"/>
                </a:cubicBezTo>
                <a:cubicBezTo>
                  <a:pt x="480652" y="93633"/>
                  <a:pt x="482028" y="101963"/>
                  <a:pt x="479035" y="107950"/>
                </a:cubicBezTo>
                <a:cubicBezTo>
                  <a:pt x="475622" y="114776"/>
                  <a:pt x="471221" y="121137"/>
                  <a:pt x="466335" y="127000"/>
                </a:cubicBezTo>
                <a:cubicBezTo>
                  <a:pt x="452760" y="143290"/>
                  <a:pt x="439197" y="152734"/>
                  <a:pt x="421885" y="165100"/>
                </a:cubicBezTo>
                <a:cubicBezTo>
                  <a:pt x="415675" y="169536"/>
                  <a:pt x="409850" y="174794"/>
                  <a:pt x="402835" y="177800"/>
                </a:cubicBezTo>
                <a:cubicBezTo>
                  <a:pt x="394813" y="181238"/>
                  <a:pt x="385826" y="181752"/>
                  <a:pt x="377435" y="184150"/>
                </a:cubicBezTo>
                <a:cubicBezTo>
                  <a:pt x="370999" y="185989"/>
                  <a:pt x="364907" y="188995"/>
                  <a:pt x="358385" y="190500"/>
                </a:cubicBezTo>
                <a:cubicBezTo>
                  <a:pt x="263473" y="212403"/>
                  <a:pt x="273007" y="204112"/>
                  <a:pt x="142485" y="209550"/>
                </a:cubicBezTo>
                <a:lnTo>
                  <a:pt x="104385" y="222250"/>
                </a:lnTo>
                <a:lnTo>
                  <a:pt x="85335" y="228600"/>
                </a:lnTo>
                <a:cubicBezTo>
                  <a:pt x="72635" y="241300"/>
                  <a:pt x="62179" y="256737"/>
                  <a:pt x="47235" y="266700"/>
                </a:cubicBezTo>
                <a:lnTo>
                  <a:pt x="9135" y="292100"/>
                </a:lnTo>
                <a:cubicBezTo>
                  <a:pt x="55514" y="307560"/>
                  <a:pt x="34248" y="301553"/>
                  <a:pt x="72635" y="311150"/>
                </a:cubicBezTo>
                <a:lnTo>
                  <a:pt x="434585" y="304800"/>
                </a:lnTo>
                <a:cubicBezTo>
                  <a:pt x="451642" y="304275"/>
                  <a:pt x="468595" y="301503"/>
                  <a:pt x="485385" y="298450"/>
                </a:cubicBezTo>
                <a:cubicBezTo>
                  <a:pt x="491971" y="297253"/>
                  <a:pt x="497941" y="293723"/>
                  <a:pt x="504435" y="292100"/>
                </a:cubicBezTo>
                <a:cubicBezTo>
                  <a:pt x="616900" y="263984"/>
                  <a:pt x="432141" y="315477"/>
                  <a:pt x="580635" y="273050"/>
                </a:cubicBezTo>
                <a:cubicBezTo>
                  <a:pt x="586985" y="268817"/>
                  <a:pt x="592711" y="263450"/>
                  <a:pt x="599685" y="260350"/>
                </a:cubicBezTo>
                <a:lnTo>
                  <a:pt x="656835" y="241300"/>
                </a:lnTo>
                <a:lnTo>
                  <a:pt x="675885" y="234950"/>
                </a:lnTo>
                <a:lnTo>
                  <a:pt x="694935" y="228600"/>
                </a:lnTo>
                <a:cubicBezTo>
                  <a:pt x="692818" y="215900"/>
                  <a:pt x="693814" y="202265"/>
                  <a:pt x="688585" y="190500"/>
                </a:cubicBezTo>
                <a:cubicBezTo>
                  <a:pt x="684938" y="182294"/>
                  <a:pt x="676434" y="177199"/>
                  <a:pt x="669535" y="171450"/>
                </a:cubicBezTo>
                <a:cubicBezTo>
                  <a:pt x="648881" y="154238"/>
                  <a:pt x="647537" y="158160"/>
                  <a:pt x="618735" y="152400"/>
                </a:cubicBezTo>
                <a:cubicBezTo>
                  <a:pt x="599685" y="154517"/>
                  <a:pt x="580180" y="154101"/>
                  <a:pt x="561585" y="158750"/>
                </a:cubicBezTo>
                <a:cubicBezTo>
                  <a:pt x="547071" y="162379"/>
                  <a:pt x="535883" y="178405"/>
                  <a:pt x="529835" y="190500"/>
                </a:cubicBezTo>
                <a:cubicBezTo>
                  <a:pt x="528888" y="192393"/>
                  <a:pt x="529835" y="194733"/>
                  <a:pt x="529835" y="196850"/>
                </a:cubicBezTo>
              </a:path>
            </a:pathLst>
          </a:custGeom>
          <a:ln w="317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5" name="Flèche : courbe vers le bas 24">
            <a:extLst>
              <a:ext uri="{FF2B5EF4-FFF2-40B4-BE49-F238E27FC236}">
                <a16:creationId xmlns:a16="http://schemas.microsoft.com/office/drawing/2014/main" xmlns="" id="{66D4FC39-1346-4EF8-9194-F9AB73D23CDB}"/>
              </a:ext>
            </a:extLst>
          </p:cNvPr>
          <p:cNvSpPr/>
          <p:nvPr/>
        </p:nvSpPr>
        <p:spPr>
          <a:xfrm>
            <a:off x="2933521" y="2056481"/>
            <a:ext cx="2123659" cy="549694"/>
          </a:xfrm>
          <a:prstGeom prst="curvedDownArrow">
            <a:avLst>
              <a:gd name="adj1" fmla="val 25000"/>
              <a:gd name="adj2" fmla="val 49986"/>
              <a:gd name="adj3" fmla="val 238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B1851BCD-80A0-434A-9E63-A4018893F63F}"/>
              </a:ext>
            </a:extLst>
          </p:cNvPr>
          <p:cNvSpPr txBox="1"/>
          <p:nvPr/>
        </p:nvSpPr>
        <p:spPr>
          <a:xfrm>
            <a:off x="2758918" y="1273871"/>
            <a:ext cx="212365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Acide acétique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Chauffage à 40 °C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xmlns="" id="{AC05F70C-A25B-4CFA-AAE0-910FC0D54132}"/>
              </a:ext>
            </a:extLst>
          </p:cNvPr>
          <p:cNvCxnSpPr/>
          <p:nvPr/>
        </p:nvCxnSpPr>
        <p:spPr>
          <a:xfrm>
            <a:off x="1485900" y="3539424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xmlns="" id="{CF6C99A7-99A4-4797-9CB2-FE59F9805BAE}"/>
                  </a:ext>
                </a:extLst>
              </p:cNvPr>
              <p:cNvSpPr txBox="1"/>
              <p:nvPr/>
            </p:nvSpPr>
            <p:spPr>
              <a:xfrm>
                <a:off x="408360" y="3244216"/>
                <a:ext cx="1077539" cy="6463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Lait </a:t>
                </a:r>
              </a:p>
              <a:p>
                <a:pPr algn="ctr"/>
                <a:r>
                  <a:rPr lang="fr-FR" dirty="0"/>
                  <a:t>(</a:t>
                </a:r>
                <a14:m>
                  <m:oMath xmlns:m="http://schemas.openxmlformats.org/officeDocument/2006/math" xmlns="">
                    <m:r>
                      <a:rPr lang="fr-F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CF6C99A7-99A4-4797-9CB2-FE59F9805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60" y="3244216"/>
                <a:ext cx="1077539" cy="646331"/>
              </a:xfrm>
              <a:prstGeom prst="rect">
                <a:avLst/>
              </a:prstGeom>
              <a:blipFill>
                <a:blip r:embed="rId3"/>
                <a:stretch>
                  <a:fillRect l="-3911" t="-3704" r="-3911" b="-1296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lèche : droite 30">
            <a:extLst>
              <a:ext uri="{FF2B5EF4-FFF2-40B4-BE49-F238E27FC236}">
                <a16:creationId xmlns:a16="http://schemas.microsoft.com/office/drawing/2014/main" xmlns="" id="{F18CB6A9-D3C5-43DE-8BFC-4893A26074D6}"/>
              </a:ext>
            </a:extLst>
          </p:cNvPr>
          <p:cNvSpPr/>
          <p:nvPr/>
        </p:nvSpPr>
        <p:spPr>
          <a:xfrm>
            <a:off x="6063640" y="2887333"/>
            <a:ext cx="1066802" cy="49634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12869024-A384-458E-8768-1C56E3181C2A}"/>
              </a:ext>
            </a:extLst>
          </p:cNvPr>
          <p:cNvSpPr txBox="1"/>
          <p:nvPr/>
        </p:nvSpPr>
        <p:spPr>
          <a:xfrm>
            <a:off x="7130442" y="2803502"/>
            <a:ext cx="252603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Essorage pour</a:t>
            </a:r>
          </a:p>
          <a:p>
            <a:r>
              <a:rPr lang="fr-FR" dirty="0"/>
              <a:t> récupérer la </a:t>
            </a:r>
          </a:p>
          <a:p>
            <a:r>
              <a:rPr lang="fr-FR" dirty="0"/>
              <a:t>caséine précipitée</a:t>
            </a:r>
          </a:p>
        </p:txBody>
      </p:sp>
    </p:spTree>
    <p:extLst>
      <p:ext uri="{BB962C8B-B14F-4D97-AF65-F5344CB8AC3E}">
        <p14:creationId xmlns:p14="http://schemas.microsoft.com/office/powerpoint/2010/main" val="71093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Image 3" descr="Capture d’écran 2020-05-02 à 15.42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5" y="1056689"/>
            <a:ext cx="5413914" cy="380460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644840" y="1923997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Solution de Na</a:t>
            </a:r>
            <a:r>
              <a:rPr lang="fr-FR" sz="1400" baseline="-25000" dirty="0" smtClean="0"/>
              <a:t>2</a:t>
            </a:r>
            <a:r>
              <a:rPr lang="fr-FR" sz="1400" dirty="0" smtClean="0"/>
              <a:t>SO</a:t>
            </a:r>
            <a:r>
              <a:rPr lang="fr-FR" sz="1400" baseline="-25000" dirty="0" smtClean="0"/>
              <a:t>4</a:t>
            </a:r>
            <a:r>
              <a:rPr lang="fr-FR" sz="1400" dirty="0" smtClean="0"/>
              <a:t> à 1 mol/L</a:t>
            </a:r>
          </a:p>
          <a:p>
            <a:r>
              <a:rPr lang="fr-FR" sz="1400" dirty="0" smtClean="0"/>
              <a:t>(+ gouttes de  BBT)</a:t>
            </a:r>
            <a:endParaRPr lang="fr-FR" sz="1400" dirty="0"/>
          </a:p>
        </p:txBody>
      </p:sp>
      <p:cxnSp>
        <p:nvCxnSpPr>
          <p:cNvPr id="7" name="Connecteur droit avec flèche 6"/>
          <p:cNvCxnSpPr>
            <a:stCxn id="5" idx="1"/>
          </p:cNvCxnSpPr>
          <p:nvPr/>
        </p:nvCxnSpPr>
        <p:spPr>
          <a:xfrm flipH="1">
            <a:off x="4528702" y="2185607"/>
            <a:ext cx="1116138" cy="20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205943" y="1218531"/>
            <a:ext cx="2001352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Electrode de Platine</a:t>
            </a:r>
          </a:p>
          <a:p>
            <a:endParaRPr lang="fr-FR" sz="1400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989200" y="1500717"/>
            <a:ext cx="1141797" cy="872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451726" y="936344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ANODE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347740" y="885039"/>
            <a:ext cx="110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3C011"/>
                </a:solidFill>
              </a:rPr>
              <a:t>CATHODE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529378" y="2732074"/>
            <a:ext cx="258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2H</a:t>
            </a:r>
            <a:r>
              <a:rPr lang="fr-FR" baseline="-25000" dirty="0" smtClean="0">
                <a:solidFill>
                  <a:srgbClr val="0000FF"/>
                </a:solidFill>
              </a:rPr>
              <a:t>2</a:t>
            </a:r>
            <a:r>
              <a:rPr lang="fr-FR" dirty="0" smtClean="0">
                <a:solidFill>
                  <a:srgbClr val="0000FF"/>
                </a:solidFill>
              </a:rPr>
              <a:t>O</a:t>
            </a:r>
            <a:r>
              <a:rPr lang="fr-FR" baseline="-25000" dirty="0" smtClean="0">
                <a:solidFill>
                  <a:srgbClr val="0000FF"/>
                </a:solidFill>
              </a:rPr>
              <a:t>(l) </a:t>
            </a:r>
            <a:r>
              <a:rPr lang="fr-FR" dirty="0" smtClean="0">
                <a:solidFill>
                  <a:srgbClr val="0000FF"/>
                </a:solidFill>
              </a:rPr>
              <a:t>= </a:t>
            </a:r>
            <a:r>
              <a:rPr lang="fr-FR" dirty="0">
                <a:solidFill>
                  <a:srgbClr val="0000FF"/>
                </a:solidFill>
              </a:rPr>
              <a:t>O</a:t>
            </a:r>
            <a:r>
              <a:rPr lang="fr-FR" baseline="-25000" dirty="0">
                <a:solidFill>
                  <a:srgbClr val="0000FF"/>
                </a:solidFill>
              </a:rPr>
              <a:t>2(g) </a:t>
            </a:r>
            <a:r>
              <a:rPr lang="fr-FR" dirty="0">
                <a:solidFill>
                  <a:srgbClr val="0000FF"/>
                </a:solidFill>
              </a:rPr>
              <a:t>+</a:t>
            </a:r>
            <a:r>
              <a:rPr lang="fr-FR" dirty="0" smtClean="0">
                <a:solidFill>
                  <a:srgbClr val="0000FF"/>
                </a:solidFill>
              </a:rPr>
              <a:t>4e</a:t>
            </a:r>
            <a:r>
              <a:rPr lang="fr-FR" baseline="30000" dirty="0" smtClean="0">
                <a:solidFill>
                  <a:srgbClr val="0000FF"/>
                </a:solidFill>
              </a:rPr>
              <a:t>-</a:t>
            </a:r>
            <a:r>
              <a:rPr lang="fr-FR" dirty="0" smtClean="0">
                <a:solidFill>
                  <a:srgbClr val="0000FF"/>
                </a:solidFill>
              </a:rPr>
              <a:t> +4H</a:t>
            </a:r>
            <a:r>
              <a:rPr lang="fr-FR" baseline="30000" dirty="0">
                <a:solidFill>
                  <a:srgbClr val="0000FF"/>
                </a:solidFill>
              </a:rPr>
              <a:t>+</a:t>
            </a:r>
            <a:r>
              <a:rPr lang="fr-FR" baseline="-25000" dirty="0" smtClean="0">
                <a:solidFill>
                  <a:srgbClr val="0000FF"/>
                </a:solidFill>
              </a:rPr>
              <a:t>(</a:t>
            </a:r>
            <a:r>
              <a:rPr lang="fr-FR" baseline="-25000" dirty="0" err="1" smtClean="0">
                <a:solidFill>
                  <a:srgbClr val="0000FF"/>
                </a:solidFill>
              </a:rPr>
              <a:t>aq</a:t>
            </a:r>
            <a:r>
              <a:rPr lang="fr-FR" baseline="-25000" dirty="0">
                <a:solidFill>
                  <a:srgbClr val="0000FF"/>
                </a:solidFill>
              </a:rPr>
              <a:t>)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591495" y="153920"/>
            <a:ext cx="3200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spc="-38" dirty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Electrolyse de l’eau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46726" y="30270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0" y="2720577"/>
            <a:ext cx="2751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3C011"/>
                </a:solidFill>
              </a:rPr>
              <a:t>2H</a:t>
            </a:r>
            <a:r>
              <a:rPr lang="fr-FR" baseline="-25000" dirty="0" smtClean="0">
                <a:solidFill>
                  <a:srgbClr val="F3C011"/>
                </a:solidFill>
              </a:rPr>
              <a:t>2</a:t>
            </a:r>
            <a:r>
              <a:rPr lang="fr-FR" dirty="0" smtClean="0">
                <a:solidFill>
                  <a:srgbClr val="F3C011"/>
                </a:solidFill>
              </a:rPr>
              <a:t>O</a:t>
            </a:r>
            <a:r>
              <a:rPr lang="fr-FR" baseline="-25000" dirty="0">
                <a:solidFill>
                  <a:srgbClr val="F3C011"/>
                </a:solidFill>
              </a:rPr>
              <a:t>(l) </a:t>
            </a:r>
            <a:r>
              <a:rPr lang="fr-FR" dirty="0" smtClean="0">
                <a:solidFill>
                  <a:srgbClr val="F3C011"/>
                </a:solidFill>
              </a:rPr>
              <a:t>+2e</a:t>
            </a:r>
            <a:r>
              <a:rPr lang="fr-FR" baseline="30000" dirty="0">
                <a:solidFill>
                  <a:srgbClr val="F3C011"/>
                </a:solidFill>
              </a:rPr>
              <a:t>-</a:t>
            </a:r>
            <a:r>
              <a:rPr lang="fr-FR" dirty="0">
                <a:solidFill>
                  <a:srgbClr val="F3C011"/>
                </a:solidFill>
              </a:rPr>
              <a:t> </a:t>
            </a:r>
            <a:r>
              <a:rPr lang="fr-FR" dirty="0" smtClean="0">
                <a:solidFill>
                  <a:srgbClr val="F3C011"/>
                </a:solidFill>
              </a:rPr>
              <a:t>=H</a:t>
            </a:r>
            <a:r>
              <a:rPr lang="fr-FR" baseline="-25000" dirty="0" smtClean="0">
                <a:solidFill>
                  <a:srgbClr val="F3C011"/>
                </a:solidFill>
              </a:rPr>
              <a:t>2 (g)</a:t>
            </a:r>
            <a:r>
              <a:rPr lang="fr-FR" dirty="0" smtClean="0">
                <a:solidFill>
                  <a:srgbClr val="F3C011"/>
                </a:solidFill>
              </a:rPr>
              <a:t> + 4HO</a:t>
            </a:r>
            <a:r>
              <a:rPr lang="fr-FR" baseline="30000" dirty="0">
                <a:solidFill>
                  <a:srgbClr val="F3C011"/>
                </a:solidFill>
              </a:rPr>
              <a:t>-</a:t>
            </a:r>
            <a:r>
              <a:rPr lang="fr-FR" baseline="-25000" dirty="0">
                <a:solidFill>
                  <a:srgbClr val="F3C011"/>
                </a:solidFill>
              </a:rPr>
              <a:t>(</a:t>
            </a:r>
            <a:r>
              <a:rPr lang="fr-FR" baseline="-25000" dirty="0" err="1">
                <a:solidFill>
                  <a:srgbClr val="F3C011"/>
                </a:solidFill>
              </a:rPr>
              <a:t>aq</a:t>
            </a:r>
            <a:r>
              <a:rPr lang="fr-FR" baseline="-25000" dirty="0">
                <a:solidFill>
                  <a:srgbClr val="F3C011"/>
                </a:solidFill>
              </a:rPr>
              <a:t>)</a:t>
            </a:r>
            <a:endParaRPr lang="fr-FR" dirty="0">
              <a:solidFill>
                <a:srgbClr val="F3C01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439573" y="3104046"/>
            <a:ext cx="66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0,3 A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01762" y="731119"/>
            <a:ext cx="185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Durée : 6 minutes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708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solidFill>
                  <a:srgbClr val="CF8182"/>
                </a:solidFill>
              </a:rPr>
              <a:t>Le dihydrogène, moyen de stockage de l’énergie</a:t>
            </a:r>
          </a:p>
        </p:txBody>
      </p:sp>
      <p:pic>
        <p:nvPicPr>
          <p:cNvPr id="4" name="Image 3" descr="Capture d’écran 2020-05-03 à 12.28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398"/>
            <a:ext cx="4727954" cy="30112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278" y="590024"/>
            <a:ext cx="2045722" cy="136125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439572" y="1282664"/>
            <a:ext cx="200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Energies renouvelables</a:t>
            </a:r>
          </a:p>
          <a:p>
            <a:pPr algn="ctr"/>
            <a:r>
              <a:rPr lang="fr-FR" sz="1400" dirty="0" smtClean="0"/>
              <a:t>Production non régulière</a:t>
            </a:r>
            <a:endParaRPr lang="fr-FR" sz="1400" dirty="0"/>
          </a:p>
        </p:txBody>
      </p:sp>
      <p:sp>
        <p:nvSpPr>
          <p:cNvPr id="9" name="Flèche vers le bas 8"/>
          <p:cNvSpPr/>
          <p:nvPr/>
        </p:nvSpPr>
        <p:spPr>
          <a:xfrm>
            <a:off x="6170837" y="2052263"/>
            <a:ext cx="602971" cy="500239"/>
          </a:xfrm>
          <a:prstGeom prst="downArrow">
            <a:avLst/>
          </a:prstGeom>
          <a:solidFill>
            <a:srgbClr val="CF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303030" y="2757727"/>
            <a:ext cx="438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Electrolyse de l’eau pendant les heures creuses</a:t>
            </a:r>
          </a:p>
          <a:p>
            <a:pPr algn="ctr"/>
            <a:r>
              <a:rPr lang="fr-FR" sz="1400" dirty="0" smtClean="0"/>
              <a:t>(demande &lt; production)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3125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69012"/>
            <a:ext cx="6684004" cy="34738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49" y="666985"/>
            <a:ext cx="1901562" cy="10158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15196" y="2950127"/>
            <a:ext cx="2604324" cy="84655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686120" y="679812"/>
            <a:ext cx="1335879" cy="423279"/>
          </a:xfrm>
          <a:prstGeom prst="rect">
            <a:avLst/>
          </a:prstGeom>
          <a:solidFill>
            <a:srgbClr val="EB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75496" y="3296449"/>
            <a:ext cx="1848953" cy="66698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2809598" y="1731597"/>
            <a:ext cx="295071" cy="564372"/>
          </a:xfrm>
          <a:prstGeom prst="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haut 11"/>
          <p:cNvSpPr/>
          <p:nvPr/>
        </p:nvSpPr>
        <p:spPr>
          <a:xfrm flipV="1">
            <a:off x="2743901" y="2999913"/>
            <a:ext cx="335102" cy="424801"/>
          </a:xfrm>
          <a:prstGeom prst="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206621" y="320667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5D9BD1"/>
                </a:solidFill>
              </a:rPr>
              <a:t>Pile à combustible</a:t>
            </a:r>
            <a:endParaRPr lang="fr-FR" dirty="0">
              <a:solidFill>
                <a:srgbClr val="5D9BD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79" y="859385"/>
            <a:ext cx="755358" cy="75535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3245783" y="3206661"/>
            <a:ext cx="217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Valorisation du CO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656992" y="192398"/>
            <a:ext cx="418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spc="-38" dirty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Utilisation du dihydrogène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2459539" y="4386713"/>
            <a:ext cx="520493" cy="0"/>
          </a:xfrm>
          <a:prstGeom prst="straightConnector1">
            <a:avLst/>
          </a:prstGeom>
          <a:ln>
            <a:solidFill>
              <a:srgbClr val="5D9BD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156" y="3455373"/>
            <a:ext cx="801659" cy="801659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282242" y="4066046"/>
            <a:ext cx="1894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5D9BD1"/>
                </a:solidFill>
              </a:rPr>
              <a:t>Combustion CH4</a:t>
            </a:r>
          </a:p>
          <a:p>
            <a:r>
              <a:rPr lang="fr-FR" sz="1400" dirty="0" smtClean="0">
                <a:solidFill>
                  <a:srgbClr val="5D9BD1"/>
                </a:solidFill>
              </a:rPr>
              <a:t>Production d’électricité</a:t>
            </a:r>
            <a:endParaRPr lang="fr-FR" sz="1400" dirty="0">
              <a:solidFill>
                <a:srgbClr val="5D9B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rgbClr val="CF8182"/>
                </a:solidFill>
              </a:rPr>
              <a:t>Révolution de la chimie : </a:t>
            </a:r>
            <a:r>
              <a:rPr lang="fr-FR" sz="2800" dirty="0">
                <a:solidFill>
                  <a:srgbClr val="CF8182"/>
                </a:solidFill>
              </a:rPr>
              <a:t>f</a:t>
            </a:r>
            <a:r>
              <a:rPr lang="fr-FR" sz="2800" dirty="0" smtClean="0">
                <a:solidFill>
                  <a:srgbClr val="CF8182"/>
                </a:solidFill>
              </a:rPr>
              <a:t>in XVIII / début XIX</a:t>
            </a:r>
            <a:endParaRPr lang="fr-FR" sz="2800" dirty="0">
              <a:solidFill>
                <a:srgbClr val="CF8182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759085369"/>
              </p:ext>
            </p:extLst>
          </p:nvPr>
        </p:nvGraphicFramePr>
        <p:xfrm>
          <a:off x="1524000" y="5405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54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A9F760B2-4E0A-4D62-8256-5B0E8E2F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065" y="165136"/>
            <a:ext cx="3823095" cy="3058476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5465231" y="3181008"/>
            <a:ext cx="31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Chaudières de </a:t>
            </a:r>
            <a:r>
              <a:rPr lang="fr-FR" i="1" u="sng" dirty="0" smtClean="0"/>
              <a:t>vulcanisation (</a:t>
            </a:r>
            <a:r>
              <a:rPr lang="fr-FR" i="1" u="sng" dirty="0"/>
              <a:t>Caoutchouc) en </a:t>
            </a:r>
            <a:r>
              <a:rPr lang="fr-FR" i="1" u="sng" dirty="0" smtClean="0"/>
              <a:t>1873</a:t>
            </a:r>
            <a:endParaRPr lang="fr-FR" i="1" u="sng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5" y="2154876"/>
            <a:ext cx="3388994" cy="2618768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3810268" y="4091700"/>
            <a:ext cx="229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Début de l’exploitation du </a:t>
            </a:r>
            <a:r>
              <a:rPr lang="fr-FR" i="1" u="sng" dirty="0" err="1"/>
              <a:t>pétrôle</a:t>
            </a:r>
            <a:r>
              <a:rPr lang="fr-FR" i="1" u="sng" dirty="0"/>
              <a:t> (~1850)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0" y="141092"/>
            <a:ext cx="4849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CF8182"/>
                </a:solidFill>
              </a:rPr>
              <a:t>Développement de la chimie industrielle au XIX</a:t>
            </a:r>
            <a:r>
              <a:rPr lang="fr-FR" sz="2000" baseline="30000" dirty="0" smtClean="0">
                <a:solidFill>
                  <a:srgbClr val="CF8182"/>
                </a:solidFill>
              </a:rPr>
              <a:t>ème</a:t>
            </a:r>
            <a:r>
              <a:rPr lang="fr-FR" sz="2000" dirty="0" smtClean="0">
                <a:solidFill>
                  <a:srgbClr val="CF8182"/>
                </a:solidFill>
              </a:rPr>
              <a:t> siècle</a:t>
            </a:r>
            <a:endParaRPr lang="fr-FR" sz="2000" dirty="0">
              <a:solidFill>
                <a:srgbClr val="CF8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6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66779" y="166745"/>
            <a:ext cx="6034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pc="-38" dirty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Procédé Leblanc </a:t>
            </a:r>
            <a:r>
              <a:rPr lang="fr-FR" sz="2400" spc="-38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(1830-1870):</a:t>
            </a:r>
          </a:p>
          <a:p>
            <a:r>
              <a:rPr lang="fr-FR" sz="2400" spc="-38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Synthèse </a:t>
            </a:r>
            <a:r>
              <a:rPr lang="fr-FR" sz="2400" spc="-38" dirty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du carbonate de sodium </a:t>
            </a:r>
            <a:r>
              <a:rPr lang="fr-FR" sz="2400" spc="-38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(Na</a:t>
            </a:r>
            <a:r>
              <a:rPr lang="fr-FR" sz="2400" spc="-38" baseline="-25000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2</a:t>
            </a:r>
            <a:r>
              <a:rPr lang="fr-FR" sz="2400" spc="-38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CO</a:t>
            </a:r>
            <a:r>
              <a:rPr lang="fr-FR" sz="2400" spc="-38" baseline="-25000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3</a:t>
            </a:r>
            <a:r>
              <a:rPr lang="fr-FR" sz="2400" spc="-38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)</a:t>
            </a:r>
            <a:endParaRPr lang="fr-FR" sz="2400" spc="-38" baseline="-25000" dirty="0">
              <a:solidFill>
                <a:srgbClr val="CF81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52" y="1460500"/>
            <a:ext cx="4940705" cy="2882078"/>
          </a:xfrm>
          <a:prstGeom prst="rect">
            <a:avLst/>
          </a:prstGeom>
        </p:spPr>
      </p:pic>
      <p:pic>
        <p:nvPicPr>
          <p:cNvPr id="5" name="Image 4" descr="Capture d’écran 2020-04-30 à 11.3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95" y="1376757"/>
            <a:ext cx="1981108" cy="585719"/>
          </a:xfrm>
          <a:prstGeom prst="rect">
            <a:avLst/>
          </a:prstGeom>
        </p:spPr>
      </p:pic>
      <p:sp>
        <p:nvSpPr>
          <p:cNvPr id="6" name="Accolade fermante 5"/>
          <p:cNvSpPr/>
          <p:nvPr/>
        </p:nvSpPr>
        <p:spPr>
          <a:xfrm>
            <a:off x="4105338" y="1372451"/>
            <a:ext cx="256584" cy="6028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845" y="3070835"/>
            <a:ext cx="546278" cy="546278"/>
          </a:xfrm>
          <a:prstGeom prst="rect">
            <a:avLst/>
          </a:prstGeom>
        </p:spPr>
      </p:pic>
      <p:pic>
        <p:nvPicPr>
          <p:cNvPr id="8" name="Image 7" descr="Capture d’écran 2020-04-30 à 12.03.0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15" y="3028636"/>
            <a:ext cx="585550" cy="6036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9174099">
            <a:off x="7052125" y="3544976"/>
            <a:ext cx="384876" cy="2722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/>
          <p:cNvSpPr/>
          <p:nvPr/>
        </p:nvSpPr>
        <p:spPr>
          <a:xfrm>
            <a:off x="3143150" y="2655115"/>
            <a:ext cx="474680" cy="170594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257260" y="328362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Chauffage 950 °C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630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8" y="1467557"/>
            <a:ext cx="3652776" cy="273958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38824" y="4399538"/>
            <a:ext cx="314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/>
              <a:t>L'accident de Seveso (en 1976) </a:t>
            </a:r>
            <a:endParaRPr lang="fr-FR" b="1" u="sng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687" y="1449412"/>
            <a:ext cx="3671820" cy="27538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810944" y="4399539"/>
            <a:ext cx="337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/>
              <a:t>Catastrophe </a:t>
            </a:r>
            <a:r>
              <a:rPr lang="fr-FR" b="1" i="1" u="sng" dirty="0" smtClean="0"/>
              <a:t>de Bhopal (en 1984)</a:t>
            </a:r>
            <a:endParaRPr lang="fr-FR" b="1" i="1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1064822" y="384799"/>
            <a:ext cx="7013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pc="-38" dirty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Explosion de la chimie industrielle au </a:t>
            </a:r>
            <a:r>
              <a:rPr lang="fr-FR" sz="2400" spc="-38" dirty="0" err="1">
                <a:solidFill>
                  <a:srgbClr val="CF8182"/>
                </a:solidFill>
                <a:latin typeface="+mj-lt"/>
                <a:ea typeface="+mj-ea"/>
                <a:cs typeface="+mj-cs"/>
              </a:rPr>
              <a:t>XXième</a:t>
            </a:r>
            <a:r>
              <a:rPr lang="fr-FR" sz="2400" spc="-38" dirty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 siècle</a:t>
            </a:r>
          </a:p>
        </p:txBody>
      </p:sp>
    </p:spTree>
    <p:extLst>
      <p:ext uri="{BB962C8B-B14F-4D97-AF65-F5344CB8AC3E}">
        <p14:creationId xmlns:p14="http://schemas.microsoft.com/office/powerpoint/2010/main" val="27405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92" y="715653"/>
            <a:ext cx="4650325" cy="44294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4093" y="282186"/>
            <a:ext cx="769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spc="-38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Emergence du développement durable en 1987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52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A0783F70-CA3A-49F4-B1B2-96104CCE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7176E8F0-E95F-47A5-9060-8B6EAE6C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23" y="19920"/>
            <a:ext cx="8468952" cy="694497"/>
          </a:xfrm>
        </p:spPr>
        <p:txBody>
          <a:bodyPr/>
          <a:lstStyle/>
          <a:p>
            <a:r>
              <a:rPr lang="fr-FR" sz="2800" dirty="0">
                <a:solidFill>
                  <a:srgbClr val="CF8182"/>
                </a:solidFill>
              </a:rPr>
              <a:t>Les 12 principes de la chimie verte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76E602CB-D0C0-43EB-B078-3B2FF4066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46"/>
          <a:stretch/>
        </p:blipFill>
        <p:spPr>
          <a:xfrm>
            <a:off x="1487279" y="946298"/>
            <a:ext cx="6169441" cy="36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3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1503DD73-9C1C-480D-AD61-9E15EFEE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04855A7B-F27F-4E9E-8A06-ECA79D20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solidFill>
                  <a:srgbClr val="CF8182"/>
                </a:solidFill>
              </a:rPr>
              <a:t>Synthèse d’une </a:t>
            </a:r>
            <a:r>
              <a:rPr lang="fr-FR" sz="2800" dirty="0" err="1">
                <a:solidFill>
                  <a:srgbClr val="CF8182"/>
                </a:solidFill>
              </a:rPr>
              <a:t>chalcone</a:t>
            </a:r>
            <a:endParaRPr lang="fr-FR" sz="2800" dirty="0">
              <a:solidFill>
                <a:srgbClr val="CF818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44B2AC0-FDEA-4AAC-ABA6-3FBE4280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39068"/>
            <a:ext cx="8496089" cy="1477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248729-D03D-4F33-A509-BA9583042C81}"/>
              </a:ext>
            </a:extLst>
          </p:cNvPr>
          <p:cNvSpPr/>
          <p:nvPr/>
        </p:nvSpPr>
        <p:spPr>
          <a:xfrm>
            <a:off x="2124749" y="3014836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(l)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F8F263-CEDF-4A62-B998-39B213114E19}"/>
              </a:ext>
            </a:extLst>
          </p:cNvPr>
          <p:cNvSpPr/>
          <p:nvPr/>
        </p:nvSpPr>
        <p:spPr>
          <a:xfrm>
            <a:off x="351033" y="3014836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O(l)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591B65D-C142-4ED6-A21B-AE54C3FA539C}"/>
              </a:ext>
            </a:extLst>
          </p:cNvPr>
          <p:cNvSpPr/>
          <p:nvPr/>
        </p:nvSpPr>
        <p:spPr>
          <a:xfrm>
            <a:off x="5758810" y="2994695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(s)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9D6A21-0C85-4F60-9C34-38B42493BF88}"/>
              </a:ext>
            </a:extLst>
          </p:cNvPr>
          <p:cNvSpPr/>
          <p:nvPr/>
        </p:nvSpPr>
        <p:spPr>
          <a:xfrm>
            <a:off x="0" y="3916382"/>
            <a:ext cx="233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M(C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O)= 134,18 g/mol</a:t>
            </a:r>
            <a:endParaRPr lang="fr-FR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162761-4BBF-439D-87C6-411C2316DD15}"/>
              </a:ext>
            </a:extLst>
          </p:cNvPr>
          <p:cNvSpPr/>
          <p:nvPr/>
        </p:nvSpPr>
        <p:spPr>
          <a:xfrm>
            <a:off x="2423781" y="3934333"/>
            <a:ext cx="233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M(C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 136,15 g/mol</a:t>
            </a:r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FFECD2A-3469-4583-BBE2-95619179C26A}"/>
              </a:ext>
            </a:extLst>
          </p:cNvPr>
          <p:cNvSpPr/>
          <p:nvPr/>
        </p:nvSpPr>
        <p:spPr>
          <a:xfrm>
            <a:off x="5555760" y="3949516"/>
            <a:ext cx="2242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M(C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 252 g/mol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069556" y="2180530"/>
            <a:ext cx="72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232278" y="1257011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4-méthylacétophénone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1257011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4-méthoxybenzaldéhyde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1958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1503DD73-9C1C-480D-AD61-9E15EFEE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04855A7B-F27F-4E9E-8A06-ECA79D20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solidFill>
                  <a:srgbClr val="CF8182"/>
                </a:solidFill>
              </a:rPr>
              <a:t>Synthèse </a:t>
            </a:r>
            <a:r>
              <a:rPr lang="fr-FR" sz="2800" dirty="0" smtClean="0">
                <a:solidFill>
                  <a:srgbClr val="CF8182"/>
                </a:solidFill>
              </a:rPr>
              <a:t>de l’Ibuprofène</a:t>
            </a:r>
            <a:endParaRPr lang="fr-FR" sz="2800" dirty="0">
              <a:solidFill>
                <a:srgbClr val="CF8182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756" y="1109874"/>
            <a:ext cx="3175000" cy="13589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5875766" y="2809035"/>
            <a:ext cx="123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Ibuprofène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4301713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exte 2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nalisé 1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C1DF87"/>
    </a:accent1>
    <a:accent2>
      <a:srgbClr val="00B050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5888</TotalTime>
  <Words>390</Words>
  <Application>Microsoft Macintosh PowerPoint</Application>
  <PresentationFormat>Personnalisé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Titre</vt:lpstr>
      <vt:lpstr>texte</vt:lpstr>
      <vt:lpstr>Merci</vt:lpstr>
      <vt:lpstr>texte 2</vt:lpstr>
      <vt:lpstr>Chimie durable</vt:lpstr>
      <vt:lpstr>Révolution de la chimie : fin XVIII / début XIX</vt:lpstr>
      <vt:lpstr>Présentation PowerPoint</vt:lpstr>
      <vt:lpstr>Présentation PowerPoint</vt:lpstr>
      <vt:lpstr>Présentation PowerPoint</vt:lpstr>
      <vt:lpstr>Présentation PowerPoint</vt:lpstr>
      <vt:lpstr>Les 12 principes de la chimie verte</vt:lpstr>
      <vt:lpstr>Synthèse d’une chalcone</vt:lpstr>
      <vt:lpstr>Synthèse de l’Ibuprofène</vt:lpstr>
      <vt:lpstr>Présentation PowerPoint</vt:lpstr>
      <vt:lpstr>Procédé de BHC</vt:lpstr>
      <vt:lpstr>Catalyse : Applications</vt:lpstr>
      <vt:lpstr>Extraction de la caséine du lait </vt:lpstr>
      <vt:lpstr>Présentation PowerPoint</vt:lpstr>
      <vt:lpstr>Le dihydrogène, moyen de stockage de l’énergie</vt:lpstr>
      <vt:lpstr>Présentation PowerPoint</vt:lpstr>
    </vt:vector>
  </TitlesOfParts>
  <Company>RENAULT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matthis chapon</cp:lastModifiedBy>
  <cp:revision>65</cp:revision>
  <cp:lastPrinted>2015-03-31T14:07:15Z</cp:lastPrinted>
  <dcterms:created xsi:type="dcterms:W3CDTF">2020-03-24T08:48:58Z</dcterms:created>
  <dcterms:modified xsi:type="dcterms:W3CDTF">2020-05-24T10:18:31Z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