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7" r:id="rId3"/>
    <p:sldId id="258" r:id="rId4"/>
    <p:sldId id="267" r:id="rId5"/>
    <p:sldId id="269" r:id="rId6"/>
    <p:sldId id="266" r:id="rId7"/>
    <p:sldId id="260" r:id="rId8"/>
    <p:sldId id="261" r:id="rId9"/>
    <p:sldId id="262" r:id="rId10"/>
    <p:sldId id="263" r:id="rId11"/>
    <p:sldId id="27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6B6F"/>
    <a:srgbClr val="E0EDEC"/>
    <a:srgbClr val="D2E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-280" y="-9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17/05/20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4556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lang="fr-FR" sz="2800" kern="1200" spc="-38" baseline="0">
                <a:solidFill>
                  <a:srgbClr val="CF818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E5EA156-582D-4958-8072-1685BCA8EEBC}" type="datetime1">
              <a:rPr lang="fr-FR" smtClean="0"/>
              <a:t>17/05/20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0963A104-6E57-4772-BA75-83E5B127BC1F}" type="datetime1">
              <a:rPr lang="fr-FR" smtClean="0"/>
              <a:t>17/05/20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lang="fr-FR" sz="49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lang="fr-FR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619471" y="6488668"/>
            <a:ext cx="45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D533F88-56E4-1D42-9DBD-44BAFE10E5A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5685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18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75614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4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4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61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815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00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 lang="fr-FR" sz="2800" kern="1200" spc="-38" baseline="0">
                <a:solidFill>
                  <a:srgbClr val="CF818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980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00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1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 sz="2800" kern="1200" spc="-38" baseline="0">
                <a:solidFill>
                  <a:srgbClr val="CF818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709E148A-83D8-4982-A416-989443033FB2}" type="datetime1">
              <a:rPr lang="fr-FR" smtClean="0"/>
              <a:t>17/05/20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870DCEC-2A12-45A2-8BED-BC5803AD66DC}" type="datetime1">
              <a:rPr lang="fr-FR" smtClean="0"/>
              <a:t>17/05/20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t>17/05/20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45846C0-E1BD-4C05-96EF-597158FBC288}" type="datetime1">
              <a:rPr lang="fr-FR" smtClean="0"/>
              <a:t>17/05/20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fr-FR" sz="2800" kern="1200" spc="-38" baseline="0">
          <a:solidFill>
            <a:srgbClr val="CF8182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1592448" y="6376708"/>
            <a:ext cx="45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2D9FC3D-296B-D847-A399-A0132D3460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52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fr-FR" sz="2800" kern="1200" spc="-38" baseline="0">
          <a:solidFill>
            <a:srgbClr val="CF8182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Dosages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720C0F4B-E921-458D-822C-99A41A8C3D3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8745" y="6112170"/>
            <a:ext cx="10058400" cy="489503"/>
          </a:xfrm>
        </p:spPr>
        <p:txBody>
          <a:bodyPr/>
          <a:lstStyle/>
          <a:p>
            <a:r>
              <a:rPr lang="fr-FR" cap="none" spc="0" dirty="0" smtClean="0"/>
              <a:t>Matthis CHAPON</a:t>
            </a:r>
            <a:endParaRPr lang="fr-FR" cap="none" spc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2" y="3595144"/>
            <a:ext cx="12192000" cy="622920"/>
          </a:xfrm>
          <a:prstGeom prst="rect">
            <a:avLst/>
          </a:prstGeom>
          <a:solidFill>
            <a:srgbClr val="CF8182"/>
          </a:solidFill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Agrégation 2020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81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3399" y="0"/>
            <a:ext cx="10058400" cy="696525"/>
          </a:xfrm>
        </p:spPr>
        <p:txBody>
          <a:bodyPr>
            <a:normAutofit/>
          </a:bodyPr>
          <a:lstStyle/>
          <a:p>
            <a:r>
              <a:rPr lang="fr-FR" dirty="0" smtClean="0"/>
              <a:t>Contrôle de la qualité d’un vinaigre commercial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z="1600" smtClean="0"/>
              <a:t>10</a:t>
            </a:fld>
            <a:endParaRPr lang="fr-FR" sz="160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90" y="1217544"/>
            <a:ext cx="2892893" cy="386216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69625" y="5216040"/>
            <a:ext cx="2635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u="sng" dirty="0" smtClean="0"/>
              <a:t>Vinaigre d’alcool incolore, 8° </a:t>
            </a:r>
            <a:endParaRPr lang="fr-FR" sz="1600" b="1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191194" y="5857803"/>
            <a:ext cx="4330332" cy="584776"/>
          </a:xfrm>
          <a:prstGeom prst="rect">
            <a:avLst/>
          </a:prstGeom>
          <a:noFill/>
          <a:ln>
            <a:solidFill>
              <a:srgbClr val="C26B6F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smtClean="0"/>
              <a:t>8°= 8 % en masse d’acide éthanoïque </a:t>
            </a:r>
          </a:p>
          <a:p>
            <a:r>
              <a:rPr lang="fr-FR" sz="1600" dirty="0" smtClean="0"/>
              <a:t>    = 8 g. d’acide éthanoïque dans 100g de vinaigre</a:t>
            </a:r>
            <a:endParaRPr lang="fr-FR" sz="16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09" y="1051400"/>
            <a:ext cx="3157323" cy="414186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876842" y="1788747"/>
            <a:ext cx="1941357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NaOH</a:t>
            </a:r>
            <a:r>
              <a:rPr lang="fr-FR" sz="1600" dirty="0" smtClean="0"/>
              <a:t> à C</a:t>
            </a:r>
            <a:r>
              <a:rPr lang="fr-FR" sz="1600" baseline="-25000" dirty="0" smtClean="0"/>
              <a:t>0</a:t>
            </a:r>
            <a:r>
              <a:rPr lang="fr-FR" sz="1600" dirty="0" smtClean="0"/>
              <a:t>=0,1 mol/L</a:t>
            </a:r>
            <a:endParaRPr lang="fr-FR" sz="1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9054378" y="4000785"/>
            <a:ext cx="3003947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/>
              <a:t>V=1 </a:t>
            </a:r>
            <a:r>
              <a:rPr lang="fr-FR" sz="1600" dirty="0" err="1" smtClean="0"/>
              <a:t>mL</a:t>
            </a:r>
            <a:r>
              <a:rPr lang="fr-FR" sz="1600" dirty="0" smtClean="0"/>
              <a:t> de vinaigre + eau (~19mL)</a:t>
            </a:r>
            <a:endParaRPr lang="fr-FR" sz="1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377669" y="5257002"/>
            <a:ext cx="40097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u="sng" dirty="0" smtClean="0"/>
              <a:t>Réaction support de titrage :</a:t>
            </a:r>
          </a:p>
          <a:p>
            <a:r>
              <a:rPr lang="fr-FR" sz="1600" dirty="0" smtClean="0"/>
              <a:t> CH</a:t>
            </a:r>
            <a:r>
              <a:rPr lang="fr-FR" sz="1600" baseline="-25000" dirty="0" smtClean="0"/>
              <a:t>3</a:t>
            </a:r>
            <a:r>
              <a:rPr lang="fr-FR" sz="1600" dirty="0" smtClean="0"/>
              <a:t>COOH</a:t>
            </a:r>
            <a:r>
              <a:rPr lang="fr-FR" sz="1600" baseline="-25000" dirty="0" smtClean="0"/>
              <a:t>(</a:t>
            </a:r>
            <a:r>
              <a:rPr lang="fr-FR" sz="1600" baseline="-25000" dirty="0" err="1" smtClean="0"/>
              <a:t>aq</a:t>
            </a:r>
            <a:r>
              <a:rPr lang="fr-FR" sz="1600" baseline="-25000" dirty="0" smtClean="0"/>
              <a:t>) </a:t>
            </a:r>
            <a:r>
              <a:rPr lang="fr-FR" sz="1600" dirty="0" smtClean="0"/>
              <a:t>+ HO-</a:t>
            </a:r>
            <a:r>
              <a:rPr lang="fr-FR" sz="1600" baseline="-25000" dirty="0" smtClean="0"/>
              <a:t>(</a:t>
            </a:r>
            <a:r>
              <a:rPr lang="fr-FR" sz="1600" baseline="-25000" dirty="0" err="1" smtClean="0"/>
              <a:t>aq</a:t>
            </a:r>
            <a:r>
              <a:rPr lang="fr-FR" sz="1600" baseline="-25000" dirty="0" smtClean="0"/>
              <a:t>)</a:t>
            </a:r>
            <a:r>
              <a:rPr lang="fr-FR" sz="1600" dirty="0" smtClean="0"/>
              <a:t> </a:t>
            </a:r>
            <a:r>
              <a:rPr lang="fr-FR" sz="1600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fr-FR" sz="1600" dirty="0" smtClean="0"/>
              <a:t>CH</a:t>
            </a:r>
            <a:r>
              <a:rPr lang="fr-FR" sz="1600" baseline="-25000" dirty="0" smtClean="0"/>
              <a:t>3</a:t>
            </a:r>
            <a:r>
              <a:rPr lang="fr-FR" sz="1600" dirty="0" smtClean="0"/>
              <a:t>COO</a:t>
            </a:r>
            <a:r>
              <a:rPr lang="fr-FR" sz="1600" baseline="30000" dirty="0" smtClean="0"/>
              <a:t>-</a:t>
            </a:r>
            <a:r>
              <a:rPr lang="fr-FR" sz="1600" baseline="-25000" dirty="0" smtClean="0"/>
              <a:t>(</a:t>
            </a:r>
            <a:r>
              <a:rPr lang="fr-FR" sz="1600" baseline="-25000" dirty="0" err="1" smtClean="0"/>
              <a:t>aq</a:t>
            </a:r>
            <a:r>
              <a:rPr lang="fr-FR" sz="1600" baseline="-25000" dirty="0" smtClean="0"/>
              <a:t>)</a:t>
            </a:r>
            <a:r>
              <a:rPr lang="fr-FR" sz="1600" dirty="0" smtClean="0"/>
              <a:t> +H</a:t>
            </a:r>
            <a:r>
              <a:rPr lang="fr-FR" sz="1600" baseline="-25000" dirty="0" smtClean="0"/>
              <a:t>2</a:t>
            </a:r>
            <a:r>
              <a:rPr lang="fr-FR" sz="1600" dirty="0" smtClean="0"/>
              <a:t>O</a:t>
            </a:r>
            <a:r>
              <a:rPr lang="fr-FR" sz="1600" baseline="-25000" dirty="0" smtClean="0"/>
              <a:t>(l)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432295" y="6035313"/>
            <a:ext cx="32559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A l’équivalence, n(CH</a:t>
            </a:r>
            <a:r>
              <a:rPr lang="fr-FR" sz="1600" baseline="-25000" dirty="0" smtClean="0"/>
              <a:t>3</a:t>
            </a:r>
            <a:r>
              <a:rPr lang="fr-FR" sz="1600" dirty="0" smtClean="0"/>
              <a:t>COOH)=n(</a:t>
            </a:r>
            <a:r>
              <a:rPr lang="fr-FR" sz="1600" dirty="0"/>
              <a:t>HO</a:t>
            </a:r>
            <a:r>
              <a:rPr lang="fr-FR" sz="1600" dirty="0" smtClean="0"/>
              <a:t>-)</a:t>
            </a:r>
          </a:p>
          <a:p>
            <a:r>
              <a:rPr lang="fr-FR" sz="1600" dirty="0"/>
              <a:t> </a:t>
            </a:r>
            <a:r>
              <a:rPr lang="fr-FR" sz="1600" dirty="0" smtClean="0"/>
              <a:t>                            soit C.V=C</a:t>
            </a:r>
            <a:r>
              <a:rPr lang="fr-FR" sz="1600" baseline="-25000" dirty="0" smtClean="0"/>
              <a:t>0</a:t>
            </a:r>
            <a:r>
              <a:rPr lang="fr-FR" sz="1600" dirty="0" smtClean="0"/>
              <a:t>.V</a:t>
            </a:r>
            <a:r>
              <a:rPr lang="fr-FR" sz="1600" baseline="-25000" dirty="0" smtClean="0"/>
              <a:t>éq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99277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28936E8-F261-4E24-A12E-437677B1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 choix faire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26569A24-3A68-4E87-AE8E-B23B7537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xmlns="" id="{BE29BB54-A4D0-43B6-9C4E-4DA02A2F4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374642"/>
              </p:ext>
            </p:extLst>
          </p:nvPr>
        </p:nvGraphicFramePr>
        <p:xfrm>
          <a:off x="1786180" y="2283427"/>
          <a:ext cx="8127999" cy="3210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8871197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82908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1505446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 de dosage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Étalonnage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Titrage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1203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Méthode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Non destructrice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Destructrice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9272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Suivi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Spectrophotométrique</a:t>
                      </a:r>
                    </a:p>
                    <a:p>
                      <a:pPr algn="ctr"/>
                      <a:r>
                        <a:rPr lang="fr-FR" dirty="0"/>
                        <a:t>Conductimétrique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Conductimétrie</a:t>
                      </a:r>
                    </a:p>
                    <a:p>
                      <a:pPr algn="ctr"/>
                      <a:r>
                        <a:rPr lang="fr-FR" dirty="0"/>
                        <a:t>pH-métrique</a:t>
                      </a:r>
                    </a:p>
                    <a:p>
                      <a:pPr algn="ctr"/>
                      <a:r>
                        <a:rPr lang="fr-FR" dirty="0"/>
                        <a:t>Colorimétrique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3406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Réutilisable (une fois l’étalonnage réalisé)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Rapide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3726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Inconvénients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Long (étalonnage)</a:t>
                      </a:r>
                    </a:p>
                    <a:p>
                      <a:pPr algn="ctr"/>
                      <a:r>
                        <a:rPr lang="fr-FR" dirty="0"/>
                        <a:t>Nécessité d’avoir le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Destructeur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3191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6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04D7CDB-969F-4FB7-8829-4F11715B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89" y="121328"/>
            <a:ext cx="10058400" cy="76506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La nécessité d’un contrôle qualité des produits qui nous entourent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68C2EA9-33B5-4DFF-8167-BF677364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</a:t>
            </a:fld>
            <a:endParaRPr lang="fr-FR"/>
          </a:p>
        </p:txBody>
      </p:sp>
      <p:pic>
        <p:nvPicPr>
          <p:cNvPr id="1038" name="Picture 14" descr="Sérum physiologique stérile 250 ml">
            <a:extLst>
              <a:ext uri="{FF2B5EF4-FFF2-40B4-BE49-F238E27FC236}">
                <a16:creationId xmlns:a16="http://schemas.microsoft.com/office/drawing/2014/main" xmlns="" id="{299D3FFB-665E-4E93-B6EF-88562984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258" y="1179772"/>
            <a:ext cx="1800227" cy="180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197" y="1203910"/>
            <a:ext cx="1715937" cy="171593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64135" y="2976705"/>
            <a:ext cx="369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Colorants alimentaires dans le sirop</a:t>
            </a:r>
            <a:endParaRPr lang="fr-FR" i="1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1283195" y="5767721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Acide éthanoïque dans les Produits ménagers</a:t>
            </a:r>
            <a:endParaRPr lang="fr-FR" i="1" u="sng" dirty="0"/>
          </a:p>
        </p:txBody>
      </p:sp>
      <p:sp>
        <p:nvSpPr>
          <p:cNvPr id="9" name="ZoneTexte 8"/>
          <p:cNvSpPr txBox="1"/>
          <p:nvPr/>
        </p:nvSpPr>
        <p:spPr>
          <a:xfrm>
            <a:off x="7844682" y="2950244"/>
            <a:ext cx="338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err="1" smtClean="0"/>
              <a:t>NaCl</a:t>
            </a:r>
            <a:r>
              <a:rPr lang="fr-FR" i="1" u="sng" dirty="0" smtClean="0"/>
              <a:t> dans le Sérum Physiologique</a:t>
            </a:r>
            <a:endParaRPr lang="fr-FR" i="1" u="sng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/>
          <a:srcRect l="14031" r="22991" b="9843"/>
          <a:stretch/>
        </p:blipFill>
        <p:spPr>
          <a:xfrm>
            <a:off x="6865751" y="3541212"/>
            <a:ext cx="2473787" cy="176394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275845" y="5820641"/>
            <a:ext cx="3873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u="sng" dirty="0" smtClean="0"/>
              <a:t>Contrôle qualité de l’eau (Cl</a:t>
            </a:r>
            <a:r>
              <a:rPr lang="fr-FR" i="1" u="sng" baseline="30000" dirty="0" smtClean="0"/>
              <a:t>-</a:t>
            </a:r>
            <a:r>
              <a:rPr lang="fr-FR" i="1" u="sng" dirty="0" smtClean="0"/>
              <a:t>, éventuels</a:t>
            </a:r>
          </a:p>
          <a:p>
            <a:pPr algn="ctr"/>
            <a:r>
              <a:rPr lang="fr-FR" i="1" u="sng" dirty="0"/>
              <a:t>p</a:t>
            </a:r>
            <a:r>
              <a:rPr lang="fr-FR" i="1" u="sng" dirty="0" smtClean="0"/>
              <a:t>ollutions: Pb</a:t>
            </a:r>
            <a:r>
              <a:rPr lang="fr-FR" i="1" u="sng" baseline="30000" dirty="0" smtClean="0"/>
              <a:t>2+</a:t>
            </a:r>
            <a:r>
              <a:rPr lang="fr-FR" i="1" u="sng" dirty="0" smtClean="0"/>
              <a:t>,Fe</a:t>
            </a:r>
            <a:r>
              <a:rPr lang="fr-FR" i="1" u="sng" baseline="30000" dirty="0" smtClean="0"/>
              <a:t>2+</a:t>
            </a:r>
            <a:r>
              <a:rPr lang="fr-FR" i="1" u="sng" dirty="0" smtClean="0"/>
              <a:t>…)</a:t>
            </a:r>
            <a:endParaRPr lang="fr-FR" i="1" u="sng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/>
          <a:srcRect l="4147" t="6782" r="25317" b="5809"/>
          <a:stretch/>
        </p:blipFill>
        <p:spPr>
          <a:xfrm>
            <a:off x="9418912" y="3545587"/>
            <a:ext cx="2072752" cy="1759563"/>
          </a:xfrm>
          <a:prstGeom prst="rect">
            <a:avLst/>
          </a:prstGeom>
        </p:spPr>
      </p:pic>
      <p:sp>
        <p:nvSpPr>
          <p:cNvPr id="14" name="Croix 13"/>
          <p:cNvSpPr/>
          <p:nvPr/>
        </p:nvSpPr>
        <p:spPr>
          <a:xfrm>
            <a:off x="-881620" y="286729"/>
            <a:ext cx="13650618" cy="6294749"/>
          </a:xfrm>
          <a:prstGeom prst="mathPlus">
            <a:avLst>
              <a:gd name="adj1" fmla="val 0"/>
            </a:avLst>
          </a:prstGeom>
          <a:ln>
            <a:solidFill>
              <a:srgbClr val="C26B6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2765" y="3495565"/>
            <a:ext cx="1718418" cy="22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5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7489"/>
          </a:xfrm>
        </p:spPr>
        <p:txBody>
          <a:bodyPr/>
          <a:lstStyle/>
          <a:p>
            <a:r>
              <a:rPr lang="fr-FR" dirty="0" smtClean="0"/>
              <a:t>Sirop de menthe, composition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73" y="1496899"/>
            <a:ext cx="2730500" cy="2349500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2062158" y="3550184"/>
            <a:ext cx="1215446" cy="314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887684" y="4150985"/>
            <a:ext cx="266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E102 = Jaune de </a:t>
            </a:r>
            <a:r>
              <a:rPr lang="fr-FR" dirty="0" err="1"/>
              <a:t>t</a:t>
            </a:r>
            <a:r>
              <a:rPr lang="fr-FR" dirty="0" err="1" smtClean="0"/>
              <a:t>artrazine</a:t>
            </a:r>
            <a:endParaRPr lang="fr-FR" dirty="0" smtClean="0"/>
          </a:p>
          <a:p>
            <a:r>
              <a:rPr lang="fr-FR" dirty="0"/>
              <a:t>E</a:t>
            </a:r>
            <a:r>
              <a:rPr lang="fr-FR" dirty="0" smtClean="0"/>
              <a:t>131 = Bleu patenté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957374" y="4560620"/>
            <a:ext cx="3828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Spectre UV-Visible du sirop de menthe </a:t>
            </a:r>
          </a:p>
          <a:p>
            <a:r>
              <a:rPr lang="fr-FR" dirty="0" smtClean="0"/>
              <a:t>(superposé aux spectres des colorants)</a:t>
            </a:r>
            <a:endParaRPr lang="fr-FR" dirty="0"/>
          </a:p>
        </p:txBody>
      </p:sp>
      <p:pic>
        <p:nvPicPr>
          <p:cNvPr id="10" name="Image 9" descr="Capture d’écran 2020-05-12 à 20.21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67" y="1187946"/>
            <a:ext cx="5131318" cy="3335782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87684" y="5816840"/>
            <a:ext cx="5874776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Bleu patenté : </a:t>
            </a:r>
            <a:r>
              <a:rPr lang="fr-FR" dirty="0"/>
              <a:t>dose journalière admissible de 2.5 mg/kg/</a:t>
            </a:r>
            <a:r>
              <a:rPr lang="fr-FR" dirty="0" smtClean="0"/>
              <a:t>jour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391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2612" y="383761"/>
            <a:ext cx="6671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spc="-38" dirty="0">
                <a:solidFill>
                  <a:srgbClr val="CF8182"/>
                </a:solidFill>
                <a:latin typeface="+mj-lt"/>
                <a:ea typeface="+mj-ea"/>
                <a:cs typeface="+mj-cs"/>
              </a:rPr>
              <a:t>Contrôle qualité d’un sérum physiologique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60" y="980897"/>
            <a:ext cx="4789561" cy="359217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02613" y="4545041"/>
            <a:ext cx="494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Sérum Physiologique concentration massique 9g/L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73364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913803F-A322-4DC6-84CC-BBD4D923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4055"/>
            <a:ext cx="10058400" cy="617687"/>
          </a:xfrm>
        </p:spPr>
        <p:txBody>
          <a:bodyPr/>
          <a:lstStyle/>
          <a:p>
            <a:r>
              <a:rPr lang="fr-FR" dirty="0"/>
              <a:t>Lois de Beer-Lambert et Kohlrausch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BB84AC8-99B9-4CE5-B072-6DBCF7CF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5" name="Tableau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C2F62498-5FDD-4DDD-ACC3-DFCD659B9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955068"/>
              </p:ext>
            </p:extLst>
          </p:nvPr>
        </p:nvGraphicFramePr>
        <p:xfrm>
          <a:off x="1044054" y="1241815"/>
          <a:ext cx="9858072" cy="3741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6024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41408244"/>
                    </a:ext>
                  </a:extLst>
                </a:gridCol>
                <a:gridCol w="3286024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860143643"/>
                    </a:ext>
                  </a:extLst>
                </a:gridCol>
                <a:gridCol w="3286024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1064913373"/>
                    </a:ext>
                  </a:extLst>
                </a:gridCol>
              </a:tblGrid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Technique utilisée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Spectrophotométrie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Conductimétrie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120992925"/>
                  </a:ext>
                </a:extLst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Phénomène physique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Absorption de la lumière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Conduction du courant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2082954524"/>
                  </a:ext>
                </a:extLst>
              </a:tr>
              <a:tr h="90461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Loi de </a:t>
                      </a:r>
                      <a:r>
                        <a:rPr lang="fr-FR" b="1" dirty="0" err="1" smtClean="0"/>
                        <a:t>Beer</a:t>
                      </a:r>
                      <a:r>
                        <a:rPr lang="fr-FR" b="1" dirty="0" smtClean="0"/>
                        <a:t>-Lambert </a:t>
                      </a:r>
                    </a:p>
                    <a:p>
                      <a:pPr algn="ctr"/>
                      <a:r>
                        <a:rPr lang="fr-FR" b="0" i="1" dirty="0" smtClean="0"/>
                        <a:t>A=</a:t>
                      </a:r>
                      <a:r>
                        <a:rPr lang="fr-FR" b="0" i="1" dirty="0" err="1" smtClean="0"/>
                        <a:t>ε.l</a:t>
                      </a:r>
                      <a:r>
                        <a:rPr lang="fr-FR" b="0" i="1" dirty="0" smtClean="0"/>
                        <a:t>.[E131</a:t>
                      </a:r>
                      <a:r>
                        <a:rPr lang="fr-FR" b="0" dirty="0" smtClean="0"/>
                        <a:t>]</a:t>
                      </a:r>
                      <a:endParaRPr lang="fr-FR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Loi de Kohlrausch</a:t>
                      </a:r>
                    </a:p>
                    <a:p>
                      <a:pPr algn="ctr"/>
                      <a:r>
                        <a:rPr lang="fr-FR" b="0" dirty="0" err="1" smtClean="0"/>
                        <a:t>σ</a:t>
                      </a:r>
                      <a:r>
                        <a:rPr lang="fr-FR" b="0" dirty="0" smtClean="0"/>
                        <a:t>=</a:t>
                      </a:r>
                      <a:r>
                        <a:rPr lang="fr-FR" b="0" dirty="0" err="1" smtClean="0"/>
                        <a:t>λ°</a:t>
                      </a:r>
                      <a:r>
                        <a:rPr lang="fr-FR" b="0" baseline="-25000" dirty="0" err="1" smtClean="0"/>
                        <a:t>Na</a:t>
                      </a:r>
                      <a:r>
                        <a:rPr lang="fr-FR" b="0" baseline="-25000" dirty="0" smtClean="0"/>
                        <a:t>+</a:t>
                      </a:r>
                      <a:r>
                        <a:rPr lang="fr-FR" b="0" baseline="0" dirty="0" smtClean="0"/>
                        <a:t>.[Na</a:t>
                      </a:r>
                      <a:r>
                        <a:rPr lang="fr-FR" b="0" baseline="30000" dirty="0" smtClean="0"/>
                        <a:t>+</a:t>
                      </a:r>
                      <a:r>
                        <a:rPr lang="fr-FR" b="0" baseline="0" dirty="0" smtClean="0"/>
                        <a:t>]+</a:t>
                      </a:r>
                      <a:r>
                        <a:rPr lang="fr-FR" b="0" dirty="0" err="1" smtClean="0"/>
                        <a:t>λ°</a:t>
                      </a:r>
                      <a:r>
                        <a:rPr lang="fr-FR" b="0" baseline="-25000" dirty="0" err="1" smtClean="0"/>
                        <a:t>Cl</a:t>
                      </a:r>
                      <a:r>
                        <a:rPr lang="fr-FR" b="0" baseline="-25000" dirty="0" smtClean="0"/>
                        <a:t>-</a:t>
                      </a:r>
                      <a:r>
                        <a:rPr lang="fr-FR" b="0" baseline="0" dirty="0" smtClean="0"/>
                        <a:t>.[Cl</a:t>
                      </a:r>
                      <a:r>
                        <a:rPr lang="fr-FR" b="0" baseline="30000" dirty="0" smtClean="0"/>
                        <a:t>-</a:t>
                      </a:r>
                      <a:r>
                        <a:rPr lang="fr-FR" b="0" baseline="0" dirty="0" smtClean="0"/>
                        <a:t>]</a:t>
                      </a:r>
                      <a:endParaRPr lang="fr-FR" b="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1184146112"/>
                  </a:ext>
                </a:extLst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Grandeur mesurée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absorption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conductivité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2812778720"/>
                  </a:ext>
                </a:extLst>
              </a:tr>
              <a:tr h="515845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Grandeur molaire associée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1774404850"/>
                  </a:ext>
                </a:extLst>
              </a:tr>
              <a:tr h="75227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Utilisable pour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Solutions colorées</a:t>
                      </a:r>
                    </a:p>
                    <a:p>
                      <a:pPr algn="ctr"/>
                      <a:r>
                        <a:rPr lang="fr-FR" sz="1100" i="1" dirty="0"/>
                        <a:t>Mais pas que…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Solutions ioniques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76941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88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2D1A97C-A6E5-40DC-9F35-38934B5B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6525"/>
          </a:xfrm>
        </p:spPr>
        <p:txBody>
          <a:bodyPr>
            <a:normAutofit/>
          </a:bodyPr>
          <a:lstStyle/>
          <a:p>
            <a:r>
              <a:rPr lang="fr-FR" dirty="0"/>
              <a:t>Principe de fonctionnement d’un conductimètre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FD0B2EA-E48E-4F95-8599-8A2200F2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6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71B3A695-46FC-4E3C-B6BF-826FD29F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54" y="1855548"/>
            <a:ext cx="4011516" cy="4023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33EFEE6-79CB-4E3D-8870-957941EDFD7C}"/>
              </a:ext>
            </a:extLst>
          </p:cNvPr>
          <p:cNvSpPr/>
          <p:nvPr/>
        </p:nvSpPr>
        <p:spPr>
          <a:xfrm>
            <a:off x="1090937" y="5847244"/>
            <a:ext cx="11317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i="1" u="sng" dirty="0"/>
              <a:t>Valéry PRÉVOST, Bernard RICHOUX et al. Physique Chimie, Terminale S enseignement spéciﬁque.Nathan,2012.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913CFCA1-E2E0-4CF6-81F5-8EEB36F2D67F}"/>
              </a:ext>
            </a:extLst>
          </p:cNvPr>
          <p:cNvSpPr txBox="1"/>
          <p:nvPr/>
        </p:nvSpPr>
        <p:spPr>
          <a:xfrm>
            <a:off x="7087263" y="2553784"/>
            <a:ext cx="4068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Le conductimètre applique une tension à ces bornes ce qui entraine un déplacement des espèces ioniques et donc une résistance apparait (mesurée directement par l’appareil)</a:t>
            </a:r>
          </a:p>
        </p:txBody>
      </p:sp>
    </p:spTree>
    <p:extLst>
      <p:ext uri="{BB962C8B-B14F-4D97-AF65-F5344CB8AC3E}">
        <p14:creationId xmlns:p14="http://schemas.microsoft.com/office/powerpoint/2010/main" val="88336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4734DC5-1F26-44AE-83B0-5898596F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: réalisation d’un titrage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DD8363C7-6FB2-40DD-B2CA-ECE0F915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7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6E481D3-C1A7-4FB4-A766-11A8E0961C39}"/>
              </a:ext>
            </a:extLst>
          </p:cNvPr>
          <p:cNvSpPr/>
          <p:nvPr/>
        </p:nvSpPr>
        <p:spPr>
          <a:xfrm>
            <a:off x="1090936" y="6052974"/>
            <a:ext cx="104824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i="1" u="sng" dirty="0"/>
              <a:t>Valéry PRÉVOST, Bernard RICHOUX et al. Physique Chimie, Terminale S enseignement spéciﬁque.Nathan,2012.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46D292D6-F6F4-4ABF-873C-171F62123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128" y="1947593"/>
            <a:ext cx="3456703" cy="38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4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7CA14F9-27A4-4AE5-A65D-77BAE62F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Titrage des ions chlorures </a:t>
            </a:r>
            <a:br>
              <a:rPr lang="fr-FR" dirty="0"/>
            </a:br>
            <a:r>
              <a:rPr lang="fr-FR" dirty="0"/>
              <a:t>par une solution de nitrate d’argent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C9A04846-BDA1-453D-8485-94B68F7D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F27BAB4A-03B5-444C-87D5-A3D98E3C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18" y="2214066"/>
            <a:ext cx="4772903" cy="35622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="" id="{BD8ED1B2-A6BD-4CCD-A0CC-420CB74745DE}"/>
                  </a:ext>
                </a:extLst>
              </p:cNvPr>
              <p:cNvSpPr txBox="1"/>
              <p:nvPr/>
            </p:nvSpPr>
            <p:spPr>
              <a:xfrm>
                <a:off x="3458816" y="2676939"/>
                <a:ext cx="188180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=0,1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D8ED1B2-A6BD-4CCD-A0CC-420CB7474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816" y="2676939"/>
                <a:ext cx="1881809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3277603" y="2389548"/>
            <a:ext cx="2365627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Nitrate d’argent AgNO</a:t>
            </a:r>
            <a:r>
              <a:rPr lang="fr-FR" baseline="-25000" dirty="0" smtClean="0"/>
              <a:t>3</a:t>
            </a:r>
          </a:p>
          <a:p>
            <a:r>
              <a:rPr lang="fr-FR" dirty="0"/>
              <a:t>C</a:t>
            </a:r>
            <a:r>
              <a:rPr lang="fr-FR" baseline="-25000" dirty="0"/>
              <a:t>0</a:t>
            </a:r>
            <a:r>
              <a:rPr lang="fr-FR" dirty="0"/>
              <a:t>=0,1 mol/</a:t>
            </a:r>
            <a:r>
              <a:rPr lang="fr-FR" dirty="0" smtClean="0"/>
              <a:t>L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320749" y="4549173"/>
            <a:ext cx="2687980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Solution de </a:t>
            </a:r>
            <a:r>
              <a:rPr lang="fr-FR" dirty="0" err="1" smtClean="0"/>
              <a:t>NaCl</a:t>
            </a:r>
            <a:r>
              <a:rPr lang="fr-FR" dirty="0" smtClean="0"/>
              <a:t> (V=10mL)</a:t>
            </a:r>
          </a:p>
          <a:p>
            <a:r>
              <a:rPr lang="fr-FR" dirty="0" smtClean="0"/>
              <a:t>C = ??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907217" y="2867457"/>
            <a:ext cx="32311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/>
              <a:t>Réaction support de titrage :</a:t>
            </a:r>
          </a:p>
          <a:p>
            <a:endParaRPr lang="fr-FR" dirty="0"/>
          </a:p>
          <a:p>
            <a:r>
              <a:rPr lang="fr-FR" dirty="0" smtClean="0"/>
              <a:t>Ag</a:t>
            </a:r>
            <a:r>
              <a:rPr lang="fr-FR" baseline="30000" dirty="0" smtClean="0"/>
              <a:t>+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+Cl</a:t>
            </a:r>
            <a:r>
              <a:rPr lang="fr-FR" baseline="30000" dirty="0" smtClean="0"/>
              <a:t>-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 </a:t>
            </a:r>
            <a:r>
              <a:rPr lang="fr-FR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fr-FR" dirty="0" err="1" smtClean="0">
                <a:ea typeface="Wingdings"/>
                <a:cs typeface="Wingdings"/>
                <a:sym typeface="Wingdings"/>
              </a:rPr>
              <a:t>AgCl</a:t>
            </a:r>
            <a:r>
              <a:rPr lang="fr-FR" baseline="-25000" dirty="0" smtClean="0">
                <a:ea typeface="Wingdings"/>
                <a:cs typeface="Wingdings"/>
                <a:sym typeface="Wingdings"/>
              </a:rPr>
              <a:t>(s)</a:t>
            </a:r>
          </a:p>
          <a:p>
            <a:endParaRPr lang="fr-FR" baseline="-25000" dirty="0">
              <a:ea typeface="Wingdings"/>
              <a:cs typeface="Wingdings"/>
              <a:sym typeface="Wingdings"/>
            </a:endParaRPr>
          </a:p>
          <a:p>
            <a:pPr algn="ctr"/>
            <a:r>
              <a:rPr lang="fr-FR" b="1" u="sng" dirty="0" smtClean="0">
                <a:ea typeface="Wingdings"/>
                <a:cs typeface="Wingdings"/>
                <a:sym typeface="Wingdings"/>
              </a:rPr>
              <a:t>Relation à l’équivalence :</a:t>
            </a:r>
            <a:r>
              <a:rPr lang="fr-FR" b="1" dirty="0" smtClean="0">
                <a:ea typeface="Wingdings"/>
                <a:cs typeface="Wingdings"/>
                <a:sym typeface="Wingdings"/>
              </a:rPr>
              <a:t> </a:t>
            </a:r>
          </a:p>
          <a:p>
            <a:pPr algn="ctr"/>
            <a:endParaRPr lang="fr-FR" dirty="0">
              <a:ea typeface="Wingdings"/>
              <a:cs typeface="Wingdings"/>
              <a:sym typeface="Wingdings"/>
            </a:endParaRPr>
          </a:p>
          <a:p>
            <a:pPr algn="ctr"/>
            <a:r>
              <a:rPr lang="fr-FR" dirty="0" smtClean="0">
                <a:ea typeface="Wingdings"/>
                <a:cs typeface="Wingdings"/>
                <a:sym typeface="Wingdings"/>
              </a:rPr>
              <a:t>n(Ag</a:t>
            </a:r>
            <a:r>
              <a:rPr lang="fr-FR" baseline="30000" dirty="0" smtClean="0">
                <a:ea typeface="Wingdings"/>
                <a:cs typeface="Wingdings"/>
                <a:sym typeface="Wingdings"/>
              </a:rPr>
              <a:t>+</a:t>
            </a:r>
            <a:r>
              <a:rPr lang="fr-FR" dirty="0" smtClean="0">
                <a:ea typeface="Wingdings"/>
                <a:cs typeface="Wingdings"/>
                <a:sym typeface="Wingdings"/>
              </a:rPr>
              <a:t>)=n(Cl</a:t>
            </a:r>
            <a:r>
              <a:rPr lang="fr-FR" baseline="30000" dirty="0" smtClean="0">
                <a:ea typeface="Wingdings"/>
                <a:cs typeface="Wingdings"/>
                <a:sym typeface="Wingdings"/>
              </a:rPr>
              <a:t>-</a:t>
            </a:r>
            <a:r>
              <a:rPr lang="fr-FR" dirty="0" smtClean="0">
                <a:ea typeface="Wingdings"/>
                <a:cs typeface="Wingdings"/>
                <a:sym typeface="Wingdings"/>
              </a:rPr>
              <a:t>)</a:t>
            </a:r>
          </a:p>
          <a:p>
            <a:pPr algn="ctr"/>
            <a:r>
              <a:rPr lang="fr-FR" dirty="0" smtClean="0">
                <a:ea typeface="Wingdings"/>
                <a:cs typeface="Wingdings"/>
                <a:sym typeface="Wingdings"/>
              </a:rPr>
              <a:t>C</a:t>
            </a:r>
            <a:r>
              <a:rPr lang="fr-FR" baseline="-25000" dirty="0" smtClean="0">
                <a:ea typeface="Wingdings"/>
                <a:cs typeface="Wingdings"/>
                <a:sym typeface="Wingdings"/>
              </a:rPr>
              <a:t>0</a:t>
            </a:r>
            <a:r>
              <a:rPr lang="fr-FR" dirty="0" smtClean="0">
                <a:ea typeface="Wingdings"/>
                <a:cs typeface="Wingdings"/>
                <a:sym typeface="Wingdings"/>
              </a:rPr>
              <a:t>.V</a:t>
            </a:r>
            <a:r>
              <a:rPr lang="fr-FR" baseline="-25000" dirty="0" smtClean="0">
                <a:ea typeface="Wingdings"/>
                <a:cs typeface="Wingdings"/>
                <a:sym typeface="Wingdings"/>
              </a:rPr>
              <a:t>éq</a:t>
            </a:r>
            <a:r>
              <a:rPr lang="fr-FR" dirty="0" smtClean="0">
                <a:ea typeface="Wingdings"/>
                <a:cs typeface="Wingdings"/>
                <a:sym typeface="Wingdings"/>
              </a:rPr>
              <a:t>=C.V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918177" y="3770494"/>
            <a:ext cx="45719" cy="107161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1058305" y="3942480"/>
            <a:ext cx="88273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rc 12"/>
          <p:cNvCxnSpPr>
            <a:stCxn id="3" idx="0"/>
          </p:cNvCxnSpPr>
          <p:nvPr/>
        </p:nvCxnSpPr>
        <p:spPr>
          <a:xfrm rot="16200000" flipH="1" flipV="1">
            <a:off x="659595" y="3719424"/>
            <a:ext cx="1230372" cy="1332512"/>
          </a:xfrm>
          <a:prstGeom prst="curvedConnector4">
            <a:avLst>
              <a:gd name="adj1" fmla="val -18580"/>
              <a:gd name="adj2" fmla="val 50858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0" y="5027325"/>
            <a:ext cx="1107996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conductimètre</a:t>
            </a:r>
            <a:endParaRPr lang="fr-FR" sz="1200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H="1">
            <a:off x="1955182" y="4273227"/>
            <a:ext cx="11827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201372" y="4035091"/>
            <a:ext cx="2284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Cellule </a:t>
            </a:r>
            <a:r>
              <a:rPr lang="fr-FR" sz="1600" dirty="0" err="1" smtClean="0"/>
              <a:t>conductimétrique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1359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CEEBE5E-C1E8-4BAB-80AE-1A4B91AE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165"/>
            <a:ext cx="10058400" cy="833070"/>
          </a:xfrm>
        </p:spPr>
        <p:txBody>
          <a:bodyPr/>
          <a:lstStyle/>
          <a:p>
            <a:r>
              <a:rPr lang="fr-FR" dirty="0"/>
              <a:t>Évolution de la </a:t>
            </a:r>
            <a:r>
              <a:rPr lang="fr-FR" dirty="0" smtClean="0"/>
              <a:t>conductivité 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F4D2E97-C2DD-490D-B9C7-48A214BB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6202" y="6364203"/>
            <a:ext cx="1312025" cy="365125"/>
          </a:xfrm>
        </p:spPr>
        <p:txBody>
          <a:bodyPr/>
          <a:lstStyle/>
          <a:p>
            <a:fld id="{3B9124A2-E1D7-417D-88BC-63EA5DA45BC4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5" name="Tableau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422A0D2C-27F2-4B21-A8BB-C36C6303D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613550"/>
              </p:ext>
            </p:extLst>
          </p:nvPr>
        </p:nvGraphicFramePr>
        <p:xfrm>
          <a:off x="198783" y="1684094"/>
          <a:ext cx="11834186" cy="3643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765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152995930"/>
                    </a:ext>
                  </a:extLst>
                </a:gridCol>
                <a:gridCol w="1696278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1490497947"/>
                    </a:ext>
                  </a:extLst>
                </a:gridCol>
                <a:gridCol w="1417983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3415937721"/>
                    </a:ext>
                  </a:extLst>
                </a:gridCol>
                <a:gridCol w="1749287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444829793"/>
                    </a:ext>
                  </a:extLst>
                </a:gridCol>
                <a:gridCol w="1802295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3933813553"/>
                    </a:ext>
                  </a:extLst>
                </a:gridCol>
                <a:gridCol w="1722783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4226499412"/>
                    </a:ext>
                  </a:extLst>
                </a:gridCol>
                <a:gridCol w="1828795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3873208135"/>
                    </a:ext>
                  </a:extLst>
                </a:gridCol>
              </a:tblGrid>
              <a:tr h="843596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Espèces en jeu dans le dosage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</a:t>
                      </a:r>
                      <a:r>
                        <a:rPr lang="fr-FR" baseline="30000" dirty="0" smtClean="0"/>
                        <a:t>+</a:t>
                      </a:r>
                      <a:r>
                        <a:rPr lang="fr-FR" baseline="-25000" dirty="0" smtClean="0"/>
                        <a:t>(</a:t>
                      </a:r>
                      <a:r>
                        <a:rPr lang="fr-FR" baseline="-25000" dirty="0" err="1" smtClean="0"/>
                        <a:t>aq</a:t>
                      </a:r>
                      <a:r>
                        <a:rPr lang="fr-FR" baseline="-25000" dirty="0" smtClean="0"/>
                        <a:t>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Cl</a:t>
                      </a:r>
                      <a:r>
                        <a:rPr lang="fr-FR" baseline="30000" dirty="0" smtClean="0"/>
                        <a:t>-</a:t>
                      </a:r>
                      <a:r>
                        <a:rPr lang="fr-FR" baseline="-25000" dirty="0" smtClean="0"/>
                        <a:t>(</a:t>
                      </a:r>
                      <a:r>
                        <a:rPr lang="fr-FR" baseline="-25000" dirty="0" err="1" smtClean="0"/>
                        <a:t>aq</a:t>
                      </a:r>
                      <a:r>
                        <a:rPr lang="fr-FR" baseline="-25000" dirty="0" smtClean="0"/>
                        <a:t>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Ag</a:t>
                      </a:r>
                      <a:r>
                        <a:rPr lang="fr-FR" baseline="30000" dirty="0" smtClean="0"/>
                        <a:t>+</a:t>
                      </a:r>
                      <a:r>
                        <a:rPr lang="fr-FR" baseline="-25000" dirty="0" smtClean="0"/>
                        <a:t>(</a:t>
                      </a:r>
                      <a:r>
                        <a:rPr lang="fr-FR" baseline="-25000" dirty="0" err="1" smtClean="0"/>
                        <a:t>aq</a:t>
                      </a:r>
                      <a:r>
                        <a:rPr lang="fr-FR" baseline="-25000" dirty="0" smtClean="0"/>
                        <a:t>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NO</a:t>
                      </a:r>
                      <a:r>
                        <a:rPr lang="fr-FR" baseline="-25000" dirty="0" smtClean="0"/>
                        <a:t>3</a:t>
                      </a:r>
                      <a:r>
                        <a:rPr lang="fr-FR" baseline="0" dirty="0" smtClean="0"/>
                        <a:t>-</a:t>
                      </a:r>
                      <a:r>
                        <a:rPr lang="fr-FR" baseline="-25000" dirty="0" smtClean="0"/>
                        <a:t>(</a:t>
                      </a:r>
                      <a:r>
                        <a:rPr lang="fr-FR" baseline="-25000" dirty="0" err="1" smtClean="0"/>
                        <a:t>aq</a:t>
                      </a:r>
                      <a:r>
                        <a:rPr lang="fr-FR" baseline="-25000" dirty="0" smtClean="0"/>
                        <a:t>)</a:t>
                      </a:r>
                      <a:endParaRPr lang="fr-F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Conductivité totale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2421764218"/>
                  </a:ext>
                </a:extLst>
              </a:tr>
              <a:tr h="1336553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Variation des </a:t>
                      </a:r>
                      <a:r>
                        <a:rPr lang="fr-FR" b="1" dirty="0"/>
                        <a:t>concentrations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Avant l’équivalence</a:t>
                      </a:r>
                    </a:p>
                    <a:p>
                      <a:pPr algn="ctr"/>
                      <a:r>
                        <a:rPr lang="fr-FR" dirty="0" err="1" smtClean="0"/>
                        <a:t>V</a:t>
                      </a:r>
                      <a:r>
                        <a:rPr lang="fr-FR" baseline="-25000" dirty="0" err="1" smtClean="0"/>
                        <a:t>versé</a:t>
                      </a:r>
                      <a:r>
                        <a:rPr lang="fr-FR" baseline="0" dirty="0" smtClean="0"/>
                        <a:t>&lt;</a:t>
                      </a:r>
                      <a:r>
                        <a:rPr lang="fr-FR" baseline="0" dirty="0" err="1" smtClean="0"/>
                        <a:t>V</a:t>
                      </a:r>
                      <a:r>
                        <a:rPr lang="fr-FR" baseline="-25000" dirty="0" err="1" smtClean="0"/>
                        <a:t>éq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Spectateurs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(réagissent </a:t>
                      </a:r>
                      <a:r>
                        <a:rPr lang="fr-FR" dirty="0" smtClean="0"/>
                        <a:t>avec</a:t>
                      </a:r>
                      <a:r>
                        <a:rPr lang="fr-FR" baseline="0" dirty="0" smtClean="0"/>
                        <a:t> Ag</a:t>
                      </a:r>
                      <a:r>
                        <a:rPr lang="fr-FR" baseline="30000" dirty="0" smtClean="0"/>
                        <a:t>+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Pas de variations car réagissent avec les ions chlorure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Spectateurs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σ</a:t>
                      </a:r>
                      <a:r>
                        <a:rPr lang="fr-FR" dirty="0" smtClean="0"/>
                        <a:t>=</a:t>
                      </a:r>
                      <a:r>
                        <a:rPr lang="fr-FR" dirty="0" err="1" smtClean="0"/>
                        <a:t>λ</a:t>
                      </a:r>
                      <a:r>
                        <a:rPr lang="fr-FR" baseline="-25000" dirty="0" err="1" smtClean="0"/>
                        <a:t>Na</a:t>
                      </a:r>
                      <a:r>
                        <a:rPr lang="fr-FR" baseline="-25000" dirty="0" smtClean="0"/>
                        <a:t>+</a:t>
                      </a:r>
                      <a:r>
                        <a:rPr lang="fr-FR" dirty="0" smtClean="0"/>
                        <a:t> .[Na</a:t>
                      </a:r>
                      <a:r>
                        <a:rPr lang="fr-FR" baseline="30000" dirty="0" smtClean="0"/>
                        <a:t>+</a:t>
                      </a:r>
                      <a:r>
                        <a:rPr lang="fr-FR" dirty="0" smtClean="0"/>
                        <a:t>]</a:t>
                      </a:r>
                    </a:p>
                    <a:p>
                      <a:r>
                        <a:rPr lang="fr-FR" dirty="0" smtClean="0"/>
                        <a:t> + </a:t>
                      </a:r>
                      <a:r>
                        <a:rPr lang="fr-FR" dirty="0" err="1" smtClean="0"/>
                        <a:t>λ</a:t>
                      </a:r>
                      <a:r>
                        <a:rPr lang="fr-FR" baseline="-25000" dirty="0" err="1" smtClean="0"/>
                        <a:t>Cl</a:t>
                      </a:r>
                      <a:r>
                        <a:rPr lang="fr-FR" baseline="-25000" dirty="0" smtClean="0"/>
                        <a:t>-</a:t>
                      </a:r>
                      <a:r>
                        <a:rPr lang="fr-FR" dirty="0" smtClean="0"/>
                        <a:t> .[Cl</a:t>
                      </a:r>
                      <a:r>
                        <a:rPr lang="fr-FR" baseline="30000" dirty="0" smtClean="0"/>
                        <a:t>-</a:t>
                      </a:r>
                      <a:r>
                        <a:rPr lang="fr-FR" dirty="0" smtClean="0"/>
                        <a:t>]</a:t>
                      </a:r>
                    </a:p>
                    <a:p>
                      <a:r>
                        <a:rPr lang="fr-FR" dirty="0" smtClean="0"/>
                        <a:t>+ λ</a:t>
                      </a:r>
                      <a:r>
                        <a:rPr lang="fr-FR" baseline="-25000" dirty="0" smtClean="0"/>
                        <a:t>NO3-</a:t>
                      </a:r>
                      <a:r>
                        <a:rPr lang="fr-FR" dirty="0" smtClean="0"/>
                        <a:t> .[NO</a:t>
                      </a:r>
                      <a:r>
                        <a:rPr lang="fr-FR" baseline="-25000" dirty="0" smtClean="0"/>
                        <a:t>3</a:t>
                      </a:r>
                      <a:r>
                        <a:rPr lang="fr-FR" baseline="30000" dirty="0" smtClean="0"/>
                        <a:t>-</a:t>
                      </a:r>
                      <a:r>
                        <a:rPr lang="fr-FR" dirty="0" smtClean="0"/>
                        <a:t>]</a:t>
                      </a:r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3007047113"/>
                  </a:ext>
                </a:extLst>
              </a:tr>
              <a:tr h="127187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Après l’équivalence</a:t>
                      </a:r>
                    </a:p>
                    <a:p>
                      <a:pPr algn="ctr"/>
                      <a:r>
                        <a:rPr lang="fr-FR" dirty="0" err="1" smtClean="0"/>
                        <a:t>V</a:t>
                      </a:r>
                      <a:r>
                        <a:rPr lang="fr-FR" baseline="-25000" dirty="0" err="1" smtClean="0"/>
                        <a:t>versé</a:t>
                      </a:r>
                      <a:r>
                        <a:rPr lang="fr-FR" baseline="0" dirty="0" smtClean="0"/>
                        <a:t>&gt;</a:t>
                      </a:r>
                      <a:r>
                        <a:rPr lang="fr-FR" baseline="0" dirty="0" err="1" smtClean="0"/>
                        <a:t>V</a:t>
                      </a:r>
                      <a:r>
                        <a:rPr lang="fr-FR" baseline="-25000" dirty="0" err="1" smtClean="0"/>
                        <a:t>éq</a:t>
                      </a:r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  </a:t>
                      </a:r>
                    </a:p>
                    <a:p>
                      <a:pPr algn="ctr"/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Spectateurs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Pas de variations car totalement consommés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Spectateurs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Spectateurs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2853876827"/>
                  </a:ext>
                </a:extLst>
              </a:tr>
            </a:tbl>
          </a:graphicData>
        </a:graphic>
      </p:graphicFrame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xmlns="" id="{ED563CD0-0403-43D3-A5FA-FEDA805E240C}"/>
              </a:ext>
            </a:extLst>
          </p:cNvPr>
          <p:cNvCxnSpPr/>
          <p:nvPr/>
        </p:nvCxnSpPr>
        <p:spPr>
          <a:xfrm>
            <a:off x="3605363" y="2922075"/>
            <a:ext cx="1166229" cy="67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9750B0A2-5047-4EBC-82A7-3577B1CA9F9A}"/>
              </a:ext>
            </a:extLst>
          </p:cNvPr>
          <p:cNvCxnSpPr/>
          <p:nvPr/>
        </p:nvCxnSpPr>
        <p:spPr>
          <a:xfrm>
            <a:off x="3619019" y="4410419"/>
            <a:ext cx="1097946" cy="67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xmlns="" id="{9C274A23-C45A-46FD-A246-70F9373AE0F1}"/>
              </a:ext>
            </a:extLst>
          </p:cNvPr>
          <p:cNvCxnSpPr>
            <a:cxnSpLocks/>
          </p:cNvCxnSpPr>
          <p:nvPr/>
        </p:nvCxnSpPr>
        <p:spPr>
          <a:xfrm>
            <a:off x="5073964" y="2686450"/>
            <a:ext cx="1245705" cy="556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xmlns="" id="{AAED82C3-25AB-44BB-811D-F809E89D7A38}"/>
              </a:ext>
            </a:extLst>
          </p:cNvPr>
          <p:cNvCxnSpPr>
            <a:cxnSpLocks/>
          </p:cNvCxnSpPr>
          <p:nvPr/>
        </p:nvCxnSpPr>
        <p:spPr>
          <a:xfrm flipV="1">
            <a:off x="7016620" y="4258536"/>
            <a:ext cx="1258955" cy="404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xmlns="" id="{BFDF82C2-B1AD-4836-87B4-1AE53BD14D37}"/>
              </a:ext>
            </a:extLst>
          </p:cNvPr>
          <p:cNvCxnSpPr>
            <a:cxnSpLocks/>
          </p:cNvCxnSpPr>
          <p:nvPr/>
        </p:nvCxnSpPr>
        <p:spPr>
          <a:xfrm flipV="1">
            <a:off x="8746031" y="2863154"/>
            <a:ext cx="1258955" cy="404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xmlns="" id="{7FF7C1DB-367D-4420-AC0F-6F5E4C76207A}"/>
              </a:ext>
            </a:extLst>
          </p:cNvPr>
          <p:cNvCxnSpPr>
            <a:cxnSpLocks/>
          </p:cNvCxnSpPr>
          <p:nvPr/>
        </p:nvCxnSpPr>
        <p:spPr>
          <a:xfrm flipV="1">
            <a:off x="8862390" y="4217572"/>
            <a:ext cx="1258955" cy="404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5008576" y="16880"/>
            <a:ext cx="252670" cy="2867903"/>
          </a:xfrm>
          <a:prstGeom prst="leftBrace">
            <a:avLst>
              <a:gd name="adj1" fmla="val 36666"/>
              <a:gd name="adj2" fmla="val 50000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ouvrante 14"/>
          <p:cNvSpPr/>
          <p:nvPr/>
        </p:nvSpPr>
        <p:spPr>
          <a:xfrm rot="5400000">
            <a:off x="8291814" y="-189225"/>
            <a:ext cx="284546" cy="3261768"/>
          </a:xfrm>
          <a:prstGeom prst="leftBrace">
            <a:avLst>
              <a:gd name="adj1" fmla="val 36666"/>
              <a:gd name="adj2" fmla="val 50000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828340" y="887546"/>
            <a:ext cx="389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Introduits au fur et à mesure (Burette)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673647" y="887547"/>
            <a:ext cx="302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Présents initialement (Bécher)</a:t>
            </a:r>
            <a:endParaRPr lang="fr-FR" dirty="0"/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441467"/>
              </p:ext>
            </p:extLst>
          </p:nvPr>
        </p:nvGraphicFramePr>
        <p:xfrm>
          <a:off x="406855" y="590839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Ions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r>
                        <a:rPr lang="fr-FR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Cl</a:t>
                      </a:r>
                      <a:r>
                        <a:rPr lang="fr-FR" baseline="30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Ag</a:t>
                      </a:r>
                      <a:r>
                        <a:rPr lang="fr-FR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fr-FR" baseline="30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λ</a:t>
                      </a:r>
                      <a:r>
                        <a:rPr lang="fr-FR" dirty="0" smtClean="0"/>
                        <a:t> (mS.m</a:t>
                      </a:r>
                      <a:r>
                        <a:rPr lang="fr-FR" baseline="30000" dirty="0" smtClean="0"/>
                        <a:t>2</a:t>
                      </a:r>
                      <a:r>
                        <a:rPr lang="fr-FR" baseline="0" dirty="0" smtClean="0"/>
                        <a:t>.mol</a:t>
                      </a:r>
                      <a:r>
                        <a:rPr lang="fr-FR" baseline="30000" dirty="0" smtClean="0"/>
                        <a:t>-1</a:t>
                      </a:r>
                      <a:r>
                        <a:rPr lang="fr-FR" baseline="0" dirty="0" smtClean="0"/>
                        <a:t>)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5,01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7,63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6,19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7,14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9447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4452</TotalTime>
  <Words>614</Words>
  <Application>Microsoft Macintosh PowerPoint</Application>
  <PresentationFormat>Personnalisé</PresentationFormat>
  <Paragraphs>145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3" baseType="lpstr">
      <vt:lpstr>Rétrospective</vt:lpstr>
      <vt:lpstr>1_Rétrospective</vt:lpstr>
      <vt:lpstr>Dosages</vt:lpstr>
      <vt:lpstr>La nécessité d’un contrôle qualité des produits qui nous entourent</vt:lpstr>
      <vt:lpstr>Sirop de menthe, composition</vt:lpstr>
      <vt:lpstr>Présentation PowerPoint</vt:lpstr>
      <vt:lpstr>Lois de Beer-Lambert et Kohlrausch</vt:lpstr>
      <vt:lpstr>Principe de fonctionnement d’un conductimètre</vt:lpstr>
      <vt:lpstr>Montage : réalisation d’un titrage</vt:lpstr>
      <vt:lpstr>Titrage des ions chlorures  par une solution de nitrate d’argent</vt:lpstr>
      <vt:lpstr>Évolution de la conductivité  </vt:lpstr>
      <vt:lpstr>Contrôle de la qualité d’un vinaigre commercial </vt:lpstr>
      <vt:lpstr>Quel choix faire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matthis chapon</cp:lastModifiedBy>
  <cp:revision>145</cp:revision>
  <dcterms:created xsi:type="dcterms:W3CDTF">2020-03-15T13:11:31Z</dcterms:created>
  <dcterms:modified xsi:type="dcterms:W3CDTF">2020-05-17T11:18:01Z</dcterms:modified>
</cp:coreProperties>
</file>