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7" r:id="rId4"/>
    <p:sldId id="270" r:id="rId5"/>
    <p:sldId id="263" r:id="rId6"/>
    <p:sldId id="266" r:id="rId7"/>
    <p:sldId id="271" r:id="rId8"/>
    <p:sldId id="265" r:id="rId9"/>
    <p:sldId id="272" r:id="rId10"/>
    <p:sldId id="27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96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774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23617d7a6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23617d7a6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3617d7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3617d7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77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 dirty="0"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xmlns="" id="{C9E5BD84-DC66-4CA9-B14F-F778A3BA3AF2}"/>
              </a:ext>
            </a:extLst>
          </p:cNvPr>
          <p:cNvCxnSpPr/>
          <p:nvPr userDrawn="1"/>
        </p:nvCxnSpPr>
        <p:spPr>
          <a:xfrm>
            <a:off x="675048" y="716402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893E4BC1-6F4E-4747-84E8-D99E0587545F}"/>
              </a:ext>
            </a:extLst>
          </p:cNvPr>
          <p:cNvSpPr txBox="1"/>
          <p:nvPr userDrawn="1"/>
        </p:nvSpPr>
        <p:spPr>
          <a:xfrm>
            <a:off x="4140255" y="4844839"/>
            <a:ext cx="10184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472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xmlns="" id="{C9E5BD84-DC66-4CA9-B14F-F778A3BA3AF2}"/>
              </a:ext>
            </a:extLst>
          </p:cNvPr>
          <p:cNvCxnSpPr/>
          <p:nvPr userDrawn="1"/>
        </p:nvCxnSpPr>
        <p:spPr>
          <a:xfrm>
            <a:off x="675048" y="716402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893E4BC1-6F4E-4747-84E8-D99E0587545F}"/>
              </a:ext>
            </a:extLst>
          </p:cNvPr>
          <p:cNvSpPr txBox="1"/>
          <p:nvPr userDrawn="1"/>
        </p:nvSpPr>
        <p:spPr>
          <a:xfrm>
            <a:off x="4140255" y="4844839"/>
            <a:ext cx="10184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423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Cinétique </a:t>
            </a:r>
            <a:r>
              <a:rPr lang="fr-FR" dirty="0" smtClean="0"/>
              <a:t>et catalyse 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3219575"/>
            <a:ext cx="9144000" cy="792600"/>
          </a:xfrm>
          <a:prstGeom prst="rect">
            <a:avLst/>
          </a:prstGeom>
          <a:solidFill>
            <a:srgbClr val="DD7E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Agrégation 2020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63137" y="4519872"/>
            <a:ext cx="158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Matthis CHAPON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10B406AA-0058-4DB3-9A3B-6F841255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DEC6F515-7D8B-4B8F-A9C4-D7E5CE4476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5048" y="144335"/>
            <a:ext cx="7543800" cy="694283"/>
          </a:xfrm>
        </p:spPr>
        <p:txBody>
          <a:bodyPr/>
          <a:lstStyle/>
          <a:p>
            <a:r>
              <a:rPr lang="fr-FR" b="1" dirty="0">
                <a:solidFill>
                  <a:srgbClr val="DD7E6B"/>
                </a:solidFill>
              </a:rPr>
              <a:t>Les différentes catalyses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xmlns="" id="{3E9EE3C1-84E3-4946-89F7-2572D3E28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98297"/>
              </p:ext>
            </p:extLst>
          </p:nvPr>
        </p:nvGraphicFramePr>
        <p:xfrm>
          <a:off x="203821" y="983739"/>
          <a:ext cx="8736359" cy="4022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187">
                  <a:extLst>
                    <a:ext uri="{9D8B030D-6E8A-4147-A177-3AD203B41FA5}">
                      <a16:colId xmlns:a16="http://schemas.microsoft.com/office/drawing/2014/main" xmlns="" val="1803051905"/>
                    </a:ext>
                  </a:extLst>
                </a:gridCol>
                <a:gridCol w="2196620">
                  <a:extLst>
                    <a:ext uri="{9D8B030D-6E8A-4147-A177-3AD203B41FA5}">
                      <a16:colId xmlns:a16="http://schemas.microsoft.com/office/drawing/2014/main" xmlns="" val="582494249"/>
                    </a:ext>
                  </a:extLst>
                </a:gridCol>
                <a:gridCol w="2248977">
                  <a:extLst>
                    <a:ext uri="{9D8B030D-6E8A-4147-A177-3AD203B41FA5}">
                      <a16:colId xmlns:a16="http://schemas.microsoft.com/office/drawing/2014/main" xmlns="" val="3939711469"/>
                    </a:ext>
                  </a:extLst>
                </a:gridCol>
                <a:gridCol w="2469575">
                  <a:extLst>
                    <a:ext uri="{9D8B030D-6E8A-4147-A177-3AD203B41FA5}">
                      <a16:colId xmlns:a16="http://schemas.microsoft.com/office/drawing/2014/main" xmlns="" val="510503104"/>
                    </a:ext>
                  </a:extLst>
                </a:gridCol>
              </a:tblGrid>
              <a:tr h="115788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  <a:p>
                      <a:pPr algn="ctr"/>
                      <a:r>
                        <a:rPr lang="fr-FR" sz="2800" dirty="0">
                          <a:solidFill>
                            <a:schemeClr val="tx1"/>
                          </a:solidFill>
                        </a:rPr>
                        <a:t>Homogène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  <a:p>
                      <a:pPr algn="ctr"/>
                      <a:r>
                        <a:rPr lang="fr-FR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Hétérogène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  <a:p>
                      <a:pPr algn="ctr"/>
                      <a:r>
                        <a:rPr lang="fr-FR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Enzymatique</a:t>
                      </a:r>
                    </a:p>
                  </a:txBody>
                  <a:tcPr marT="45706" marB="45706"/>
                </a:tc>
                <a:extLst>
                  <a:ext uri="{0D108BD9-81ED-4DB2-BD59-A6C34878D82A}">
                    <a16:rowId xmlns:a16="http://schemas.microsoft.com/office/drawing/2014/main" xmlns="" val="1604572065"/>
                  </a:ext>
                </a:extLst>
              </a:tr>
              <a:tr h="1797765">
                <a:tc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  <a:p>
                      <a:pPr algn="ctr"/>
                      <a:r>
                        <a:rPr lang="fr-FR" sz="2000" dirty="0"/>
                        <a:t>Avantages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fr-FR" sz="1600" dirty="0"/>
                        <a:t>Toutes les molécules du catalyseur sont disponibles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Catalyseur facilement récupérable et réutilisable</a:t>
                      </a:r>
                      <a:endParaRPr lang="fr-FR" sz="16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400" dirty="0"/>
                        <a:t>Coûts plus bas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400" dirty="0"/>
                        <a:t>Peu de rejet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400" dirty="0"/>
                        <a:t>Très efficace dans les bonnes conditions de pH et température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400" dirty="0"/>
                        <a:t>Sélective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400" dirty="0"/>
                        <a:t>Catalyseur biosourcé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fr-FR" sz="1400" dirty="0"/>
                    </a:p>
                  </a:txBody>
                  <a:tcPr marT="45706" marB="45706"/>
                </a:tc>
                <a:extLst>
                  <a:ext uri="{0D108BD9-81ED-4DB2-BD59-A6C34878D82A}">
                    <a16:rowId xmlns:a16="http://schemas.microsoft.com/office/drawing/2014/main" xmlns="" val="2346205326"/>
                  </a:ext>
                </a:extLst>
              </a:tr>
              <a:tr h="944588">
                <a:tc>
                  <a:txBody>
                    <a:bodyPr/>
                    <a:lstStyle/>
                    <a:p>
                      <a:endParaRPr lang="fr-FR" sz="1400" dirty="0"/>
                    </a:p>
                    <a:p>
                      <a:pPr algn="ctr"/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Inconvénients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l"/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600" dirty="0" smtClean="0"/>
                        <a:t>Catalyseur difficilement récupérable</a:t>
                      </a:r>
                      <a:endParaRPr lang="fr-FR" sz="16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/>
                        <a:t>Seule la surface du catalyseur est </a:t>
                      </a:r>
                      <a:r>
                        <a:rPr lang="fr-FR" sz="1600" dirty="0" smtClean="0"/>
                        <a:t>disponible</a:t>
                      </a:r>
                    </a:p>
                    <a:p>
                      <a:pPr algn="l"/>
                      <a:r>
                        <a:rPr lang="fr-FR" sz="1600" dirty="0" smtClean="0"/>
                        <a:t>Co</a:t>
                      </a:r>
                      <a:r>
                        <a:rPr lang="fr-FR" sz="1600" dirty="0" smtClean="0"/>
                        <a:t>ût (métaux</a:t>
                      </a:r>
                      <a:r>
                        <a:rPr lang="fr-FR" sz="1600" baseline="0" dirty="0" smtClean="0"/>
                        <a:t> rares)</a:t>
                      </a:r>
                      <a:endParaRPr lang="fr-FR" sz="16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400" dirty="0"/>
                        <a:t>Efficacité fortement dépendante du milieu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400" dirty="0" smtClean="0"/>
                        <a:t>Sélectif</a:t>
                      </a:r>
                      <a:endParaRPr lang="fr-FR" sz="1400" dirty="0"/>
                    </a:p>
                  </a:txBody>
                  <a:tcPr marT="45706" marB="45706"/>
                </a:tc>
                <a:extLst>
                  <a:ext uri="{0D108BD9-81ED-4DB2-BD59-A6C34878D82A}">
                    <a16:rowId xmlns:a16="http://schemas.microsoft.com/office/drawing/2014/main" xmlns="" val="3792942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95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0" y="894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 smtClean="0">
                <a:solidFill>
                  <a:srgbClr val="DD7E6B"/>
                </a:solidFill>
              </a:rPr>
              <a:t>Exemples de cinétique dans la nature et au quotidien</a:t>
            </a:r>
            <a:endParaRPr sz="2400" b="1" dirty="0">
              <a:solidFill>
                <a:srgbClr val="DD7E6B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806450"/>
            <a:ext cx="1376680" cy="9144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800" y="723900"/>
            <a:ext cx="1079500" cy="1079500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V="1">
            <a:off x="2730500" y="1205924"/>
            <a:ext cx="402937" cy="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ccolade fermante 10"/>
          <p:cNvSpPr/>
          <p:nvPr/>
        </p:nvSpPr>
        <p:spPr>
          <a:xfrm>
            <a:off x="5232400" y="711200"/>
            <a:ext cx="254000" cy="1143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600700" y="965200"/>
            <a:ext cx="1847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Quelques </a:t>
            </a:r>
            <a:r>
              <a:rPr lang="fr-FR" dirty="0"/>
              <a:t>milliards d’années 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3568700"/>
            <a:ext cx="1216981" cy="1193800"/>
          </a:xfrm>
          <a:prstGeom prst="rect">
            <a:avLst/>
          </a:prstGeom>
        </p:spPr>
      </p:pic>
      <p:pic>
        <p:nvPicPr>
          <p:cNvPr id="14" name="Image 13" descr="Capture d’écran 2020-03-29 à 14.29.3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955800"/>
            <a:ext cx="1005864" cy="1320800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 flipV="1">
            <a:off x="355600" y="3378200"/>
            <a:ext cx="424180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342900" y="1930400"/>
            <a:ext cx="424180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981200" y="2514600"/>
            <a:ext cx="2585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2(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 smtClean="0"/>
              <a:t>    =    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(l)</a:t>
            </a:r>
            <a:r>
              <a:rPr lang="fr-FR" dirty="0" smtClean="0"/>
              <a:t> +1/2 O</a:t>
            </a:r>
            <a:r>
              <a:rPr lang="fr-FR" baseline="-25000" dirty="0" smtClean="0"/>
              <a:t>2 (g)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892300" y="1244600"/>
            <a:ext cx="2085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C(diam)     =    C(graph)</a:t>
            </a: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2743200" y="2501324"/>
            <a:ext cx="402937" cy="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Accolade fermante 29"/>
          <p:cNvSpPr/>
          <p:nvPr/>
        </p:nvSpPr>
        <p:spPr>
          <a:xfrm>
            <a:off x="5219700" y="2108200"/>
            <a:ext cx="254000" cy="1143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5664200" y="2413000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Quelques jours</a:t>
            </a:r>
            <a:endParaRPr lang="fr-FR" dirty="0"/>
          </a:p>
        </p:txBody>
      </p:sp>
      <p:sp>
        <p:nvSpPr>
          <p:cNvPr id="32" name="Accolade fermante 31"/>
          <p:cNvSpPr/>
          <p:nvPr/>
        </p:nvSpPr>
        <p:spPr>
          <a:xfrm>
            <a:off x="1892300" y="3594100"/>
            <a:ext cx="254000" cy="1143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374900" y="4000500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Instantané 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250499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smtClean="0">
                <a:solidFill>
                  <a:srgbClr val="DD7E6B"/>
                </a:solidFill>
              </a:rPr>
              <a:t>Réaction lentes et rapides ?</a:t>
            </a:r>
            <a:endParaRPr b="1" dirty="0">
              <a:solidFill>
                <a:srgbClr val="DD7E6B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24300" y="1132275"/>
            <a:ext cx="8520600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 </a:t>
            </a:r>
            <a:r>
              <a:rPr lang="fr" sz="1400" baseline="-25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K°(25°C)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Qr</a:t>
            </a:r>
            <a:r>
              <a:rPr lang="fr-FR" sz="1400" baseline="-2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éq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=10</a:t>
            </a:r>
            <a:r>
              <a:rPr lang="fr" sz="14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6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317500">
              <a:spcBef>
                <a:spcPts val="12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I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AgI 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fr" sz="1400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K°(25°C)=</a:t>
            </a:r>
            <a:r>
              <a:rPr lang="fr-FR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Qr</a:t>
            </a:r>
            <a:r>
              <a:rPr lang="fr-FR" sz="1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éq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8,52.10</a:t>
            </a:r>
            <a:r>
              <a:rPr lang="fr" sz="14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394914" y="1489449"/>
            <a:ext cx="24252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Réactions thermodynamiquement favorables </a:t>
            </a:r>
            <a:endParaRPr dirty="0"/>
          </a:p>
        </p:txBody>
      </p:sp>
      <p:sp>
        <p:nvSpPr>
          <p:cNvPr id="64" name="Google Shape;64;p14"/>
          <p:cNvSpPr/>
          <p:nvPr/>
        </p:nvSpPr>
        <p:spPr>
          <a:xfrm>
            <a:off x="5024754" y="1250475"/>
            <a:ext cx="316800" cy="1372200"/>
          </a:xfrm>
          <a:prstGeom prst="rightBrace">
            <a:avLst>
              <a:gd name="adj1" fmla="val 50000"/>
              <a:gd name="adj2" fmla="val 4924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24300" y="3047450"/>
            <a:ext cx="8608800" cy="18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Expérience:</a:t>
            </a:r>
            <a:endParaRPr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/>
          </a:p>
          <a:p>
            <a:pPr marL="13970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 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fr" b="1" dirty="0"/>
              <a:t> 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AgI 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(s) 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1" dirty="0"/>
          </a:p>
        </p:txBody>
      </p:sp>
      <p:sp>
        <p:nvSpPr>
          <p:cNvPr id="66" name="Google Shape;66;p14"/>
          <p:cNvSpPr/>
          <p:nvPr/>
        </p:nvSpPr>
        <p:spPr>
          <a:xfrm>
            <a:off x="3363500" y="3678487"/>
            <a:ext cx="972300" cy="31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363500" y="4494150"/>
            <a:ext cx="972300" cy="31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52400" y="2579700"/>
            <a:ext cx="728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dk1"/>
                </a:solidFill>
              </a:rPr>
              <a:t>Comment et à quelles vitesses se déroulent ces réactions ?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750975" y="3609725"/>
            <a:ext cx="1857300" cy="12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Réaction lente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Réaction rapide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8818" y="193286"/>
            <a:ext cx="8520600" cy="572700"/>
          </a:xfrm>
        </p:spPr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Suivi d’une estérification par CCM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200" smtClean="0"/>
              <a:t>4</a:t>
            </a:fld>
            <a:endParaRPr lang="fr" sz="120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793" y="1055560"/>
            <a:ext cx="3097546" cy="354761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784350" y="2940777"/>
            <a:ext cx="1531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Arrivée d’eau froide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6868105" y="1250900"/>
            <a:ext cx="1433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Sortie d’eau froide</a:t>
            </a:r>
            <a:endParaRPr lang="fr-FR" sz="1200" dirty="0"/>
          </a:p>
        </p:txBody>
      </p:sp>
      <p:sp>
        <p:nvSpPr>
          <p:cNvPr id="6" name="ZoneTexte 5"/>
          <p:cNvSpPr txBox="1"/>
          <p:nvPr/>
        </p:nvSpPr>
        <p:spPr>
          <a:xfrm>
            <a:off x="7184776" y="1979579"/>
            <a:ext cx="945917" cy="276999"/>
          </a:xfrm>
          <a:prstGeom prst="rect">
            <a:avLst/>
          </a:prstGeom>
          <a:solidFill>
            <a:srgbClr val="FFFFFF"/>
          </a:solidFill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Réfrégirant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4370357" y="2803465"/>
            <a:ext cx="749349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sz="1200" dirty="0"/>
              <a:t>P</a:t>
            </a:r>
            <a:r>
              <a:rPr lang="fr-FR" sz="1200" dirty="0" smtClean="0"/>
              <a:t>otence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116129" y="3272613"/>
            <a:ext cx="971690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Ballon </a:t>
            </a:r>
            <a:r>
              <a:rPr lang="fr-FR" sz="1200" dirty="0" err="1" smtClean="0"/>
              <a:t>bicol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7642405" y="3684553"/>
            <a:ext cx="1177125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sz="1200" dirty="0" smtClean="0"/>
              <a:t>Chauffe ballon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7527998" y="4130819"/>
            <a:ext cx="1402948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sz="1200" dirty="0" smtClean="0"/>
              <a:t>Support élévateur</a:t>
            </a:r>
            <a:endParaRPr lang="fr-FR" sz="12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1" y="1334350"/>
            <a:ext cx="1441531" cy="619858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28818" y="2094016"/>
            <a:ext cx="9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u="sng" dirty="0" smtClean="0"/>
              <a:t>Anhydride </a:t>
            </a:r>
          </a:p>
          <a:p>
            <a:pPr algn="ctr"/>
            <a:r>
              <a:rPr lang="fr-FR" sz="1200" b="1" u="sng" dirty="0" smtClean="0"/>
              <a:t>Acétique</a:t>
            </a:r>
            <a:endParaRPr lang="fr-FR" sz="1200" b="1" u="sng" dirty="0"/>
          </a:p>
        </p:txBody>
      </p:sp>
      <p:sp>
        <p:nvSpPr>
          <p:cNvPr id="17" name="ZoneTexte 16"/>
          <p:cNvSpPr txBox="1"/>
          <p:nvPr/>
        </p:nvSpPr>
        <p:spPr>
          <a:xfrm>
            <a:off x="1395762" y="1521881"/>
            <a:ext cx="28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+</a:t>
            </a:r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958" y="1465281"/>
            <a:ext cx="913849" cy="456925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1383500" y="2086218"/>
            <a:ext cx="1253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u="sng" dirty="0" smtClean="0"/>
              <a:t>Alcool </a:t>
            </a:r>
          </a:p>
          <a:p>
            <a:pPr algn="ctr"/>
            <a:r>
              <a:rPr lang="fr-FR" sz="1200" b="1" u="sng" dirty="0" smtClean="0"/>
              <a:t>Benzylique (R)</a:t>
            </a:r>
            <a:endParaRPr lang="fr-FR" sz="1200" b="1" u="sng" dirty="0"/>
          </a:p>
        </p:txBody>
      </p:sp>
      <p:sp>
        <p:nvSpPr>
          <p:cNvPr id="20" name="ZoneTexte 19"/>
          <p:cNvSpPr txBox="1"/>
          <p:nvPr/>
        </p:nvSpPr>
        <p:spPr>
          <a:xfrm>
            <a:off x="2585589" y="1521880"/>
            <a:ext cx="39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4816546" y="1235820"/>
            <a:ext cx="1384328" cy="6064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cxnSp>
        <p:nvCxnSpPr>
          <p:cNvPr id="24" name="Connecteur droit avec flèche 23"/>
          <p:cNvCxnSpPr>
            <a:stCxn id="6" idx="1"/>
          </p:cNvCxnSpPr>
          <p:nvPr/>
        </p:nvCxnSpPr>
        <p:spPr>
          <a:xfrm flipH="1" flipV="1">
            <a:off x="6452569" y="2116902"/>
            <a:ext cx="732207" cy="1177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5563864" y="2711923"/>
            <a:ext cx="1609471" cy="3646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237879" y="2547572"/>
            <a:ext cx="749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Potence</a:t>
            </a:r>
            <a:endParaRPr lang="fr-FR" sz="1200" dirty="0"/>
          </a:p>
        </p:txBody>
      </p:sp>
      <p:sp>
        <p:nvSpPr>
          <p:cNvPr id="32" name="ZoneTexte 31"/>
          <p:cNvSpPr txBox="1"/>
          <p:nvPr/>
        </p:nvSpPr>
        <p:spPr>
          <a:xfrm>
            <a:off x="4381798" y="2727018"/>
            <a:ext cx="1113421" cy="6064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4245492" y="2089862"/>
            <a:ext cx="1005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u="sng" dirty="0" smtClean="0"/>
              <a:t>Acide </a:t>
            </a:r>
          </a:p>
          <a:p>
            <a:pPr algn="ctr"/>
            <a:r>
              <a:rPr lang="fr-FR" sz="1200" b="1" u="sng" dirty="0" smtClean="0"/>
              <a:t>éthano</a:t>
            </a:r>
            <a:r>
              <a:rPr lang="fr-FR" sz="1200" b="1" u="sng" dirty="0" smtClean="0"/>
              <a:t>ïque</a:t>
            </a:r>
            <a:endParaRPr lang="fr-FR" sz="1200" b="1" u="sng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870" y="1384568"/>
            <a:ext cx="660541" cy="568066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1469" y="1258796"/>
            <a:ext cx="1097105" cy="698868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4076581" y="1525527"/>
            <a:ext cx="28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2879954" y="2101306"/>
            <a:ext cx="11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u="sng" dirty="0" smtClean="0"/>
              <a:t>Ethanoate de</a:t>
            </a:r>
          </a:p>
          <a:p>
            <a:pPr algn="ctr"/>
            <a:r>
              <a:rPr lang="fr-FR" sz="1200" b="1" u="sng" dirty="0" smtClean="0"/>
              <a:t>Benzyle (P)</a:t>
            </a:r>
            <a:endParaRPr lang="fr-FR" sz="1200" b="1" u="sng" dirty="0"/>
          </a:p>
        </p:txBody>
      </p:sp>
      <p:sp>
        <p:nvSpPr>
          <p:cNvPr id="40" name="ZoneTexte 39"/>
          <p:cNvSpPr txBox="1"/>
          <p:nvPr/>
        </p:nvSpPr>
        <p:spPr>
          <a:xfrm>
            <a:off x="354660" y="2608939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15 </a:t>
            </a:r>
            <a:r>
              <a:rPr lang="fr-FR" dirty="0" err="1" smtClean="0"/>
              <a:t>mL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1605365" y="2635470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12 </a:t>
            </a:r>
            <a:r>
              <a:rPr lang="fr-FR" dirty="0" err="1" smtClean="0"/>
              <a:t>mL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183050" y="2940776"/>
            <a:ext cx="978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~0,16 mol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1521617" y="2952220"/>
            <a:ext cx="978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~0,12 mol</a:t>
            </a:r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823733" y="3432815"/>
            <a:ext cx="1269920" cy="149899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/>
          <p:cNvCxnSpPr/>
          <p:nvPr/>
        </p:nvCxnSpPr>
        <p:spPr>
          <a:xfrm flipV="1">
            <a:off x="812292" y="4531315"/>
            <a:ext cx="1296000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892374" y="450592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1071583" y="450592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1250792" y="450592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1430001" y="450592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1788421" y="450592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1609210" y="450592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972463" y="4577084"/>
            <a:ext cx="284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5’</a:t>
            </a:r>
            <a:endParaRPr lang="fr-FR" sz="1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1101981" y="4580725"/>
            <a:ext cx="35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10’</a:t>
            </a:r>
            <a:endParaRPr lang="fr-FR" sz="1000" dirty="0"/>
          </a:p>
        </p:txBody>
      </p:sp>
      <p:sp>
        <p:nvSpPr>
          <p:cNvPr id="57" name="ZoneTexte 56"/>
          <p:cNvSpPr txBox="1"/>
          <p:nvPr/>
        </p:nvSpPr>
        <p:spPr>
          <a:xfrm>
            <a:off x="1288704" y="4584369"/>
            <a:ext cx="35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15’</a:t>
            </a:r>
            <a:endParaRPr lang="fr-FR" sz="1000" dirty="0"/>
          </a:p>
        </p:txBody>
      </p:sp>
      <p:sp>
        <p:nvSpPr>
          <p:cNvPr id="59" name="ZoneTexte 58"/>
          <p:cNvSpPr txBox="1"/>
          <p:nvPr/>
        </p:nvSpPr>
        <p:spPr>
          <a:xfrm>
            <a:off x="1468084" y="4580725"/>
            <a:ext cx="35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20’</a:t>
            </a:r>
            <a:endParaRPr lang="fr-FR" sz="1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793081" y="4580725"/>
            <a:ext cx="277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R</a:t>
            </a:r>
          </a:p>
        </p:txBody>
      </p:sp>
      <p:sp>
        <p:nvSpPr>
          <p:cNvPr id="63" name="Ellipse 62"/>
          <p:cNvSpPr/>
          <p:nvPr/>
        </p:nvSpPr>
        <p:spPr>
          <a:xfrm>
            <a:off x="1963703" y="450999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1871306" y="4578835"/>
            <a:ext cx="270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P</a:t>
            </a:r>
            <a:endParaRPr lang="fr-FR" sz="1000" dirty="0"/>
          </a:p>
        </p:txBody>
      </p:sp>
      <p:sp>
        <p:nvSpPr>
          <p:cNvPr id="67" name="ZoneTexte 66"/>
          <p:cNvSpPr txBox="1"/>
          <p:nvPr/>
        </p:nvSpPr>
        <p:spPr>
          <a:xfrm>
            <a:off x="1656092" y="4578834"/>
            <a:ext cx="35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25’</a:t>
            </a:r>
            <a:endParaRPr lang="fr-FR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3953031" y="2528840"/>
            <a:ext cx="1515008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Anhydride acétique</a:t>
            </a:r>
          </a:p>
          <a:p>
            <a:pPr algn="ctr"/>
            <a:r>
              <a:rPr lang="fr-FR" sz="1200" dirty="0" smtClean="0"/>
              <a:t>+ Alcool benzylique</a:t>
            </a:r>
            <a:br>
              <a:rPr lang="fr-FR" sz="1200" dirty="0" smtClean="0"/>
            </a:br>
            <a:r>
              <a:rPr lang="fr-FR" sz="1200" dirty="0" smtClean="0"/>
              <a:t>+pierre ponce</a:t>
            </a:r>
            <a:endParaRPr lang="fr-FR" sz="1200" dirty="0"/>
          </a:p>
        </p:txBody>
      </p:sp>
      <p:sp>
        <p:nvSpPr>
          <p:cNvPr id="69" name="Accolade fermante 68"/>
          <p:cNvSpPr/>
          <p:nvPr/>
        </p:nvSpPr>
        <p:spPr>
          <a:xfrm>
            <a:off x="2635039" y="3489331"/>
            <a:ext cx="249260" cy="145982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3086081" y="3869123"/>
            <a:ext cx="14521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Plaque CCM</a:t>
            </a:r>
          </a:p>
          <a:p>
            <a:r>
              <a:rPr lang="fr-FR" dirty="0" smtClean="0"/>
              <a:t>Avec les dép</a:t>
            </a:r>
            <a:r>
              <a:rPr lang="fr-FR" dirty="0" smtClean="0"/>
              <a:t>ôts</a:t>
            </a:r>
          </a:p>
          <a:p>
            <a:r>
              <a:rPr lang="fr-FR" dirty="0" smtClean="0"/>
              <a:t>avant </a:t>
            </a:r>
            <a:r>
              <a:rPr lang="fr-FR" dirty="0" err="1" smtClean="0"/>
              <a:t>éllution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8081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8820" y="147512"/>
            <a:ext cx="8520600" cy="572700"/>
          </a:xfrm>
        </p:spPr>
        <p:txBody>
          <a:bodyPr/>
          <a:lstStyle/>
          <a:p>
            <a:r>
              <a:rPr lang="fr-FR" b="1" dirty="0">
                <a:solidFill>
                  <a:srgbClr val="DD7E6B"/>
                </a:solidFill>
              </a:rPr>
              <a:t>Suivi </a:t>
            </a:r>
            <a:r>
              <a:rPr lang="fr-FR" b="1" dirty="0">
                <a:solidFill>
                  <a:srgbClr val="DD7E6B"/>
                </a:solidFill>
              </a:rPr>
              <a:t>cinétique de la réaction entre les ions iodures et </a:t>
            </a:r>
            <a:r>
              <a:rPr lang="fr-FR" b="1" dirty="0">
                <a:solidFill>
                  <a:srgbClr val="DD7E6B"/>
                </a:solidFill>
              </a:rPr>
              <a:t> </a:t>
            </a:r>
            <a:r>
              <a:rPr lang="fr-FR" b="1" dirty="0" err="1">
                <a:solidFill>
                  <a:srgbClr val="DD7E6B"/>
                </a:solidFill>
              </a:rPr>
              <a:t>peroxodisulfates</a:t>
            </a:r>
            <a:r>
              <a:rPr lang="fr-FR" b="1" dirty="0">
                <a:solidFill>
                  <a:srgbClr val="DD7E6B"/>
                </a:solidFill>
              </a:rPr>
              <a:t>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5</a:t>
            </a:fld>
            <a:endParaRPr lang="fr"/>
          </a:p>
        </p:txBody>
      </p:sp>
      <p:sp>
        <p:nvSpPr>
          <p:cNvPr id="21" name="ZoneTexte 20"/>
          <p:cNvSpPr txBox="1"/>
          <p:nvPr/>
        </p:nvSpPr>
        <p:spPr>
          <a:xfrm>
            <a:off x="2590800" y="4394200"/>
            <a:ext cx="74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t</a:t>
            </a:r>
            <a:r>
              <a:rPr lang="fr-FR" dirty="0" smtClean="0"/>
              <a:t>=0 s </a:t>
            </a:r>
            <a:endParaRPr lang="fr-FR" dirty="0"/>
          </a:p>
        </p:txBody>
      </p:sp>
      <p:cxnSp>
        <p:nvCxnSpPr>
          <p:cNvPr id="23" name="Connecteur en angle 22"/>
          <p:cNvCxnSpPr/>
          <p:nvPr/>
        </p:nvCxnSpPr>
        <p:spPr>
          <a:xfrm rot="16200000" flipH="1">
            <a:off x="2222500" y="2667000"/>
            <a:ext cx="495300" cy="266700"/>
          </a:xfrm>
          <a:prstGeom prst="bentConnector3">
            <a:avLst>
              <a:gd name="adj1" fmla="val -1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25849" y="2235200"/>
            <a:ext cx="2322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15 </a:t>
            </a:r>
            <a:r>
              <a:rPr lang="fr-FR" dirty="0" err="1" smtClean="0"/>
              <a:t>mL</a:t>
            </a:r>
            <a:r>
              <a:rPr lang="fr-FR" dirty="0" smtClean="0"/>
              <a:t> de KI à 1mol</a:t>
            </a:r>
            <a:r>
              <a:rPr lang="fr-FR" dirty="0" smtClean="0"/>
              <a:t>/</a:t>
            </a:r>
            <a:r>
              <a:rPr lang="fr-FR" dirty="0" smtClean="0"/>
              <a:t>L</a:t>
            </a:r>
          </a:p>
          <a:p>
            <a:r>
              <a:rPr lang="fr-FR" dirty="0" smtClean="0"/>
              <a:t>      ~ n</a:t>
            </a:r>
            <a:r>
              <a:rPr lang="fr-FR" baseline="-25000" dirty="0" smtClean="0"/>
              <a:t>0</a:t>
            </a:r>
            <a:r>
              <a:rPr lang="fr-FR" dirty="0" smtClean="0"/>
              <a:t>(I-) =  0,015 mol</a:t>
            </a:r>
            <a:endParaRPr lang="fr-FR" dirty="0" smtClean="0"/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5 </a:t>
            </a:r>
            <a:r>
              <a:rPr lang="fr-FR" dirty="0" err="1" smtClean="0"/>
              <a:t>mL</a:t>
            </a:r>
            <a:r>
              <a:rPr lang="fr-FR" dirty="0" smtClean="0"/>
              <a:t> </a:t>
            </a:r>
            <a:r>
              <a:rPr lang="fr-FR" dirty="0" smtClean="0"/>
              <a:t>de NaS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r>
              <a:rPr lang="fr-FR" dirty="0" smtClean="0"/>
              <a:t> </a:t>
            </a:r>
            <a:r>
              <a:rPr lang="fr-FR" dirty="0" smtClean="0"/>
              <a:t>à 10</a:t>
            </a:r>
            <a:r>
              <a:rPr lang="fr-FR" baseline="30000" dirty="0" smtClean="0"/>
              <a:t>-3</a:t>
            </a:r>
            <a:r>
              <a:rPr lang="fr-FR" dirty="0" smtClean="0"/>
              <a:t> mol/</a:t>
            </a:r>
            <a:r>
              <a:rPr lang="fr-FR" dirty="0" smtClean="0"/>
              <a:t>L</a:t>
            </a:r>
          </a:p>
          <a:p>
            <a:r>
              <a:rPr lang="fr-FR" dirty="0" smtClean="0"/>
              <a:t>      </a:t>
            </a:r>
            <a:r>
              <a:rPr lang="fr-FR" dirty="0" smtClean="0"/>
              <a:t>~</a:t>
            </a:r>
            <a:r>
              <a:rPr lang="fr-FR" dirty="0"/>
              <a:t>n</a:t>
            </a:r>
            <a:r>
              <a:rPr lang="fr-FR" baseline="-25000" dirty="0"/>
              <a:t>0</a:t>
            </a:r>
            <a:r>
              <a:rPr lang="fr-FR" dirty="0" smtClean="0"/>
              <a:t>(S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r>
              <a:rPr lang="fr-FR" baseline="30000" dirty="0" smtClean="0"/>
              <a:t>2-</a:t>
            </a:r>
            <a:r>
              <a:rPr lang="fr-FR" dirty="0" smtClean="0"/>
              <a:t>)= </a:t>
            </a:r>
            <a:r>
              <a:rPr lang="fr-FR" dirty="0" smtClean="0"/>
              <a:t>5.10</a:t>
            </a:r>
            <a:r>
              <a:rPr lang="fr-FR" baseline="30000" dirty="0" smtClean="0"/>
              <a:t>-6</a:t>
            </a:r>
            <a:r>
              <a:rPr lang="fr-FR" dirty="0" smtClean="0"/>
              <a:t> mol</a:t>
            </a:r>
            <a:endParaRPr lang="fr-FR" dirty="0"/>
          </a:p>
        </p:txBody>
      </p:sp>
      <p:sp>
        <p:nvSpPr>
          <p:cNvPr id="43" name="Flèche courbée vers le bas 42"/>
          <p:cNvSpPr/>
          <p:nvPr/>
        </p:nvSpPr>
        <p:spPr>
          <a:xfrm>
            <a:off x="2819400" y="2019300"/>
            <a:ext cx="2565400" cy="86360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67300" y="3060700"/>
            <a:ext cx="330200" cy="1206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067300" y="3479800"/>
            <a:ext cx="330200" cy="787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05" y="2197100"/>
            <a:ext cx="2413000" cy="2413000"/>
          </a:xfrm>
          <a:prstGeom prst="rect">
            <a:avLst/>
          </a:prstGeom>
        </p:spPr>
      </p:pic>
      <p:cxnSp>
        <p:nvCxnSpPr>
          <p:cNvPr id="49" name="Connecteur droit 48"/>
          <p:cNvCxnSpPr/>
          <p:nvPr/>
        </p:nvCxnSpPr>
        <p:spPr>
          <a:xfrm>
            <a:off x="2451100" y="3479800"/>
            <a:ext cx="1041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4927600" y="4470400"/>
            <a:ext cx="1377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t</a:t>
            </a:r>
            <a:r>
              <a:rPr lang="fr-FR" dirty="0" smtClean="0"/>
              <a:t>=quelques</a:t>
            </a:r>
            <a:r>
              <a:rPr lang="fr-FR" dirty="0" smtClean="0"/>
              <a:t> </a:t>
            </a:r>
            <a:r>
              <a:rPr lang="fr-FR" dirty="0" smtClean="0"/>
              <a:t>s </a:t>
            </a:r>
            <a:endParaRPr lang="fr-FR" dirty="0"/>
          </a:p>
        </p:txBody>
      </p:sp>
      <p:sp>
        <p:nvSpPr>
          <p:cNvPr id="51" name="Accolade fermante 50"/>
          <p:cNvSpPr/>
          <p:nvPr/>
        </p:nvSpPr>
        <p:spPr>
          <a:xfrm>
            <a:off x="5613400" y="3035300"/>
            <a:ext cx="279400" cy="1295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6286500" y="3149600"/>
            <a:ext cx="187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Cuve introduite dans le spectrophotomètre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361044" y="3718882"/>
            <a:ext cx="187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Loi de </a:t>
            </a:r>
            <a:r>
              <a:rPr lang="fr-FR" dirty="0" err="1" smtClean="0"/>
              <a:t>Beer</a:t>
            </a:r>
            <a:r>
              <a:rPr lang="fr-FR" dirty="0" smtClean="0"/>
              <a:t>-Lambert:</a:t>
            </a:r>
          </a:p>
          <a:p>
            <a:r>
              <a:rPr lang="fr-FR" dirty="0" smtClean="0"/>
              <a:t>A=ξ</a:t>
            </a:r>
            <a:r>
              <a:rPr lang="fr-FR" baseline="-25000" dirty="0" smtClean="0"/>
              <a:t>I2</a:t>
            </a:r>
            <a:r>
              <a:rPr lang="fr-FR" dirty="0" smtClean="0"/>
              <a:t>.l.[I</a:t>
            </a:r>
            <a:r>
              <a:rPr lang="fr-FR" baseline="-25000" dirty="0" smtClean="0"/>
              <a:t>2</a:t>
            </a:r>
            <a:r>
              <a:rPr lang="fr-F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574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Tableau d’avancement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6</a:t>
            </a:fld>
            <a:endParaRPr lang="fr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082034"/>
              </p:ext>
            </p:extLst>
          </p:nvPr>
        </p:nvGraphicFramePr>
        <p:xfrm>
          <a:off x="317500" y="1390650"/>
          <a:ext cx="7512896" cy="228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00"/>
                <a:gridCol w="1460500"/>
                <a:gridCol w="1584536"/>
                <a:gridCol w="1427480"/>
                <a:gridCol w="1427480"/>
              </a:tblGrid>
              <a:tr h="614965">
                <a:tc gridSpan="5">
                  <a:txBody>
                    <a:bodyPr/>
                    <a:lstStyle/>
                    <a:p>
                      <a:r>
                        <a:rPr lang="fr-FR" sz="1400" b="1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                                 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 I</a:t>
                      </a:r>
                      <a:r>
                        <a:rPr lang="fr-FR" sz="1400" b="1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 +       S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r>
                        <a:rPr lang="fr-FR" sz="1400" b="1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2-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       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=         I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                 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+      2 SO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  <a:r>
                        <a:rPr lang="fr-FR" sz="1400" b="1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2-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	</a:t>
                      </a:r>
                      <a:r>
                        <a:rPr lang="fr-FR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440122">
                <a:tc>
                  <a:txBody>
                    <a:bodyPr/>
                    <a:lstStyle/>
                    <a:p>
                      <a:r>
                        <a:rPr lang="fr-FR" dirty="0" smtClean="0"/>
                        <a:t>Etat initial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-25000" dirty="0" smtClean="0"/>
                        <a:t> </a:t>
                      </a:r>
                      <a:r>
                        <a:rPr lang="fr-FR" baseline="0" dirty="0" smtClean="0"/>
                        <a:t>(EXCES)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n</a:t>
                      </a:r>
                      <a:r>
                        <a:rPr lang="fr-FR" baseline="-25000" dirty="0" smtClean="0"/>
                        <a:t>0</a:t>
                      </a:r>
                      <a:endParaRPr lang="fr-FR" dirty="0" smtClean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965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r>
                        <a:rPr lang="fr-FR" baseline="0" dirty="0" smtClean="0"/>
                        <a:t> l’instant </a:t>
                      </a:r>
                      <a:r>
                        <a:rPr lang="fr-FR" baseline="0" dirty="0" err="1" smtClean="0"/>
                        <a:t>t</a:t>
                      </a:r>
                      <a:r>
                        <a:rPr lang="fr-FR" baseline="0" dirty="0" smtClean="0"/>
                        <a:t> </a:t>
                      </a:r>
                    </a:p>
                    <a:p>
                      <a:r>
                        <a:rPr lang="fr-FR" sz="1000" baseline="0" dirty="0" smtClean="0"/>
                        <a:t>Avancement = x(</a:t>
                      </a:r>
                      <a:r>
                        <a:rPr lang="fr-FR" sz="1000" baseline="0" dirty="0" err="1" smtClean="0"/>
                        <a:t>t</a:t>
                      </a:r>
                      <a:r>
                        <a:rPr lang="fr-FR" sz="1000" baseline="0" dirty="0" smtClean="0"/>
                        <a:t>)</a:t>
                      </a:r>
                      <a:endParaRPr lang="fr-FR" sz="1000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(</a:t>
                      </a:r>
                      <a:r>
                        <a:rPr lang="fr-FR" baseline="0" dirty="0" smtClean="0"/>
                        <a:t>EXCES)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n</a:t>
                      </a:r>
                      <a:r>
                        <a:rPr lang="fr-FR" baseline="-25000" dirty="0" smtClean="0"/>
                        <a:t>0</a:t>
                      </a:r>
                      <a:r>
                        <a:rPr lang="fr-FR" baseline="0" dirty="0" smtClean="0"/>
                        <a:t>-</a:t>
                      </a:r>
                      <a:r>
                        <a:rPr lang="fr-F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ξ</a:t>
                      </a:r>
                      <a:r>
                        <a:rPr lang="fr-FR" dirty="0" smtClean="0">
                          <a:effectLst/>
                        </a:rPr>
                        <a:t> 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ξ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2.</a:t>
                      </a:r>
                      <a:r>
                        <a:rPr lang="fr-F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ξ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965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 </a:t>
                      </a:r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l’instant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t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final</a:t>
                      </a:r>
                    </a:p>
                    <a:p>
                      <a:r>
                        <a:rPr lang="fr-FR" sz="10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Avancement </a:t>
                      </a:r>
                      <a:r>
                        <a:rPr lang="fr-FR" sz="10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x</a:t>
                      </a:r>
                      <a:r>
                        <a:rPr lang="fr-FR" sz="1000" b="0" i="0" u="none" strike="noStrike" cap="none" baseline="-25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</a:t>
                      </a:r>
                      <a:endParaRPr lang="fr-FR" sz="1000" b="0" i="0" u="none" strike="noStrike" cap="none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(EXCES)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n</a:t>
                      </a:r>
                      <a:r>
                        <a:rPr lang="fr-FR" baseline="-25000" dirty="0" smtClean="0"/>
                        <a:t>0</a:t>
                      </a:r>
                      <a:r>
                        <a:rPr lang="fr-FR" baseline="0" dirty="0" smtClean="0"/>
                        <a:t>-</a:t>
                      </a:r>
                      <a:r>
                        <a:rPr lang="fr-F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ξ</a:t>
                      </a:r>
                      <a:r>
                        <a:rPr lang="fr-FR" baseline="-25000" dirty="0" smtClean="0"/>
                        <a:t>f</a:t>
                      </a:r>
                      <a:r>
                        <a:rPr lang="fr-FR" sz="1400" i="0" baseline="0" dirty="0" smtClean="0">
                          <a:effectLst/>
                          <a:latin typeface="+mj-lt"/>
                          <a:ea typeface="Arial"/>
                        </a:rPr>
                        <a:t>=</a:t>
                      </a:r>
                      <a:r>
                        <a:rPr lang="fr-FR" sz="1400" i="0" baseline="0" dirty="0">
                          <a:effectLst/>
                          <a:latin typeface="+mj-lt"/>
                          <a:ea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ξ</a:t>
                      </a:r>
                      <a:r>
                        <a:rPr lang="fr-FR" sz="1400" i="0" baseline="-25000" dirty="0" err="1" smtClean="0">
                          <a:effectLst/>
                          <a:latin typeface="+mj-lt"/>
                          <a:ea typeface="Arial"/>
                        </a:rPr>
                        <a:t>f</a:t>
                      </a:r>
                      <a:r>
                        <a:rPr lang="fr-FR" sz="1400" i="0" dirty="0" smtClean="0">
                          <a:effectLst/>
                          <a:latin typeface="+mj-lt"/>
                          <a:ea typeface="Arial"/>
                        </a:rPr>
                        <a:t>=</a:t>
                      </a:r>
                      <a:r>
                        <a:rPr lang="fr-FR" baseline="0" dirty="0" smtClean="0"/>
                        <a:t>n</a:t>
                      </a:r>
                      <a:r>
                        <a:rPr lang="fr-FR" baseline="-25000" dirty="0" smtClean="0"/>
                        <a:t>0</a:t>
                      </a:r>
                      <a:endParaRPr lang="fr-FR" dirty="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Arial"/>
                          <a:cs typeface="+mn-cs"/>
                          <a:sym typeface="Arial"/>
                        </a:rPr>
                        <a:t>2.</a:t>
                      </a:r>
                      <a:r>
                        <a:rPr lang="fr-F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fr-FR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ξ</a:t>
                      </a:r>
                      <a:r>
                        <a:rPr lang="fr-FR" sz="1400" b="0" i="0" u="none" strike="noStrike" cap="none" baseline="-25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Arial"/>
                          <a:cs typeface="+mn-cs"/>
                          <a:sym typeface="Arial"/>
                        </a:rPr>
                        <a:t>f</a:t>
                      </a:r>
                      <a:r>
                        <a:rPr lang="fr-F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Arial"/>
                          <a:cs typeface="+mn-cs"/>
                          <a:sym typeface="Arial"/>
                        </a:rPr>
                        <a:t>=2.</a:t>
                      </a:r>
                      <a:r>
                        <a:rPr lang="fr-FR" baseline="0" dirty="0" smtClean="0"/>
                        <a:t>n</a:t>
                      </a:r>
                      <a:r>
                        <a:rPr lang="fr-FR" baseline="-25000" dirty="0" smtClean="0"/>
                        <a:t>0</a:t>
                      </a:r>
                      <a:endParaRPr lang="fr-FR" dirty="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54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3022600"/>
            <a:ext cx="3063832" cy="154939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" y="2211368"/>
            <a:ext cx="1320800" cy="2032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03725"/>
            <a:ext cx="8520600" cy="572700"/>
          </a:xfrm>
        </p:spPr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Influence de la température</a:t>
            </a:r>
            <a:endParaRPr lang="fr-FR" b="1" dirty="0">
              <a:solidFill>
                <a:srgbClr val="DD7E6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11700" y="898475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7</a:t>
            </a:fld>
            <a:endParaRPr lang="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200" y="2159000"/>
            <a:ext cx="1320800" cy="20320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44500" y="4279900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N°1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3028222" y="4287113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N°2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2344420" y="3454400"/>
            <a:ext cx="949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769049" y="3479800"/>
            <a:ext cx="994525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4114800" y="3060700"/>
            <a:ext cx="35560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4470400" y="3048000"/>
            <a:ext cx="38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er 27"/>
          <p:cNvGrpSpPr/>
          <p:nvPr/>
        </p:nvGrpSpPr>
        <p:grpSpPr>
          <a:xfrm>
            <a:off x="5382835" y="2193180"/>
            <a:ext cx="3063832" cy="2412999"/>
            <a:chOff x="5448300" y="2336800"/>
            <a:chExt cx="3063832" cy="2412999"/>
          </a:xfrm>
        </p:grpSpPr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300" y="3200400"/>
              <a:ext cx="3063832" cy="1549399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8400" y="2336800"/>
              <a:ext cx="1320800" cy="2032000"/>
            </a:xfrm>
            <a:prstGeom prst="rect">
              <a:avLst/>
            </a:prstGeom>
          </p:spPr>
        </p:pic>
        <p:cxnSp>
          <p:nvCxnSpPr>
            <p:cNvPr id="33" name="Connecteur droit 32"/>
            <p:cNvCxnSpPr/>
            <p:nvPr/>
          </p:nvCxnSpPr>
          <p:spPr>
            <a:xfrm>
              <a:off x="5722620" y="3632200"/>
              <a:ext cx="94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7147249" y="3657600"/>
              <a:ext cx="994525" cy="1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H="1">
              <a:off x="7335884" y="3238500"/>
              <a:ext cx="355600" cy="584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7691484" y="3225800"/>
              <a:ext cx="381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ZoneTexte 37"/>
          <p:cNvSpPr txBox="1"/>
          <p:nvPr/>
        </p:nvSpPr>
        <p:spPr>
          <a:xfrm>
            <a:off x="8033788" y="2878980"/>
            <a:ext cx="1236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Bain </a:t>
            </a:r>
            <a:r>
              <a:rPr lang="fr-FR" dirty="0" err="1" smtClean="0"/>
              <a:t>thermostaté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4699000" y="874340"/>
            <a:ext cx="2616200" cy="1384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Préparation du mélange réactionnel initial: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Eau distillée (tube à essai à mi hauteur) 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1mL de KI à 0,1 mol/L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1mL de K</a:t>
            </a:r>
            <a:r>
              <a:rPr lang="fr-FR" baseline="-25000" dirty="0" smtClean="0"/>
              <a:t>2</a:t>
            </a:r>
            <a:r>
              <a:rPr lang="fr-FR" dirty="0" smtClean="0"/>
              <a:t>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endParaRPr lang="fr-FR" baseline="-25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6440842" y="4321686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N°3</a:t>
            </a:r>
            <a:endParaRPr lang="fr-FR" dirty="0"/>
          </a:p>
        </p:txBody>
      </p:sp>
      <p:sp>
        <p:nvSpPr>
          <p:cNvPr id="40" name="Trapèze 39"/>
          <p:cNvSpPr/>
          <p:nvPr/>
        </p:nvSpPr>
        <p:spPr>
          <a:xfrm rot="10800000">
            <a:off x="6559719" y="2422010"/>
            <a:ext cx="536824" cy="458219"/>
          </a:xfrm>
          <a:prstGeom prst="trapezoi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889500" y="2908300"/>
            <a:ext cx="65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Glace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0394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2565400"/>
            <a:ext cx="1320800" cy="2032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319152"/>
            <a:ext cx="8520600" cy="572700"/>
          </a:xfrm>
        </p:spPr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Influence de la concentration</a:t>
            </a:r>
            <a:endParaRPr lang="fr-FR" b="1" dirty="0">
              <a:solidFill>
                <a:srgbClr val="DD7E6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8</a:t>
            </a:fld>
            <a:endParaRPr lang="fr"/>
          </a:p>
        </p:txBody>
      </p:sp>
      <p:cxnSp>
        <p:nvCxnSpPr>
          <p:cNvPr id="23" name="Connecteur en angle 22"/>
          <p:cNvCxnSpPr/>
          <p:nvPr/>
        </p:nvCxnSpPr>
        <p:spPr>
          <a:xfrm rot="16200000" flipH="1">
            <a:off x="2222500" y="2660650"/>
            <a:ext cx="495300" cy="266700"/>
          </a:xfrm>
          <a:prstGeom prst="bentConnector3">
            <a:avLst>
              <a:gd name="adj1" fmla="val -1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-12700" y="2336800"/>
            <a:ext cx="261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15mL KI à 1mol/L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5 mLNaS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r>
              <a:rPr lang="fr-FR" dirty="0" smtClean="0"/>
              <a:t> à </a:t>
            </a:r>
            <a:r>
              <a:rPr lang="fr-FR" dirty="0" smtClean="0">
                <a:solidFill>
                  <a:srgbClr val="FF0000"/>
                </a:solidFill>
              </a:rPr>
              <a:t>10</a:t>
            </a:r>
            <a:r>
              <a:rPr lang="fr-FR" baseline="30000" dirty="0" smtClean="0">
                <a:solidFill>
                  <a:srgbClr val="FF0000"/>
                </a:solidFill>
              </a:rPr>
              <a:t>-2</a:t>
            </a:r>
            <a:r>
              <a:rPr lang="fr-FR" dirty="0" smtClean="0">
                <a:solidFill>
                  <a:srgbClr val="FF0000"/>
                </a:solidFill>
              </a:rPr>
              <a:t> mol/L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2540000"/>
            <a:ext cx="1320800" cy="2032000"/>
          </a:xfrm>
          <a:prstGeom prst="rect">
            <a:avLst/>
          </a:prstGeom>
        </p:spPr>
      </p:pic>
      <p:cxnSp>
        <p:nvCxnSpPr>
          <p:cNvPr id="22" name="Connecteur en angle 21"/>
          <p:cNvCxnSpPr/>
          <p:nvPr/>
        </p:nvCxnSpPr>
        <p:spPr>
          <a:xfrm rot="5400000">
            <a:off x="4572000" y="2686049"/>
            <a:ext cx="495300" cy="215900"/>
          </a:xfrm>
          <a:prstGeom prst="bentConnector3">
            <a:avLst>
              <a:gd name="adj1" fmla="val -1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5105400" y="2247900"/>
            <a:ext cx="175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15mL KI à 1mol/L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NaS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r>
              <a:rPr lang="fr-FR" dirty="0" smtClean="0"/>
              <a:t> à </a:t>
            </a:r>
            <a:r>
              <a:rPr lang="fr-FR" dirty="0" smtClean="0">
                <a:solidFill>
                  <a:srgbClr val="FF0000"/>
                </a:solidFill>
              </a:rPr>
              <a:t>10</a:t>
            </a:r>
            <a:r>
              <a:rPr lang="fr-FR" baseline="30000" dirty="0" smtClean="0">
                <a:solidFill>
                  <a:srgbClr val="FF0000"/>
                </a:solidFill>
              </a:rPr>
              <a:t>-3</a:t>
            </a:r>
            <a:r>
              <a:rPr lang="fr-FR" dirty="0" smtClean="0">
                <a:solidFill>
                  <a:srgbClr val="FF0000"/>
                </a:solidFill>
              </a:rPr>
              <a:t> mol/L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33600" y="4635500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N°1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4178300" y="4673600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451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9AF0B983-9AE3-47FA-949E-54D187B2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29A45A22-E167-48E3-9F7D-AF85BDAEF3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2166" y="132893"/>
            <a:ext cx="7543800" cy="694283"/>
          </a:xfrm>
        </p:spPr>
        <p:txBody>
          <a:bodyPr/>
          <a:lstStyle/>
          <a:p>
            <a:r>
              <a:rPr lang="fr-FR" b="1" dirty="0">
                <a:solidFill>
                  <a:srgbClr val="DD7E6B"/>
                </a:solidFill>
              </a:rPr>
              <a:t>Pots</a:t>
            </a:r>
            <a:r>
              <a:rPr lang="fr-FR" dirty="0"/>
              <a:t> </a:t>
            </a:r>
            <a:r>
              <a:rPr lang="fr-FR" b="1" dirty="0">
                <a:solidFill>
                  <a:srgbClr val="DD7E6B"/>
                </a:solidFill>
              </a:rPr>
              <a:t>catalytique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xmlns="" id="{7A7249D4-4C71-4C39-98EC-36A1B55F3787}"/>
              </a:ext>
            </a:extLst>
          </p:cNvPr>
          <p:cNvGrpSpPr/>
          <p:nvPr/>
        </p:nvGrpSpPr>
        <p:grpSpPr>
          <a:xfrm>
            <a:off x="5057074" y="838617"/>
            <a:ext cx="3937950" cy="3858429"/>
            <a:chOff x="5057074" y="838876"/>
            <a:chExt cx="3937950" cy="3859620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xmlns="" id="{5649301B-EAD4-4B1F-8751-2477136C4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7074" y="838876"/>
              <a:ext cx="3859620" cy="3859620"/>
            </a:xfrm>
            <a:prstGeom prst="rect">
              <a:avLst/>
            </a:prstGeom>
          </p:spPr>
        </p:pic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xmlns="" id="{4A6435DD-FEDB-4C9E-A19F-82F7A2335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7143" y="1678568"/>
              <a:ext cx="974377" cy="1669254"/>
            </a:xfrm>
            <a:prstGeom prst="straightConnector1">
              <a:avLst/>
            </a:prstGeom>
            <a:ln w="19050">
              <a:solidFill>
                <a:srgbClr val="D26958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xmlns="" id="{54C45364-9984-472B-8F33-D5A41EE9808E}"/>
                </a:ext>
              </a:extLst>
            </p:cNvPr>
            <p:cNvSpPr txBox="1"/>
            <p:nvPr/>
          </p:nvSpPr>
          <p:spPr>
            <a:xfrm>
              <a:off x="7442671" y="1117106"/>
              <a:ext cx="1552353" cy="523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0000"/>
                  </a:solidFill>
                </a:rPr>
                <a:t>Structure en nid d’abeille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xmlns="" id="{30527AB2-E30B-4818-ABBC-0E6F4E9BA444}"/>
              </a:ext>
            </a:extLst>
          </p:cNvPr>
          <p:cNvGrpSpPr/>
          <p:nvPr/>
        </p:nvGrpSpPr>
        <p:grpSpPr>
          <a:xfrm>
            <a:off x="-1674" y="1592551"/>
            <a:ext cx="4891054" cy="755613"/>
            <a:chOff x="-13319" y="1170151"/>
            <a:chExt cx="4891054" cy="75584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E6654DA0-EB08-4844-909B-3A2202B3D38A}"/>
                </a:ext>
              </a:extLst>
            </p:cNvPr>
            <p:cNvSpPr/>
            <p:nvPr/>
          </p:nvSpPr>
          <p:spPr>
            <a:xfrm>
              <a:off x="-13319" y="1252496"/>
              <a:ext cx="2182362" cy="320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lnSpc>
                  <a:spcPct val="107000"/>
                </a:lnSpc>
                <a:spcAft>
                  <a:spcPts val="0"/>
                </a:spcAft>
                <a:buFont typeface="Wingdings" panose="05000000000000000000" pitchFamily="2" charset="2"/>
                <a:buChar char="v"/>
              </a:pPr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 NO(g) + 2CO(g)  </a:t>
              </a:r>
              <a:endPara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xmlns="" id="{6778E23A-9AC6-4309-A674-EA173EAAD4EE}"/>
                </a:ext>
              </a:extLst>
            </p:cNvPr>
            <p:cNvGrpSpPr/>
            <p:nvPr/>
          </p:nvGrpSpPr>
          <p:grpSpPr>
            <a:xfrm>
              <a:off x="1913860" y="1170151"/>
              <a:ext cx="1169581" cy="755847"/>
              <a:chOff x="1913860" y="1170151"/>
              <a:chExt cx="1169581" cy="755847"/>
            </a:xfrm>
          </p:grpSpPr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xmlns="" id="{C8958E92-FBF0-428F-BA35-CC96DA09F3A9}"/>
                  </a:ext>
                </a:extLst>
              </p:cNvPr>
              <p:cNvCxnSpPr/>
              <p:nvPr/>
            </p:nvCxnSpPr>
            <p:spPr>
              <a:xfrm>
                <a:off x="2030819" y="1440271"/>
                <a:ext cx="9356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xmlns="" id="{8FE8378B-23AB-4C20-9C5F-11D94E75DF70}"/>
                  </a:ext>
                </a:extLst>
              </p:cNvPr>
              <p:cNvSpPr txBox="1"/>
              <p:nvPr/>
            </p:nvSpPr>
            <p:spPr>
              <a:xfrm>
                <a:off x="1952489" y="1170151"/>
                <a:ext cx="9356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Rhodium </a:t>
                </a:r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xmlns="" id="{09E54A64-13FB-4BD5-891A-44F4B557FDB2}"/>
                  </a:ext>
                </a:extLst>
              </p:cNvPr>
              <p:cNvSpPr txBox="1"/>
              <p:nvPr/>
            </p:nvSpPr>
            <p:spPr>
              <a:xfrm>
                <a:off x="1913860" y="1402616"/>
                <a:ext cx="1169581" cy="523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ou palladium</a:t>
                </a:r>
              </a:p>
            </p:txBody>
          </p:sp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xmlns="" id="{A8484E7B-B86E-4A2E-96DB-7013C7E4867F}"/>
                </a:ext>
              </a:extLst>
            </p:cNvPr>
            <p:cNvSpPr txBox="1"/>
            <p:nvPr/>
          </p:nvSpPr>
          <p:spPr>
            <a:xfrm>
              <a:off x="2982432" y="1263592"/>
              <a:ext cx="1895303" cy="30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fr-FR" baseline="-250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(g) + 2 CO</a:t>
              </a:r>
              <a:r>
                <a:rPr lang="fr-FR" baseline="-250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(g)</a:t>
              </a:r>
              <a:endParaRPr lang="fr-FR" dirty="0"/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xmlns="" id="{538AB6E8-B598-4865-A344-27254426D4D2}"/>
              </a:ext>
            </a:extLst>
          </p:cNvPr>
          <p:cNvGrpSpPr/>
          <p:nvPr/>
        </p:nvGrpSpPr>
        <p:grpSpPr>
          <a:xfrm>
            <a:off x="-8444" y="2654170"/>
            <a:ext cx="3938129" cy="773031"/>
            <a:chOff x="-1674" y="2404939"/>
            <a:chExt cx="3938129" cy="773270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xmlns="" id="{E8E6AEE0-AEED-43F6-9C32-F89E74FC0713}"/>
                </a:ext>
              </a:extLst>
            </p:cNvPr>
            <p:cNvSpPr txBox="1"/>
            <p:nvPr/>
          </p:nvSpPr>
          <p:spPr>
            <a:xfrm>
              <a:off x="-1674" y="2513195"/>
              <a:ext cx="2030819" cy="30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fr-FR" dirty="0"/>
                <a:t>2</a:t>
              </a:r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CO(g) + O</a:t>
              </a:r>
              <a:r>
                <a:rPr lang="fr-FR" baseline="-250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(g)</a:t>
              </a:r>
              <a:endParaRPr lang="fr-FR" dirty="0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xmlns="" id="{FF8A5BBB-4E3C-4520-B45F-62317F42F1A2}"/>
                </a:ext>
              </a:extLst>
            </p:cNvPr>
            <p:cNvSpPr txBox="1"/>
            <p:nvPr/>
          </p:nvSpPr>
          <p:spPr>
            <a:xfrm>
              <a:off x="2766874" y="2513195"/>
              <a:ext cx="1169581" cy="30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2CO</a:t>
              </a:r>
              <a:r>
                <a:rPr lang="fr-FR" baseline="-250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(g)</a:t>
              </a:r>
              <a:endParaRPr lang="fr-FR" dirty="0"/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xmlns="" id="{3EFF96BE-F335-434C-B131-25F853ECB454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1925505" y="2667132"/>
              <a:ext cx="841369" cy="30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xmlns="" id="{3506334C-0EBD-4FB6-9C07-45FAC1C028F6}"/>
                </a:ext>
              </a:extLst>
            </p:cNvPr>
            <p:cNvSpPr txBox="1"/>
            <p:nvPr/>
          </p:nvSpPr>
          <p:spPr>
            <a:xfrm>
              <a:off x="1852088" y="2404939"/>
              <a:ext cx="1185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Rhodium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xmlns="" id="{80A028E2-BDCD-430E-B8E0-4FC56E79FD94}"/>
                </a:ext>
              </a:extLst>
            </p:cNvPr>
            <p:cNvSpPr txBox="1"/>
            <p:nvPr/>
          </p:nvSpPr>
          <p:spPr>
            <a:xfrm>
              <a:off x="1853099" y="2654989"/>
              <a:ext cx="17666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Palladium </a:t>
              </a:r>
            </a:p>
            <a:p>
              <a:r>
                <a:rPr lang="fr-FR" sz="1400" dirty="0"/>
                <a:t>ou platine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50837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636</Words>
  <Application>Microsoft Macintosh PowerPoint</Application>
  <PresentationFormat>Présentation à l'écran (16:9)</PresentationFormat>
  <Paragraphs>156</Paragraphs>
  <Slides>10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Simple Light</vt:lpstr>
      <vt:lpstr>Cinétique et catalyse </vt:lpstr>
      <vt:lpstr>Exemples de cinétique dans la nature et au quotidien</vt:lpstr>
      <vt:lpstr>Réaction lentes et rapides ?</vt:lpstr>
      <vt:lpstr>Suivi d’une estérification par CCM</vt:lpstr>
      <vt:lpstr>Suivi cinétique de la réaction entre les ions iodures et  peroxodisulfates </vt:lpstr>
      <vt:lpstr>Tableau d’avancement</vt:lpstr>
      <vt:lpstr>Influence de la température</vt:lpstr>
      <vt:lpstr>Influence de la concentration</vt:lpstr>
      <vt:lpstr>Pots catalytique</vt:lpstr>
      <vt:lpstr>Les différentes catalyses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Cinétique homogène</dc:title>
  <cp:lastModifiedBy>matthis chapon</cp:lastModifiedBy>
  <cp:revision>53</cp:revision>
  <dcterms:modified xsi:type="dcterms:W3CDTF">2020-05-14T08:44:43Z</dcterms:modified>
</cp:coreProperties>
</file>