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97" r:id="rId3"/>
    <p:sldId id="298" r:id="rId4"/>
    <p:sldId id="295" r:id="rId5"/>
    <p:sldId id="296" r:id="rId6"/>
    <p:sldId id="271" r:id="rId7"/>
    <p:sldId id="277" r:id="rId8"/>
    <p:sldId id="272" r:id="rId9"/>
    <p:sldId id="273" r:id="rId10"/>
    <p:sldId id="274" r:id="rId11"/>
    <p:sldId id="278" r:id="rId12"/>
    <p:sldId id="280" r:id="rId13"/>
    <p:sldId id="281" r:id="rId14"/>
    <p:sldId id="282" r:id="rId15"/>
    <p:sldId id="286" r:id="rId16"/>
    <p:sldId id="267" r:id="rId17"/>
    <p:sldId id="269" r:id="rId18"/>
    <p:sldId id="260" r:id="rId19"/>
    <p:sldId id="261" r:id="rId20"/>
    <p:sldId id="290" r:id="rId21"/>
    <p:sldId id="293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  <a:srgbClr val="942A11"/>
    <a:srgbClr val="393A0F"/>
    <a:srgbClr val="CC9900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-56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F0E79-072F-4E5C-9286-98ECF95E8546}" type="datetimeFigureOut">
              <a:rPr lang="fr-FR" smtClean="0"/>
              <a:pPr/>
              <a:t>19/05/20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4D72A-6846-4C0A-9C25-0F07E917425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52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0AB5-96CA-4576-A2A4-2853360B413B}" type="datetime1">
              <a:rPr lang="fr-FR" smtClean="0"/>
              <a:pPr/>
              <a:t>19/05/20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0564-8DC1-4500-A71A-E02D529847B6}" type="datetime1">
              <a:rPr lang="fr-FR" smtClean="0"/>
              <a:pPr/>
              <a:t>19/05/20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E496-4109-4EDE-88F3-038E8761E1E3}" type="datetime1">
              <a:rPr lang="fr-FR" smtClean="0"/>
              <a:pPr/>
              <a:t>19/05/20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4039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BD93-9A0C-438C-AAF5-3C53E61B3C6B}" type="datetime1">
              <a:rPr lang="fr-FR" smtClean="0"/>
              <a:pPr/>
              <a:t>19/05/20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00AE-0C52-4A55-917A-AACD907B410E}" type="datetime1">
              <a:rPr lang="fr-FR" smtClean="0"/>
              <a:pPr/>
              <a:t>19/05/20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EAA5-7E67-40AD-AA46-70B1A11CA372}" type="datetime1">
              <a:rPr lang="fr-FR" smtClean="0"/>
              <a:pPr/>
              <a:t>19/05/20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95B2-5D3C-4B00-BA95-214B4B668B6A}" type="datetime1">
              <a:rPr lang="fr-FR" smtClean="0"/>
              <a:pPr/>
              <a:t>19/05/20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69-6DD8-46D2-BBC6-CF8F449B99DC}" type="datetime1">
              <a:rPr lang="fr-FR" smtClean="0"/>
              <a:pPr/>
              <a:t>19/05/20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58CD-4921-4DE9-8097-7214BA2BFA8B}" type="datetime1">
              <a:rPr lang="fr-FR" smtClean="0"/>
              <a:pPr/>
              <a:t>19/05/20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0C40-03AC-4926-BE04-A295D69D6CAB}" type="datetime1">
              <a:rPr lang="fr-FR" smtClean="0"/>
              <a:pPr/>
              <a:t>19/05/20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5AB-1D70-4066-97FA-3B7690B98807}" type="datetime1">
              <a:rPr lang="fr-FR" smtClean="0"/>
              <a:pPr/>
              <a:t>19/05/20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7F49-8947-43F2-80D8-8E7F20C52A59}" type="datetime1">
              <a:rPr lang="fr-FR" smtClean="0"/>
              <a:pPr/>
              <a:t>19/05/20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BF15-B7D3-4BB6-885E-A86938A92F98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www.youtube.com/watch?v=yo1ygeTUbO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71FDCDA-F774-4BF6-9F32-C636B0847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Du macroscopique au microscopique dans les synthèses organiques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4020065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Agrégation 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75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333051-03C1-4C99-99E8-D6EB6F77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Obtention d’un polyamide : le nylon 6-6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0BBC07CE-C719-43C3-AFBF-B7362EAE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B4A22D20-4272-4F97-87FD-4CBBE4E7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89" y="3429000"/>
            <a:ext cx="8044272" cy="27380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0AACE21D-8526-44E8-8369-8DBA0ED3255F}"/>
              </a:ext>
            </a:extLst>
          </p:cNvPr>
          <p:cNvSpPr txBox="1"/>
          <p:nvPr/>
        </p:nvSpPr>
        <p:spPr>
          <a:xfrm>
            <a:off x="1475377" y="1949318"/>
            <a:ext cx="1007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Solution 1 : chlorure de sébacoyle et cyclohexane</a:t>
            </a:r>
          </a:p>
          <a:p>
            <a:endParaRPr lang="fr-FR" sz="2000" dirty="0"/>
          </a:p>
          <a:p>
            <a:r>
              <a:rPr lang="fr-FR" sz="2000" dirty="0"/>
              <a:t>Solution 2 : hexan-1,6-diamine ; hydroxyde de sodium ; eau et phénolphtaléine (couleur rose)</a:t>
            </a:r>
          </a:p>
        </p:txBody>
      </p:sp>
    </p:spTree>
    <p:extLst>
      <p:ext uri="{BB962C8B-B14F-4D97-AF65-F5344CB8AC3E}">
        <p14:creationId xmlns:p14="http://schemas.microsoft.com/office/powerpoint/2010/main" val="208112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C4B097F-4E93-47C7-8D26-4E94A5CB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Oxydation du menthol en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menthone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 descr="Capture d’écran 2020-05-20 à 11.5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99" y="1639299"/>
            <a:ext cx="5835866" cy="171251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693211" y="3616437"/>
            <a:ext cx="131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Solide blanc</a:t>
            </a:r>
            <a:endParaRPr lang="fr-FR" dirty="0"/>
          </a:p>
        </p:txBody>
      </p:sp>
      <p:sp>
        <p:nvSpPr>
          <p:cNvPr id="90" name="ZoneTexte 89"/>
          <p:cNvSpPr txBox="1"/>
          <p:nvPr/>
        </p:nvSpPr>
        <p:spPr>
          <a:xfrm>
            <a:off x="5450022" y="3616437"/>
            <a:ext cx="168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Liquide incolore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55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C4B097F-4E93-47C7-8D26-4E94A5CB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Oxydation du menthol en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menthone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au laboratoire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 5" descr="Capture d’écran 2020-05-20 à 11.59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12" y="1473586"/>
            <a:ext cx="3117001" cy="4279273"/>
          </a:xfrm>
          <a:prstGeom prst="rect">
            <a:avLst/>
          </a:prstGeom>
        </p:spPr>
      </p:pic>
      <p:sp>
        <p:nvSpPr>
          <p:cNvPr id="10" name="Cylindre 9"/>
          <p:cNvSpPr/>
          <p:nvPr/>
        </p:nvSpPr>
        <p:spPr>
          <a:xfrm>
            <a:off x="1770644" y="4382760"/>
            <a:ext cx="1463921" cy="756807"/>
          </a:xfrm>
          <a:prstGeom prst="can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1763762" y="4842108"/>
            <a:ext cx="1463921" cy="315553"/>
          </a:xfrm>
          <a:prstGeom prst="can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8000"/>
                </a:schemeClr>
              </a:gs>
              <a:gs pos="80000">
                <a:schemeClr val="accent1">
                  <a:shade val="93000"/>
                  <a:satMod val="130000"/>
                  <a:alpha val="38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915727" y="4431984"/>
            <a:ext cx="323699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3,9 g de menthol (0,025 mol)</a:t>
            </a:r>
          </a:p>
          <a:p>
            <a:r>
              <a:rPr lang="fr-FR" dirty="0" smtClean="0"/>
              <a:t>+ 10 </a:t>
            </a:r>
            <a:r>
              <a:rPr lang="fr-FR" dirty="0" err="1" smtClean="0"/>
              <a:t>mL</a:t>
            </a:r>
            <a:r>
              <a:rPr lang="fr-FR" dirty="0" smtClean="0"/>
              <a:t> acide éthano</a:t>
            </a:r>
            <a:r>
              <a:rPr lang="fr-FR" dirty="0" smtClean="0"/>
              <a:t>ïque glacial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021557" y="5239006"/>
            <a:ext cx="142020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Bain de glace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153845" y="2923787"/>
            <a:ext cx="265394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20 </a:t>
            </a:r>
            <a:r>
              <a:rPr lang="fr-FR" dirty="0" err="1" smtClean="0"/>
              <a:t>mL</a:t>
            </a:r>
            <a:r>
              <a:rPr lang="fr-FR" dirty="0" smtClean="0"/>
              <a:t> d’eau de Javel à 36°</a:t>
            </a:r>
          </a:p>
          <a:p>
            <a:r>
              <a:rPr lang="fr-FR" dirty="0" smtClean="0"/>
              <a:t>(0,032 mol)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1243508" y="3651426"/>
            <a:ext cx="608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1256737" y="2467615"/>
            <a:ext cx="734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19059" y="2315216"/>
            <a:ext cx="93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Sortie d’eau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71975" y="3505898"/>
            <a:ext cx="102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Arrivée d’eau</a:t>
            </a:r>
            <a:endParaRPr lang="fr-FR" sz="1200" dirty="0"/>
          </a:p>
        </p:txBody>
      </p:sp>
      <p:cxnSp>
        <p:nvCxnSpPr>
          <p:cNvPr id="23" name="Connecteur droit avec flèche 22"/>
          <p:cNvCxnSpPr>
            <a:stCxn id="12" idx="1"/>
          </p:cNvCxnSpPr>
          <p:nvPr/>
        </p:nvCxnSpPr>
        <p:spPr>
          <a:xfrm flipH="1" flipV="1">
            <a:off x="2950024" y="5027326"/>
            <a:ext cx="1071533" cy="3963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2493900" y="4729913"/>
            <a:ext cx="1421827" cy="63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4" idx="1"/>
          </p:cNvCxnSpPr>
          <p:nvPr/>
        </p:nvCxnSpPr>
        <p:spPr>
          <a:xfrm flipH="1" flipV="1">
            <a:off x="3241058" y="3241302"/>
            <a:ext cx="912787" cy="56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316" y="4597615"/>
            <a:ext cx="907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Ballon </a:t>
            </a:r>
            <a:r>
              <a:rPr lang="fr-FR" sz="1200" dirty="0" err="1" smtClean="0"/>
              <a:t>bicol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72512" y="156163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Réfrigérant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79396" y="1198070"/>
            <a:ext cx="1393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Ampoule de coulée</a:t>
            </a:r>
            <a:endParaRPr lang="fr-FR" sz="1200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1071534" y="4656891"/>
            <a:ext cx="1071533" cy="989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1567883" y="1362637"/>
            <a:ext cx="1792234" cy="7409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1097991" y="1746335"/>
            <a:ext cx="1237161" cy="5228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100929" y="3572046"/>
            <a:ext cx="2654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u="sng" dirty="0" smtClean="0"/>
              <a:t>Ajout progressif jusqu’à </a:t>
            </a:r>
          </a:p>
          <a:p>
            <a:pPr algn="ctr"/>
            <a:r>
              <a:rPr lang="fr-FR" sz="1400" i="1" u="sng" dirty="0"/>
              <a:t>c</a:t>
            </a:r>
            <a:r>
              <a:rPr lang="fr-FR" sz="1400" i="1" u="sng" dirty="0" smtClean="0"/>
              <a:t>onsommation totale du menthol</a:t>
            </a:r>
          </a:p>
        </p:txBody>
      </p:sp>
      <p:sp>
        <p:nvSpPr>
          <p:cNvPr id="41" name="Ellipse 40"/>
          <p:cNvSpPr/>
          <p:nvPr/>
        </p:nvSpPr>
        <p:spPr>
          <a:xfrm>
            <a:off x="2336251" y="4954457"/>
            <a:ext cx="327986" cy="119277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1117440" y="5034197"/>
            <a:ext cx="1178687" cy="989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12199" y="5067530"/>
            <a:ext cx="69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Barreau</a:t>
            </a:r>
          </a:p>
          <a:p>
            <a:r>
              <a:rPr lang="fr-FR" sz="1200" dirty="0" smtClean="0"/>
              <a:t>aimanté</a:t>
            </a:r>
            <a:endParaRPr lang="fr-FR" sz="12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1097866" y="5662356"/>
            <a:ext cx="807082" cy="729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5539" y="570943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Agitateur</a:t>
            </a:r>
          </a:p>
          <a:p>
            <a:r>
              <a:rPr lang="fr-FR" sz="1200" dirty="0" smtClean="0"/>
              <a:t>magnétique</a:t>
            </a:r>
            <a:endParaRPr lang="fr-FR" sz="1200" dirty="0"/>
          </a:p>
        </p:txBody>
      </p:sp>
      <p:sp>
        <p:nvSpPr>
          <p:cNvPr id="47" name="Accolade fermante 46"/>
          <p:cNvSpPr/>
          <p:nvPr/>
        </p:nvSpPr>
        <p:spPr>
          <a:xfrm>
            <a:off x="7355217" y="3267761"/>
            <a:ext cx="211661" cy="5953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659479" y="3373600"/>
            <a:ext cx="435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Test au KI </a:t>
            </a:r>
            <a:r>
              <a:rPr lang="fr-FR" dirty="0" smtClean="0"/>
              <a:t>: </a:t>
            </a:r>
            <a:r>
              <a:rPr lang="fr-FR" dirty="0" err="1" smtClean="0"/>
              <a:t>HClO</a:t>
            </a:r>
            <a:r>
              <a:rPr lang="fr-FR" dirty="0" smtClean="0"/>
              <a:t> + H</a:t>
            </a:r>
            <a:r>
              <a:rPr lang="fr-FR" baseline="30000" dirty="0" smtClean="0"/>
              <a:t>+</a:t>
            </a:r>
            <a:r>
              <a:rPr lang="fr-FR" dirty="0" smtClean="0"/>
              <a:t> + 2I</a:t>
            </a:r>
            <a:r>
              <a:rPr lang="fr-FR" baseline="30000" dirty="0" smtClean="0"/>
              <a:t>-</a:t>
            </a:r>
            <a:r>
              <a:rPr lang="fr-FR" dirty="0" smtClean="0"/>
              <a:t> </a:t>
            </a:r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fr-FR" dirty="0" smtClean="0">
                <a:sym typeface="Wingdings"/>
              </a:rPr>
              <a:t>Cl</a:t>
            </a:r>
            <a:r>
              <a:rPr lang="fr-FR" baseline="30000" dirty="0" smtClean="0"/>
              <a:t>-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r>
              <a:rPr lang="fr-FR" dirty="0" smtClean="0"/>
              <a:t> + H2O</a:t>
            </a:r>
            <a:endParaRPr lang="fr-FR" baseline="-25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7778539" y="3916022"/>
            <a:ext cx="1655434" cy="1200329"/>
          </a:xfrm>
          <a:prstGeom prst="rect">
            <a:avLst/>
          </a:prstGeom>
          <a:noFill/>
          <a:ln>
            <a:solidFill>
              <a:srgbClr val="393A0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Couleur Brune</a:t>
            </a:r>
          </a:p>
          <a:p>
            <a:pPr algn="ctr"/>
            <a:r>
              <a:rPr lang="fr-FR" dirty="0" smtClean="0"/>
              <a:t>= </a:t>
            </a:r>
          </a:p>
          <a:p>
            <a:pPr algn="ctr"/>
            <a:r>
              <a:rPr lang="fr-FR" dirty="0" smtClean="0"/>
              <a:t>Test Positif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HClO</a:t>
            </a:r>
            <a:r>
              <a:rPr lang="fr-FR" dirty="0" smtClean="0"/>
              <a:t> en excès)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390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C4B097F-4E93-47C7-8D26-4E94A5CB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Oxydation du menthol en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menthone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au laboratoire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 5" descr="Capture d’écran 2020-05-20 à 11.59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12" y="1473586"/>
            <a:ext cx="3117001" cy="4279273"/>
          </a:xfrm>
          <a:prstGeom prst="rect">
            <a:avLst/>
          </a:prstGeom>
        </p:spPr>
      </p:pic>
      <p:sp>
        <p:nvSpPr>
          <p:cNvPr id="10" name="Cylindre 9"/>
          <p:cNvSpPr/>
          <p:nvPr/>
        </p:nvSpPr>
        <p:spPr>
          <a:xfrm>
            <a:off x="1770644" y="4382760"/>
            <a:ext cx="1463921" cy="756807"/>
          </a:xfrm>
          <a:prstGeom prst="can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1763762" y="4842108"/>
            <a:ext cx="1463921" cy="315553"/>
          </a:xfrm>
          <a:prstGeom prst="can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8000"/>
                </a:schemeClr>
              </a:gs>
              <a:gs pos="80000">
                <a:schemeClr val="accent1">
                  <a:shade val="93000"/>
                  <a:satMod val="130000"/>
                  <a:alpha val="38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915727" y="4431984"/>
            <a:ext cx="323699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3,9 g de menthol (0,025 mol)</a:t>
            </a:r>
          </a:p>
          <a:p>
            <a:r>
              <a:rPr lang="fr-FR" dirty="0" smtClean="0"/>
              <a:t>+ 10 </a:t>
            </a:r>
            <a:r>
              <a:rPr lang="fr-FR" dirty="0" err="1" smtClean="0"/>
              <a:t>mL</a:t>
            </a:r>
            <a:r>
              <a:rPr lang="fr-FR" dirty="0" smtClean="0"/>
              <a:t> acide éthano</a:t>
            </a:r>
            <a:r>
              <a:rPr lang="fr-FR" dirty="0" smtClean="0"/>
              <a:t>ïque glacial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021557" y="5239006"/>
            <a:ext cx="142020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Bain de glace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153845" y="2923787"/>
            <a:ext cx="265394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20 </a:t>
            </a:r>
            <a:r>
              <a:rPr lang="fr-FR" dirty="0" err="1" smtClean="0"/>
              <a:t>mL</a:t>
            </a:r>
            <a:r>
              <a:rPr lang="fr-FR" dirty="0" smtClean="0"/>
              <a:t> d’eau de Javel à 36°</a:t>
            </a:r>
          </a:p>
          <a:p>
            <a:r>
              <a:rPr lang="fr-FR" dirty="0" smtClean="0"/>
              <a:t>(0,032 mol)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1243508" y="3651426"/>
            <a:ext cx="608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1256737" y="2467615"/>
            <a:ext cx="734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19059" y="2315216"/>
            <a:ext cx="93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Sortie d’eau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71975" y="3505898"/>
            <a:ext cx="1024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Arrivée d’eau</a:t>
            </a:r>
            <a:endParaRPr lang="fr-FR" sz="1200" dirty="0"/>
          </a:p>
        </p:txBody>
      </p:sp>
      <p:cxnSp>
        <p:nvCxnSpPr>
          <p:cNvPr id="23" name="Connecteur droit avec flèche 22"/>
          <p:cNvCxnSpPr>
            <a:stCxn id="12" idx="1"/>
          </p:cNvCxnSpPr>
          <p:nvPr/>
        </p:nvCxnSpPr>
        <p:spPr>
          <a:xfrm flipH="1" flipV="1">
            <a:off x="2950024" y="5027326"/>
            <a:ext cx="1071533" cy="3963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2493900" y="4729913"/>
            <a:ext cx="1421827" cy="63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4" idx="1"/>
          </p:cNvCxnSpPr>
          <p:nvPr/>
        </p:nvCxnSpPr>
        <p:spPr>
          <a:xfrm flipH="1" flipV="1">
            <a:off x="3241058" y="3241302"/>
            <a:ext cx="912787" cy="56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316" y="4597615"/>
            <a:ext cx="907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Ballon </a:t>
            </a:r>
            <a:r>
              <a:rPr lang="fr-FR" sz="1200" dirty="0" err="1" smtClean="0"/>
              <a:t>bicol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72512" y="156163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Réfrigérant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79396" y="1198070"/>
            <a:ext cx="1393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Ampoule de coulée</a:t>
            </a:r>
            <a:endParaRPr lang="fr-FR" sz="1200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1071534" y="4656891"/>
            <a:ext cx="1071533" cy="989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1567883" y="1362637"/>
            <a:ext cx="1792234" cy="7409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1097991" y="1746335"/>
            <a:ext cx="1237161" cy="5228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100929" y="3572046"/>
            <a:ext cx="2654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u="sng" dirty="0" smtClean="0"/>
              <a:t>Ajout progressif jusqu’à </a:t>
            </a:r>
          </a:p>
          <a:p>
            <a:pPr algn="ctr"/>
            <a:r>
              <a:rPr lang="fr-FR" sz="1400" i="1" u="sng" dirty="0"/>
              <a:t>c</a:t>
            </a:r>
            <a:r>
              <a:rPr lang="fr-FR" sz="1400" i="1" u="sng" dirty="0" smtClean="0"/>
              <a:t>onsommation totale du menthol</a:t>
            </a:r>
          </a:p>
        </p:txBody>
      </p:sp>
      <p:sp>
        <p:nvSpPr>
          <p:cNvPr id="41" name="Ellipse 40"/>
          <p:cNvSpPr/>
          <p:nvPr/>
        </p:nvSpPr>
        <p:spPr>
          <a:xfrm>
            <a:off x="2336251" y="4954457"/>
            <a:ext cx="327986" cy="119277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1117440" y="5034197"/>
            <a:ext cx="1178687" cy="989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12199" y="5067530"/>
            <a:ext cx="69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Barreau</a:t>
            </a:r>
          </a:p>
          <a:p>
            <a:r>
              <a:rPr lang="fr-FR" sz="1200" dirty="0" smtClean="0"/>
              <a:t>aimanté</a:t>
            </a:r>
            <a:endParaRPr lang="fr-FR" sz="12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1097866" y="5662356"/>
            <a:ext cx="807082" cy="729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5539" y="570943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Agitateur</a:t>
            </a:r>
          </a:p>
          <a:p>
            <a:r>
              <a:rPr lang="fr-FR" sz="1200" dirty="0" smtClean="0"/>
              <a:t>magnétique</a:t>
            </a:r>
            <a:endParaRPr lang="fr-FR" sz="1200" dirty="0"/>
          </a:p>
        </p:txBody>
      </p:sp>
      <p:sp>
        <p:nvSpPr>
          <p:cNvPr id="47" name="Accolade fermante 46"/>
          <p:cNvSpPr/>
          <p:nvPr/>
        </p:nvSpPr>
        <p:spPr>
          <a:xfrm>
            <a:off x="7355217" y="3267761"/>
            <a:ext cx="211661" cy="5953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659479" y="3373600"/>
            <a:ext cx="435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Test au KI </a:t>
            </a:r>
            <a:r>
              <a:rPr lang="fr-FR" dirty="0" smtClean="0"/>
              <a:t>: </a:t>
            </a:r>
            <a:r>
              <a:rPr lang="fr-FR" dirty="0" err="1" smtClean="0"/>
              <a:t>HClO</a:t>
            </a:r>
            <a:r>
              <a:rPr lang="fr-FR" dirty="0" smtClean="0"/>
              <a:t> + H</a:t>
            </a:r>
            <a:r>
              <a:rPr lang="fr-FR" baseline="30000" dirty="0" smtClean="0"/>
              <a:t>+</a:t>
            </a:r>
            <a:r>
              <a:rPr lang="fr-FR" dirty="0" smtClean="0"/>
              <a:t> + 2I</a:t>
            </a:r>
            <a:r>
              <a:rPr lang="fr-FR" baseline="30000" dirty="0" smtClean="0"/>
              <a:t>-</a:t>
            </a:r>
            <a:r>
              <a:rPr lang="fr-FR" dirty="0" smtClean="0"/>
              <a:t> </a:t>
            </a:r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fr-FR" dirty="0" smtClean="0">
                <a:sym typeface="Wingdings"/>
              </a:rPr>
              <a:t>Cl</a:t>
            </a:r>
            <a:r>
              <a:rPr lang="fr-FR" baseline="30000" dirty="0" smtClean="0"/>
              <a:t>-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r>
              <a:rPr lang="fr-FR" dirty="0" smtClean="0"/>
              <a:t> + H2O</a:t>
            </a:r>
            <a:endParaRPr lang="fr-FR" baseline="-250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778539" y="3916022"/>
            <a:ext cx="1655434" cy="1200329"/>
          </a:xfrm>
          <a:prstGeom prst="rect">
            <a:avLst/>
          </a:prstGeom>
          <a:noFill/>
          <a:ln>
            <a:solidFill>
              <a:srgbClr val="393A0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Couleur Brune</a:t>
            </a:r>
          </a:p>
          <a:p>
            <a:pPr algn="ctr"/>
            <a:r>
              <a:rPr lang="fr-FR" dirty="0" smtClean="0"/>
              <a:t>= </a:t>
            </a:r>
          </a:p>
          <a:p>
            <a:pPr algn="ctr"/>
            <a:r>
              <a:rPr lang="fr-FR" dirty="0" smtClean="0"/>
              <a:t>Test Positif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HClO</a:t>
            </a:r>
            <a:r>
              <a:rPr lang="fr-FR" dirty="0" smtClean="0"/>
              <a:t> en excès)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765308" y="5212543"/>
            <a:ext cx="422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détruit cet excès par </a:t>
            </a:r>
            <a:r>
              <a:rPr lang="fr-FR" b="1" dirty="0" smtClean="0"/>
              <a:t>ajout de sulfite de</a:t>
            </a:r>
          </a:p>
          <a:p>
            <a:r>
              <a:rPr lang="fr-FR" b="1" dirty="0" smtClean="0"/>
              <a:t>Sulfite de sodium</a:t>
            </a:r>
            <a:r>
              <a:rPr lang="fr-FR" dirty="0" smtClean="0"/>
              <a:t> à température ambiante.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910825" y="6151859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</a:t>
            </a:r>
            <a:r>
              <a:rPr lang="fr-FR" dirty="0" err="1" smtClean="0"/>
              <a:t>ClO</a:t>
            </a:r>
            <a:r>
              <a:rPr lang="fr-FR" dirty="0" smtClean="0"/>
              <a:t> +HSO</a:t>
            </a:r>
            <a:r>
              <a:rPr lang="fr-FR" baseline="-25000" dirty="0" smtClean="0"/>
              <a:t>3</a:t>
            </a:r>
            <a:r>
              <a:rPr lang="fr-FR" baseline="30000" dirty="0" smtClean="0"/>
              <a:t>-  </a:t>
            </a:r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fr-FR" dirty="0" smtClean="0">
                <a:sym typeface="Wingdings"/>
              </a:rPr>
              <a:t>Cl</a:t>
            </a:r>
            <a:r>
              <a:rPr lang="fr-FR" baseline="30000" dirty="0" smtClean="0">
                <a:sym typeface="Wingdings"/>
              </a:rPr>
              <a:t>-</a:t>
            </a:r>
            <a:r>
              <a:rPr lang="fr-FR" dirty="0" smtClean="0">
                <a:sym typeface="Wingdings"/>
              </a:rPr>
              <a:t> + </a:t>
            </a:r>
            <a:r>
              <a:rPr lang="fr-FR" dirty="0" smtClean="0"/>
              <a:t>SO</a:t>
            </a:r>
            <a:r>
              <a:rPr lang="fr-FR" baseline="-25000" dirty="0" smtClean="0"/>
              <a:t>3</a:t>
            </a:r>
            <a:r>
              <a:rPr lang="fr-FR" baseline="30000" dirty="0" smtClean="0"/>
              <a:t>2-  </a:t>
            </a:r>
            <a:r>
              <a:rPr lang="fr-FR" dirty="0" smtClean="0"/>
              <a:t>+H</a:t>
            </a:r>
            <a:r>
              <a:rPr lang="fr-FR" baseline="30000" dirty="0"/>
              <a:t>+</a:t>
            </a:r>
            <a:r>
              <a:rPr lang="fr-FR" dirty="0"/>
              <a:t> </a:t>
            </a:r>
            <a:r>
              <a:rPr lang="fr-FR" baseline="30000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172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7FF5F7-0B78-4E0A-B46F-E1D773E7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Étapes de lavage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C0F995F-5E1B-4A62-8495-19B22EDC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3937DA4-A25F-4649-8F8B-8A252A26439E}"/>
              </a:ext>
            </a:extLst>
          </p:cNvPr>
          <p:cNvSpPr txBox="1"/>
          <p:nvPr/>
        </p:nvSpPr>
        <p:spPr>
          <a:xfrm>
            <a:off x="4663180" y="2801644"/>
            <a:ext cx="69615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- </a:t>
            </a:r>
            <a:r>
              <a:rPr lang="fr-FR" i="1" dirty="0" smtClean="0"/>
              <a:t>    Ajout de 20mL d’eau glacée dans le ballon où a eu lieu la réaction</a:t>
            </a:r>
            <a:endParaRPr lang="fr-FR" i="1" dirty="0" smtClean="0"/>
          </a:p>
          <a:p>
            <a:pPr marL="285750" indent="-285750">
              <a:buFontTx/>
              <a:buChar char="-"/>
            </a:pPr>
            <a:r>
              <a:rPr lang="fr-FR" i="1" dirty="0" smtClean="0"/>
              <a:t>Introductio</a:t>
            </a:r>
            <a:r>
              <a:rPr lang="fr-FR" i="1" dirty="0" smtClean="0"/>
              <a:t>n du mélange </a:t>
            </a:r>
            <a:r>
              <a:rPr lang="fr-FR" i="1" dirty="0" smtClean="0"/>
              <a:t>dans une ampoule de coulée</a:t>
            </a:r>
          </a:p>
          <a:p>
            <a:pPr marL="285750" indent="-285750">
              <a:buFontTx/>
              <a:buChar char="-"/>
            </a:pPr>
            <a:r>
              <a:rPr lang="fr-FR" i="1" dirty="0" smtClean="0"/>
              <a:t>Elimination de la phas</a:t>
            </a:r>
            <a:r>
              <a:rPr lang="fr-FR" i="1" dirty="0" smtClean="0"/>
              <a:t>e aqueuse</a:t>
            </a:r>
          </a:p>
          <a:p>
            <a:pPr marL="285750" indent="-285750">
              <a:buFontTx/>
              <a:buChar char="-"/>
            </a:pPr>
            <a:r>
              <a:rPr lang="fr-FR" i="1" dirty="0" smtClean="0"/>
              <a:t>Lavage de la phase aqueuse avec 10mL de soude à 1 mol.L</a:t>
            </a:r>
            <a:r>
              <a:rPr lang="fr-FR" i="1" baseline="30000" dirty="0" smtClean="0"/>
              <a:t>-1</a:t>
            </a:r>
            <a:r>
              <a:rPr lang="fr-FR" i="1" dirty="0" smtClean="0"/>
              <a:t> puis avec 10mL d’eau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2F4220C0-9317-4193-BB89-BA5B1DFF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5" y="1952769"/>
            <a:ext cx="3790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9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7FF5F7-0B78-4E0A-B46F-E1D773E7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accent2">
                    <a:lumMod val="75000"/>
                  </a:schemeClr>
                </a:solidFill>
              </a:rPr>
              <a:t>Identification du produit synthétisé </a:t>
            </a:r>
            <a:endParaRPr lang="fr-F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C0F995F-5E1B-4A62-8495-19B22EDC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01127" y="4379065"/>
            <a:ext cx="194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Test à la 2,4 DNPH</a:t>
            </a:r>
            <a:endParaRPr lang="fr-FR" b="1" u="sng" dirty="0"/>
          </a:p>
        </p:txBody>
      </p:sp>
      <p:grpSp>
        <p:nvGrpSpPr>
          <p:cNvPr id="7" name="Groupe 32">
            <a:extLst>
              <a:ext uri="{FF2B5EF4-FFF2-40B4-BE49-F238E27FC236}">
                <a16:creationId xmlns="" xmlns:a16="http://schemas.microsoft.com/office/drawing/2014/main" id="{76F1247D-4532-45FB-8B16-5EF756D1D7E4}"/>
              </a:ext>
            </a:extLst>
          </p:cNvPr>
          <p:cNvGrpSpPr/>
          <p:nvPr/>
        </p:nvGrpSpPr>
        <p:grpSpPr>
          <a:xfrm>
            <a:off x="2000969" y="2115016"/>
            <a:ext cx="571500" cy="2090602"/>
            <a:chOff x="215901" y="1709447"/>
            <a:chExt cx="571500" cy="2090602"/>
          </a:xfrm>
        </p:grpSpPr>
        <p:pic>
          <p:nvPicPr>
            <p:cNvPr id="8" name="Image 7">
              <a:extLst>
                <a:ext uri="{FF2B5EF4-FFF2-40B4-BE49-F238E27FC236}">
                  <a16:creationId xmlns="" xmlns:a16="http://schemas.microsoft.com/office/drawing/2014/main" id="{0EDB6AE1-2739-4380-80E2-3D03EE505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23" r="38635" b="3608"/>
            <a:stretch/>
          </p:blipFill>
          <p:spPr>
            <a:xfrm>
              <a:off x="215901" y="1709447"/>
              <a:ext cx="571500" cy="209060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B890A96C-16A1-4836-8127-39503A86851E}"/>
                </a:ext>
              </a:extLst>
            </p:cNvPr>
            <p:cNvSpPr/>
            <p:nvPr/>
          </p:nvSpPr>
          <p:spPr>
            <a:xfrm>
              <a:off x="358723" y="3215237"/>
              <a:ext cx="316325" cy="400643"/>
            </a:xfrm>
            <a:prstGeom prst="rect">
              <a:avLst/>
            </a:prstGeom>
            <a:solidFill>
              <a:srgbClr val="942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="" xmlns:a16="http://schemas.microsoft.com/office/drawing/2014/main" id="{F5221569-AEFD-4962-9321-3D819DBD73C8}"/>
                </a:ext>
              </a:extLst>
            </p:cNvPr>
            <p:cNvSpPr/>
            <p:nvPr/>
          </p:nvSpPr>
          <p:spPr>
            <a:xfrm>
              <a:off x="358723" y="3496039"/>
              <a:ext cx="316325" cy="252595"/>
            </a:xfrm>
            <a:prstGeom prst="ellipse">
              <a:avLst/>
            </a:prstGeom>
            <a:solidFill>
              <a:srgbClr val="942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463009" y="4961177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vidéo : </a:t>
            </a:r>
            <a:r>
              <a:rPr lang="fr-FR" dirty="0" err="1">
                <a:solidFill>
                  <a:srgbClr val="3366FF"/>
                </a:solidFill>
                <a:hlinkClick r:id="rId3"/>
              </a:rPr>
              <a:t>https</a:t>
            </a:r>
            <a:r>
              <a:rPr lang="fr-FR" dirty="0">
                <a:solidFill>
                  <a:srgbClr val="3366FF"/>
                </a:solidFill>
                <a:hlinkClick r:id="rId3"/>
              </a:rPr>
              <a:t>://</a:t>
            </a:r>
            <a:r>
              <a:rPr lang="fr-FR" dirty="0" err="1">
                <a:solidFill>
                  <a:srgbClr val="3366FF"/>
                </a:solidFill>
                <a:hlinkClick r:id="rId3"/>
              </a:rPr>
              <a:t>www.youtube.com</a:t>
            </a:r>
            <a:r>
              <a:rPr lang="fr-FR" dirty="0">
                <a:solidFill>
                  <a:srgbClr val="3366FF"/>
                </a:solidFill>
                <a:hlinkClick r:id="rId3"/>
              </a:rPr>
              <a:t>/</a:t>
            </a:r>
            <a:r>
              <a:rPr lang="fr-FR" dirty="0" err="1">
                <a:solidFill>
                  <a:srgbClr val="3366FF"/>
                </a:solidFill>
                <a:hlinkClick r:id="rId3"/>
              </a:rPr>
              <a:t>watch?v</a:t>
            </a:r>
            <a:r>
              <a:rPr lang="fr-FR" dirty="0">
                <a:solidFill>
                  <a:srgbClr val="3366FF"/>
                </a:solidFill>
                <a:hlinkClick r:id="rId3"/>
              </a:rPr>
              <a:t>=yo1ygeTUbO8</a:t>
            </a:r>
            <a:endParaRPr lang="fr-FR" dirty="0">
              <a:solidFill>
                <a:srgbClr val="3366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="" xmlns:a16="http://schemas.microsoft.com/office/drawing/2014/main" id="{2BB34AC9-8F3B-4FBB-9699-8D1870425774}"/>
              </a:ext>
            </a:extLst>
          </p:cNvPr>
          <p:cNvSpPr/>
          <p:nvPr/>
        </p:nvSpPr>
        <p:spPr>
          <a:xfrm>
            <a:off x="2313507" y="1706494"/>
            <a:ext cx="861812" cy="703020"/>
          </a:xfrm>
          <a:prstGeom prst="arc">
            <a:avLst>
              <a:gd name="adj1" fmla="val 10653160"/>
              <a:gd name="adj2" fmla="val 21579342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3465948" y="3770494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 </a:t>
            </a:r>
            <a:r>
              <a:rPr lang="fr-FR" dirty="0" err="1" smtClean="0"/>
              <a:t>mL</a:t>
            </a:r>
            <a:r>
              <a:rPr lang="fr-FR" dirty="0" smtClean="0"/>
              <a:t> de réactif </a:t>
            </a:r>
          </a:p>
          <a:p>
            <a:r>
              <a:rPr lang="fr-FR" dirty="0"/>
              <a:t>a</a:t>
            </a:r>
            <a:r>
              <a:rPr lang="fr-FR" dirty="0" smtClean="0"/>
              <a:t>u 2,4-DNPH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267516" y="2275526"/>
            <a:ext cx="275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 du produit synthétisé</a:t>
            </a:r>
          </a:p>
          <a:p>
            <a:r>
              <a:rPr lang="fr-FR" dirty="0" smtClean="0"/>
              <a:t>(quelques gouttes)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61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3" descr="Capture d’écran 2020-05-20 à 11.44.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1" b="5901"/>
          <a:stretch>
            <a:fillRect/>
          </a:stretch>
        </p:blipFill>
        <p:spPr>
          <a:xfrm>
            <a:off x="609600" y="1613433"/>
            <a:ext cx="10972800" cy="452596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6A78EC98-11E2-4BEB-A213-C3BA98C4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Spectre IR du réactif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3C0DA9-C9F4-4E51-A01A-6F2D2BDB375D}"/>
              </a:ext>
            </a:extLst>
          </p:cNvPr>
          <p:cNvSpPr/>
          <p:nvPr/>
        </p:nvSpPr>
        <p:spPr>
          <a:xfrm>
            <a:off x="8279293" y="1531088"/>
            <a:ext cx="3433927" cy="413252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BCBBEA58-3ADD-46A9-960C-2943AD2053E7}"/>
              </a:ext>
            </a:extLst>
          </p:cNvPr>
          <p:cNvSpPr/>
          <p:nvPr/>
        </p:nvSpPr>
        <p:spPr>
          <a:xfrm>
            <a:off x="2013029" y="1410780"/>
            <a:ext cx="1016370" cy="3563627"/>
          </a:xfrm>
          <a:prstGeom prst="ellipse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A6FFD470-FE5C-4F4C-9E61-235D59C1A0DB}"/>
              </a:ext>
            </a:extLst>
          </p:cNvPr>
          <p:cNvSpPr/>
          <p:nvPr/>
        </p:nvSpPr>
        <p:spPr>
          <a:xfrm>
            <a:off x="3048193" y="1322980"/>
            <a:ext cx="563272" cy="4445215"/>
          </a:xfrm>
          <a:prstGeom prst="ellipse">
            <a:avLst/>
          </a:prstGeom>
          <a:solidFill>
            <a:srgbClr val="42BA97">
              <a:alpha val="3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xmlns="" id="{5FC59D19-7BD2-4E13-A3D2-9211C51E6CA1}"/>
              </a:ext>
            </a:extLst>
          </p:cNvPr>
          <p:cNvSpPr/>
          <p:nvPr/>
        </p:nvSpPr>
        <p:spPr>
          <a:xfrm>
            <a:off x="6852522" y="1481322"/>
            <a:ext cx="357178" cy="3366220"/>
          </a:xfrm>
          <a:prstGeom prst="roundRect">
            <a:avLst/>
          </a:prstGeom>
          <a:solidFill>
            <a:srgbClr val="42BA97">
              <a:alpha val="3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DF11C81B-C93F-441D-889E-F2518A50FA7A}"/>
              </a:ext>
            </a:extLst>
          </p:cNvPr>
          <p:cNvSpPr txBox="1"/>
          <p:nvPr/>
        </p:nvSpPr>
        <p:spPr>
          <a:xfrm>
            <a:off x="4466280" y="3392672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Liaisons C-H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70FD1083-B532-4CBF-BAC2-647879851D86}"/>
              </a:ext>
            </a:extLst>
          </p:cNvPr>
          <p:cNvSpPr txBox="1"/>
          <p:nvPr/>
        </p:nvSpPr>
        <p:spPr>
          <a:xfrm>
            <a:off x="716187" y="4270898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Liaison </a:t>
            </a:r>
            <a:r>
              <a:rPr lang="fr-FR" dirty="0" smtClean="0">
                <a:solidFill>
                  <a:srgbClr val="7030A0"/>
                </a:solidFill>
              </a:rPr>
              <a:t>O-H</a:t>
            </a:r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14" name="Image 13" descr="Capture d’écran 2020-05-20 à 11.51.3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23"/>
          <a:stretch/>
        </p:blipFill>
        <p:spPr>
          <a:xfrm>
            <a:off x="174220" y="170791"/>
            <a:ext cx="1571983" cy="142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2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apture d’écran 2020-05-20 à 11.44.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8"/>
          <a:stretch/>
        </p:blipFill>
        <p:spPr>
          <a:xfrm>
            <a:off x="687893" y="1164223"/>
            <a:ext cx="10715335" cy="4775958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4A6992A1-B201-4358-936F-B81C9AFF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Spectre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IR du produit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4668FED-63AB-4CFF-818C-C986DBB25ED3}"/>
              </a:ext>
            </a:extLst>
          </p:cNvPr>
          <p:cNvSpPr/>
          <p:nvPr/>
        </p:nvSpPr>
        <p:spPr>
          <a:xfrm>
            <a:off x="8215420" y="1336210"/>
            <a:ext cx="3433927" cy="4327399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A71F51BE-BE4F-40C2-905B-7856CC37B46C}"/>
              </a:ext>
            </a:extLst>
          </p:cNvPr>
          <p:cNvSpPr/>
          <p:nvPr/>
        </p:nvSpPr>
        <p:spPr>
          <a:xfrm>
            <a:off x="5676683" y="1157565"/>
            <a:ext cx="818661" cy="4319574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99CD7521-5E05-4858-962D-FFA37469CB04}"/>
              </a:ext>
            </a:extLst>
          </p:cNvPr>
          <p:cNvSpPr txBox="1"/>
          <p:nvPr/>
        </p:nvSpPr>
        <p:spPr>
          <a:xfrm>
            <a:off x="4348933" y="4666486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Liaisons C</a:t>
            </a:r>
            <a:r>
              <a:rPr lang="fr-FR" dirty="0" smtClean="0">
                <a:solidFill>
                  <a:srgbClr val="C00000"/>
                </a:solidFill>
              </a:rPr>
              <a:t>=O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91E71E58-D692-4604-81B0-CA53103320E2}"/>
              </a:ext>
            </a:extLst>
          </p:cNvPr>
          <p:cNvSpPr txBox="1"/>
          <p:nvPr/>
        </p:nvSpPr>
        <p:spPr>
          <a:xfrm>
            <a:off x="1699283" y="4917552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Liaisons C-H</a:t>
            </a:r>
          </a:p>
        </p:txBody>
      </p:sp>
      <p:pic>
        <p:nvPicPr>
          <p:cNvPr id="15" name="Image 14" descr="Capture d’écran 2020-05-20 à 11.51.3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8"/>
          <a:stretch/>
        </p:blipFill>
        <p:spPr>
          <a:xfrm>
            <a:off x="224889" y="84596"/>
            <a:ext cx="1534542" cy="1291305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A6FFD470-FE5C-4F4C-9E61-235D59C1A0DB}"/>
              </a:ext>
            </a:extLst>
          </p:cNvPr>
          <p:cNvSpPr/>
          <p:nvPr/>
        </p:nvSpPr>
        <p:spPr>
          <a:xfrm>
            <a:off x="3048193" y="1124533"/>
            <a:ext cx="602958" cy="4643662"/>
          </a:xfrm>
          <a:prstGeom prst="ellipse">
            <a:avLst/>
          </a:prstGeom>
          <a:solidFill>
            <a:srgbClr val="42BA97">
              <a:alpha val="3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8">
            <a:extLst>
              <a:ext uri="{FF2B5EF4-FFF2-40B4-BE49-F238E27FC236}">
                <a16:creationId xmlns:a16="http://schemas.microsoft.com/office/drawing/2014/main" xmlns="" id="{5FC59D19-7BD2-4E13-A3D2-9211C51E6CA1}"/>
              </a:ext>
            </a:extLst>
          </p:cNvPr>
          <p:cNvSpPr/>
          <p:nvPr/>
        </p:nvSpPr>
        <p:spPr>
          <a:xfrm>
            <a:off x="6852522" y="1481322"/>
            <a:ext cx="357178" cy="3366220"/>
          </a:xfrm>
          <a:prstGeom prst="roundRect">
            <a:avLst/>
          </a:prstGeom>
          <a:solidFill>
            <a:srgbClr val="42BA97">
              <a:alpha val="3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DF11C81B-C93F-441D-889E-F2518A50FA7A}"/>
              </a:ext>
            </a:extLst>
          </p:cNvPr>
          <p:cNvSpPr txBox="1"/>
          <p:nvPr/>
        </p:nvSpPr>
        <p:spPr>
          <a:xfrm>
            <a:off x="6728398" y="4967018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Liaisons C-H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60999" y="2328446"/>
            <a:ext cx="1177364" cy="648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23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E78AE3D-2432-4BCA-BA00-78A4EB66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Catégories de réactions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54AF742B-8270-4104-AF30-C59AB1E8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8237"/>
            <a:ext cx="10058400" cy="4440857"/>
          </a:xfrm>
        </p:spPr>
        <p:txBody>
          <a:bodyPr>
            <a:normAutofit/>
          </a:bodyPr>
          <a:lstStyle/>
          <a:p>
            <a:pPr algn="just"/>
            <a:r>
              <a:rPr lang="fr-F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800" b="1" u="sng" dirty="0">
                <a:solidFill>
                  <a:schemeClr val="accent6">
                    <a:lumMod val="75000"/>
                  </a:schemeClr>
                </a:solidFill>
              </a:rPr>
              <a:t>Substitution</a:t>
            </a:r>
            <a:r>
              <a:rPr lang="fr-FR" sz="2800" u="sng" dirty="0">
                <a:solidFill>
                  <a:schemeClr val="accent6">
                    <a:lumMod val="75000"/>
                  </a:schemeClr>
                </a:solidFill>
              </a:rPr>
              <a:t> : </a:t>
            </a:r>
          </a:p>
          <a:p>
            <a:pPr marL="0" indent="0" algn="just">
              <a:buNone/>
            </a:pPr>
            <a:r>
              <a:rPr lang="fr-FR" sz="2800" dirty="0"/>
              <a:t>atome ou groupe d’atomes </a:t>
            </a:r>
            <a:r>
              <a:rPr lang="fr-FR" sz="2800" i="1" dirty="0"/>
              <a:t>remplacé</a:t>
            </a:r>
            <a:r>
              <a:rPr lang="fr-FR" sz="2800" dirty="0"/>
              <a:t> par un autre atome ou groupe d’atomes.</a:t>
            </a:r>
          </a:p>
          <a:p>
            <a:pPr algn="just"/>
            <a:r>
              <a:rPr lang="fr-F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800" b="1" u="sng" dirty="0">
                <a:solidFill>
                  <a:schemeClr val="accent6">
                    <a:lumMod val="75000"/>
                  </a:schemeClr>
                </a:solidFill>
              </a:rPr>
              <a:t>Addition</a:t>
            </a:r>
            <a:r>
              <a:rPr lang="fr-FR" sz="2800" u="sng" dirty="0">
                <a:solidFill>
                  <a:schemeClr val="accent6">
                    <a:lumMod val="75000"/>
                  </a:schemeClr>
                </a:solidFill>
              </a:rPr>
              <a:t> : </a:t>
            </a:r>
          </a:p>
          <a:p>
            <a:pPr marL="0" indent="0" algn="just">
              <a:buNone/>
            </a:pPr>
            <a:r>
              <a:rPr lang="fr-FR" sz="2800" dirty="0"/>
              <a:t>atomes ou groupes d’atomes </a:t>
            </a:r>
            <a:r>
              <a:rPr lang="fr-FR" sz="2800" i="1" dirty="0"/>
              <a:t>ajoutés</a:t>
            </a:r>
            <a:r>
              <a:rPr lang="fr-FR" sz="2800" dirty="0"/>
              <a:t> aux atomes d’une liaison multiple.</a:t>
            </a:r>
          </a:p>
          <a:p>
            <a:pPr algn="just"/>
            <a:r>
              <a:rPr lang="fr-F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800" b="1" u="sng" dirty="0">
                <a:solidFill>
                  <a:schemeClr val="accent6">
                    <a:lumMod val="75000"/>
                  </a:schemeClr>
                </a:solidFill>
              </a:rPr>
              <a:t>Élimination</a:t>
            </a:r>
            <a:r>
              <a:rPr lang="fr-FR" sz="2800" u="sng" dirty="0">
                <a:solidFill>
                  <a:schemeClr val="accent6">
                    <a:lumMod val="75000"/>
                  </a:schemeClr>
                </a:solidFill>
              </a:rPr>
              <a:t> : </a:t>
            </a:r>
          </a:p>
          <a:p>
            <a:pPr marL="0" indent="0" algn="just">
              <a:buNone/>
            </a:pPr>
            <a:r>
              <a:rPr lang="fr-FR" sz="2800" dirty="0"/>
              <a:t>atome ou groupe d’atomes portés par des atomes adjacents </a:t>
            </a:r>
            <a:r>
              <a:rPr lang="fr-FR" sz="2800" i="1" dirty="0"/>
              <a:t>éliminés</a:t>
            </a:r>
            <a:r>
              <a:rPr lang="fr-FR" sz="2800" dirty="0"/>
              <a:t> pour former une liaison multiple.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12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056C96B-B11A-4980-A9A7-6D73FD33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Sites donneurs ou accepteurs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EB9DFE6-7EDB-43AE-A4DB-B72B831C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800" b="1" u="sng" dirty="0">
                <a:solidFill>
                  <a:schemeClr val="accent6">
                    <a:lumMod val="75000"/>
                  </a:schemeClr>
                </a:solidFill>
              </a:rPr>
              <a:t>Site donneur de doublets d’électrons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atome </a:t>
            </a:r>
            <a:r>
              <a:rPr lang="fr-FR" sz="2400" dirty="0"/>
              <a:t>porteur d’une charge négative (éventuellement partielle</a:t>
            </a:r>
            <a:r>
              <a:rPr lang="fr-FR" sz="24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/>
              <a:t>atome porteur de doublet non </a:t>
            </a:r>
            <a:r>
              <a:rPr lang="fr-FR" sz="2400" dirty="0" smtClean="0"/>
              <a:t>liant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Liaisons multiples</a:t>
            </a: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201168" lvl="1" indent="0">
              <a:buNone/>
            </a:pPr>
            <a:endParaRPr lang="fr-FR" sz="2400" dirty="0" smtClean="0"/>
          </a:p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800" b="1" u="sng" dirty="0">
                <a:solidFill>
                  <a:schemeClr val="accent6">
                    <a:lumMod val="75000"/>
                  </a:schemeClr>
                </a:solidFill>
              </a:rPr>
              <a:t>Site accepteur de doublets d’électrons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/>
              <a:t>atome porteur d’une charge positive (éventuellement partielle)</a:t>
            </a:r>
          </a:p>
          <a:p>
            <a:pPr lvl="1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5140944-8D2E-40C6-99DC-DA844468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2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091" y="-139185"/>
            <a:ext cx="11360800" cy="763600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Estérification étudiée du point de vue macroscopique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z="1600"/>
              <a:pPr/>
              <a:t>2</a:t>
            </a:fld>
            <a:endParaRPr lang="fr" sz="1600"/>
          </a:p>
        </p:txBody>
      </p:sp>
      <p:sp>
        <p:nvSpPr>
          <p:cNvPr id="22" name="ZoneTexte 21"/>
          <p:cNvSpPr txBox="1"/>
          <p:nvPr/>
        </p:nvSpPr>
        <p:spPr>
          <a:xfrm>
            <a:off x="6422061" y="1647760"/>
            <a:ext cx="1845771" cy="400105"/>
          </a:xfrm>
          <a:prstGeom prst="rect">
            <a:avLst/>
          </a:prstGeom>
          <a:solidFill>
            <a:srgbClr val="FFFFFF"/>
          </a:solidFill>
        </p:spPr>
        <p:txBody>
          <a:bodyPr wrap="square" lIns="121917" tIns="60958" rIns="121917" bIns="60958" rtlCol="0">
            <a:spAutoFit/>
          </a:bodyPr>
          <a:lstStyle/>
          <a:p>
            <a:endParaRPr lang="fr-FR" dirty="0"/>
          </a:p>
        </p:txBody>
      </p:sp>
      <p:pic>
        <p:nvPicPr>
          <p:cNvPr id="27" name="Image 26" descr="Capture d’écran 2020-05-20 à 16.40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2" y="2115739"/>
            <a:ext cx="6629400" cy="121920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243508" y="6204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42522" y="6273224"/>
            <a:ext cx="6558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u="sng" dirty="0"/>
              <a:t>La chimie </a:t>
            </a:r>
            <a:r>
              <a:rPr lang="fr-FR" sz="1600" i="1" u="sng" dirty="0" err="1"/>
              <a:t>expérimentale</a:t>
            </a:r>
            <a:r>
              <a:rPr lang="fr-FR" sz="1600" i="1" u="sng" dirty="0"/>
              <a:t>. Chimie Organique et </a:t>
            </a:r>
            <a:r>
              <a:rPr lang="fr-FR" sz="1600" i="1" u="sng" dirty="0" err="1" smtClean="0"/>
              <a:t>Minérale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Lemaréchal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Dunod</a:t>
            </a:r>
            <a:r>
              <a:rPr lang="fr-FR" sz="1600" i="1" u="sng" dirty="0" smtClean="0"/>
              <a:t> </a:t>
            </a:r>
            <a:endParaRPr lang="fr-FR" sz="1600" i="1" u="sng" dirty="0"/>
          </a:p>
          <a:p>
            <a:endParaRPr lang="fr-FR" sz="1600" i="1" u="sng" dirty="0"/>
          </a:p>
        </p:txBody>
      </p:sp>
      <p:sp>
        <p:nvSpPr>
          <p:cNvPr id="31" name="Ellipse 30"/>
          <p:cNvSpPr/>
          <p:nvPr/>
        </p:nvSpPr>
        <p:spPr>
          <a:xfrm>
            <a:off x="4385617" y="2123641"/>
            <a:ext cx="992160" cy="70118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121042" y="2599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endParaRPr lang="fr-FR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170" y="1763706"/>
            <a:ext cx="4130061" cy="4730156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9719580" y="4277329"/>
            <a:ext cx="1911234" cy="36932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Arrivée d’eau froide</a:t>
            </a:r>
            <a:endParaRPr lang="fr-FR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9831253" y="2024159"/>
            <a:ext cx="1795918" cy="36932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Sortie d’eau froide</a:t>
            </a:r>
            <a:endParaRPr lang="fr-FR" sz="16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0253481" y="2995731"/>
            <a:ext cx="1185976" cy="369328"/>
          </a:xfrm>
          <a:prstGeom prst="rect">
            <a:avLst/>
          </a:prstGeom>
          <a:solidFill>
            <a:srgbClr val="FFFFFF"/>
          </a:solidFill>
          <a:ln w="9525" cmpd="sng">
            <a:noFill/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 err="1"/>
              <a:t>Réfrégirant</a:t>
            </a:r>
            <a:endParaRPr lang="fr-FR" sz="16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0161951" y="4719777"/>
            <a:ext cx="1209620" cy="369328"/>
          </a:xfrm>
          <a:prstGeom prst="rect">
            <a:avLst/>
          </a:prstGeom>
          <a:solidFill>
            <a:srgbClr val="FFFFFF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Ballon </a:t>
            </a:r>
            <a:r>
              <a:rPr lang="fr-FR" sz="1600" dirty="0" err="1"/>
              <a:t>bicol</a:t>
            </a:r>
            <a:endParaRPr lang="fr-FR" sz="1600" dirty="0"/>
          </a:p>
        </p:txBody>
      </p:sp>
      <p:sp>
        <p:nvSpPr>
          <p:cNvPr id="53" name="ZoneTexte 52"/>
          <p:cNvSpPr txBox="1"/>
          <p:nvPr/>
        </p:nvSpPr>
        <p:spPr>
          <a:xfrm>
            <a:off x="10572615" y="5269030"/>
            <a:ext cx="1453978" cy="369328"/>
          </a:xfrm>
          <a:prstGeom prst="rect">
            <a:avLst/>
          </a:prstGeom>
          <a:solidFill>
            <a:srgbClr val="FFFFFF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Chauffe ballon</a:t>
            </a:r>
            <a:endParaRPr lang="fr-FR" sz="1600" dirty="0"/>
          </a:p>
        </p:txBody>
      </p:sp>
      <p:sp>
        <p:nvSpPr>
          <p:cNvPr id="54" name="ZoneTexte 53"/>
          <p:cNvSpPr txBox="1"/>
          <p:nvPr/>
        </p:nvSpPr>
        <p:spPr>
          <a:xfrm>
            <a:off x="10420072" y="5864051"/>
            <a:ext cx="1751134" cy="369328"/>
          </a:xfrm>
          <a:prstGeom prst="rect">
            <a:avLst/>
          </a:prstGeom>
          <a:solidFill>
            <a:srgbClr val="FFFFFF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Support élévateur</a:t>
            </a:r>
            <a:endParaRPr lang="fr-FR" sz="1600" dirty="0"/>
          </a:p>
        </p:txBody>
      </p:sp>
      <p:cxnSp>
        <p:nvCxnSpPr>
          <p:cNvPr id="55" name="Connecteur droit avec flèche 54"/>
          <p:cNvCxnSpPr>
            <a:stCxn id="50" idx="1"/>
          </p:cNvCxnSpPr>
          <p:nvPr/>
        </p:nvCxnSpPr>
        <p:spPr>
          <a:xfrm flipH="1" flipV="1">
            <a:off x="9277205" y="3178830"/>
            <a:ext cx="976276" cy="1565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H="1">
            <a:off x="8092265" y="3972190"/>
            <a:ext cx="2145961" cy="486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0324285" y="3753055"/>
            <a:ext cx="927892" cy="36932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Potence</a:t>
            </a:r>
            <a:endParaRPr lang="fr-FR" sz="1600" dirty="0"/>
          </a:p>
        </p:txBody>
      </p:sp>
      <p:sp>
        <p:nvSpPr>
          <p:cNvPr id="11" name="Rectangle 10"/>
          <p:cNvSpPr/>
          <p:nvPr/>
        </p:nvSpPr>
        <p:spPr>
          <a:xfrm>
            <a:off x="7074160" y="2457820"/>
            <a:ext cx="1857308" cy="75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6882966" y="4098566"/>
            <a:ext cx="1108366" cy="75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4515771" y="4779480"/>
            <a:ext cx="3402528" cy="135421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fr-FR" sz="1600" dirty="0" smtClean="0"/>
              <a:t>11mL Alcool </a:t>
            </a:r>
            <a:r>
              <a:rPr lang="fr-FR" sz="1600" dirty="0" err="1" smtClean="0"/>
              <a:t>isoamylique</a:t>
            </a:r>
            <a:r>
              <a:rPr lang="fr-FR" sz="1600" dirty="0" smtClean="0"/>
              <a:t> (0,1 mol)</a:t>
            </a:r>
          </a:p>
          <a:p>
            <a:pPr algn="ctr"/>
            <a:r>
              <a:rPr lang="fr-FR" sz="1600" dirty="0" smtClean="0"/>
              <a:t>+6mL acide éthano</a:t>
            </a:r>
            <a:r>
              <a:rPr lang="fr-FR" sz="1600" dirty="0" smtClean="0"/>
              <a:t>ïque (0,1 mol)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+15mL cyclohexane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>+</a:t>
            </a:r>
            <a:endParaRPr lang="fr-FR" sz="1600" dirty="0"/>
          </a:p>
          <a:p>
            <a:pPr algn="ctr"/>
            <a:r>
              <a:rPr lang="fr-FR" sz="1600" dirty="0" smtClean="0"/>
              <a:t>Ajout goutte à goutte acide sulfurique</a:t>
            </a:r>
            <a:endParaRPr lang="fr-FR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287316" y="1304827"/>
            <a:ext cx="38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Montage à reflux pendant 45 minutes</a:t>
            </a:r>
            <a:endParaRPr lang="fr-FR" b="1" u="sng" dirty="0"/>
          </a:p>
        </p:txBody>
      </p:sp>
      <p:sp>
        <p:nvSpPr>
          <p:cNvPr id="35" name="Rectangle 34"/>
          <p:cNvSpPr/>
          <p:nvPr/>
        </p:nvSpPr>
        <p:spPr>
          <a:xfrm>
            <a:off x="3654781" y="2041338"/>
            <a:ext cx="3462317" cy="1319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6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091" y="257715"/>
            <a:ext cx="11360800" cy="763600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Du microscopique au macroscopique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z="1600"/>
              <a:pPr/>
              <a:t>20</a:t>
            </a:fld>
            <a:endParaRPr lang="fr" sz="1600"/>
          </a:p>
        </p:txBody>
      </p:sp>
      <p:sp>
        <p:nvSpPr>
          <p:cNvPr id="9" name="ZoneTexte 8"/>
          <p:cNvSpPr txBox="1"/>
          <p:nvPr/>
        </p:nvSpPr>
        <p:spPr>
          <a:xfrm>
            <a:off x="5827143" y="3737954"/>
            <a:ext cx="927892" cy="369328"/>
          </a:xfrm>
          <a:prstGeom prst="rect">
            <a:avLst/>
          </a:prstGeom>
          <a:solidFill>
            <a:srgbClr val="FFFFFF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P</a:t>
            </a:r>
            <a:r>
              <a:rPr lang="fr-FR" sz="1600" dirty="0"/>
              <a:t>otence</a:t>
            </a:r>
            <a:endParaRPr lang="fr-FR" sz="16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842398" y="3808012"/>
            <a:ext cx="1484561" cy="400105"/>
          </a:xfrm>
          <a:prstGeom prst="rect">
            <a:avLst/>
          </a:prstGeom>
          <a:solidFill>
            <a:srgbClr val="FFFFFF"/>
          </a:solidFill>
        </p:spPr>
        <p:txBody>
          <a:bodyPr wrap="square" lIns="121917" tIns="60958" rIns="121917" bIns="60958" rtlCol="0">
            <a:spAutoFit/>
          </a:bodyPr>
          <a:lstStyle/>
          <a:p>
            <a:endParaRPr lang="fr-FR" dirty="0"/>
          </a:p>
        </p:txBody>
      </p:sp>
      <p:sp>
        <p:nvSpPr>
          <p:cNvPr id="25" name="Accolade fermante 24"/>
          <p:cNvSpPr/>
          <p:nvPr/>
        </p:nvSpPr>
        <p:spPr>
          <a:xfrm rot="5400000">
            <a:off x="4993832" y="2910574"/>
            <a:ext cx="310887" cy="15015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796666" y="4008631"/>
            <a:ext cx="319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Composé avec odeur de banane</a:t>
            </a:r>
            <a:endParaRPr lang="fr-FR" dirty="0"/>
          </a:p>
        </p:txBody>
      </p:sp>
      <p:pic>
        <p:nvPicPr>
          <p:cNvPr id="27" name="Image 26" descr="Capture d’écran 2020-05-20 à 16.40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2" y="2115739"/>
            <a:ext cx="6629400" cy="121920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243508" y="6204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38118" y="6085710"/>
            <a:ext cx="6558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u="sng" dirty="0"/>
              <a:t>La chimie </a:t>
            </a:r>
            <a:r>
              <a:rPr lang="fr-FR" sz="1600" i="1" u="sng" dirty="0" err="1"/>
              <a:t>expérimentale</a:t>
            </a:r>
            <a:r>
              <a:rPr lang="fr-FR" sz="1600" i="1" u="sng" dirty="0"/>
              <a:t>. Chimie Organique et </a:t>
            </a:r>
            <a:r>
              <a:rPr lang="fr-FR" sz="1600" i="1" u="sng" dirty="0" err="1" smtClean="0"/>
              <a:t>Minérale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Lemaréchal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Dunod</a:t>
            </a:r>
            <a:r>
              <a:rPr lang="fr-FR" sz="1600" i="1" u="sng" dirty="0" smtClean="0"/>
              <a:t> </a:t>
            </a:r>
            <a:endParaRPr lang="fr-FR" sz="1600" i="1" u="sng" dirty="0"/>
          </a:p>
          <a:p>
            <a:endParaRPr lang="fr-FR" sz="1600" i="1" u="sng" dirty="0"/>
          </a:p>
        </p:txBody>
      </p:sp>
      <p:sp>
        <p:nvSpPr>
          <p:cNvPr id="7" name="Ellipse 6"/>
          <p:cNvSpPr/>
          <p:nvPr/>
        </p:nvSpPr>
        <p:spPr>
          <a:xfrm>
            <a:off x="754041" y="2169688"/>
            <a:ext cx="992160" cy="70118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49779" y="2129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29" name="Accolade fermante 28"/>
          <p:cNvSpPr/>
          <p:nvPr/>
        </p:nvSpPr>
        <p:spPr>
          <a:xfrm rot="5400000">
            <a:off x="1217276" y="2838067"/>
            <a:ext cx="310887" cy="15015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084762" y="3902792"/>
            <a:ext cx="6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R-OH</a:t>
            </a:r>
            <a:endParaRPr lang="fr-FR" dirty="0"/>
          </a:p>
        </p:txBody>
      </p:sp>
      <p:sp>
        <p:nvSpPr>
          <p:cNvPr id="31" name="Ellipse 30"/>
          <p:cNvSpPr/>
          <p:nvPr/>
        </p:nvSpPr>
        <p:spPr>
          <a:xfrm>
            <a:off x="4385617" y="2123641"/>
            <a:ext cx="992160" cy="70118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121042" y="2599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49780" y="1442049"/>
            <a:ext cx="502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Equation de la </a:t>
            </a:r>
            <a:r>
              <a:rPr lang="fr-FR" dirty="0" err="1" smtClean="0"/>
              <a:t>réaciton</a:t>
            </a:r>
            <a:r>
              <a:rPr lang="fr-FR" dirty="0" smtClean="0"/>
              <a:t>  ( = échelle macroscopique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64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091" y="257715"/>
            <a:ext cx="11360800" cy="763600"/>
          </a:xfrm>
        </p:spPr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Les réactions en chimie organique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z="1600"/>
              <a:pPr/>
              <a:t>21</a:t>
            </a:fld>
            <a:endParaRPr lang="fr" sz="1600"/>
          </a:p>
        </p:txBody>
      </p:sp>
      <p:sp>
        <p:nvSpPr>
          <p:cNvPr id="9" name="ZoneTexte 8"/>
          <p:cNvSpPr txBox="1"/>
          <p:nvPr/>
        </p:nvSpPr>
        <p:spPr>
          <a:xfrm>
            <a:off x="5827143" y="3737954"/>
            <a:ext cx="927892" cy="369328"/>
          </a:xfrm>
          <a:prstGeom prst="rect">
            <a:avLst/>
          </a:prstGeom>
          <a:solidFill>
            <a:srgbClr val="FFFFFF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P</a:t>
            </a:r>
            <a:r>
              <a:rPr lang="fr-FR" sz="1600" dirty="0"/>
              <a:t>otence</a:t>
            </a:r>
            <a:endParaRPr lang="fr-FR" sz="16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422061" y="1647760"/>
            <a:ext cx="1845771" cy="400105"/>
          </a:xfrm>
          <a:prstGeom prst="rect">
            <a:avLst/>
          </a:prstGeom>
          <a:solidFill>
            <a:srgbClr val="FFFFFF"/>
          </a:solidFill>
        </p:spPr>
        <p:txBody>
          <a:bodyPr wrap="square" lIns="121917" tIns="60958" rIns="121917" bIns="60958" rtlCol="0">
            <a:spAutoFit/>
          </a:bodyPr>
          <a:lstStyle/>
          <a:p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842398" y="3808012"/>
            <a:ext cx="1484561" cy="400105"/>
          </a:xfrm>
          <a:prstGeom prst="rect">
            <a:avLst/>
          </a:prstGeom>
          <a:solidFill>
            <a:srgbClr val="FFFFFF"/>
          </a:solidFill>
        </p:spPr>
        <p:txBody>
          <a:bodyPr wrap="square" lIns="121917" tIns="60958" rIns="121917" bIns="60958" rtlCol="0">
            <a:spAutoFit/>
          </a:bodyPr>
          <a:lstStyle/>
          <a:p>
            <a:endParaRPr lang="fr-FR" dirty="0"/>
          </a:p>
        </p:txBody>
      </p:sp>
      <p:sp>
        <p:nvSpPr>
          <p:cNvPr id="25" name="Accolade fermante 24"/>
          <p:cNvSpPr/>
          <p:nvPr/>
        </p:nvSpPr>
        <p:spPr>
          <a:xfrm rot="5400000">
            <a:off x="4993832" y="2910574"/>
            <a:ext cx="310887" cy="15015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796666" y="4008631"/>
            <a:ext cx="319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Composé avec odeur de banane</a:t>
            </a:r>
            <a:endParaRPr lang="fr-FR" dirty="0"/>
          </a:p>
        </p:txBody>
      </p:sp>
      <p:pic>
        <p:nvPicPr>
          <p:cNvPr id="27" name="Image 26" descr="Capture d’écran 2020-05-20 à 16.40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2" y="2115739"/>
            <a:ext cx="6629400" cy="121920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243508" y="6204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38118" y="6085710"/>
            <a:ext cx="6558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u="sng" dirty="0"/>
              <a:t>La chimie </a:t>
            </a:r>
            <a:r>
              <a:rPr lang="fr-FR" sz="1600" i="1" u="sng" dirty="0" err="1"/>
              <a:t>expérimentale</a:t>
            </a:r>
            <a:r>
              <a:rPr lang="fr-FR" sz="1600" i="1" u="sng" dirty="0"/>
              <a:t>. Chimie Organique et </a:t>
            </a:r>
            <a:r>
              <a:rPr lang="fr-FR" sz="1600" i="1" u="sng" dirty="0" err="1" smtClean="0"/>
              <a:t>Minérale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Lemaréchal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Dunod</a:t>
            </a:r>
            <a:r>
              <a:rPr lang="fr-FR" sz="1600" i="1" u="sng" dirty="0" smtClean="0"/>
              <a:t> </a:t>
            </a:r>
            <a:endParaRPr lang="fr-FR" sz="1600" i="1" u="sng" dirty="0"/>
          </a:p>
          <a:p>
            <a:endParaRPr lang="fr-FR" sz="1600" i="1" u="sng" dirty="0"/>
          </a:p>
        </p:txBody>
      </p:sp>
      <p:pic>
        <p:nvPicPr>
          <p:cNvPr id="5" name="Image 4" descr="Capture d’écran 2020-05-20 à 17.05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790" y="1341416"/>
            <a:ext cx="5296665" cy="538746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360608" y="2632733"/>
            <a:ext cx="38867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1396884" y="2599915"/>
            <a:ext cx="4693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0768785" y="3718091"/>
            <a:ext cx="4693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8116678" y="3764652"/>
            <a:ext cx="4693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8136790" y="4922517"/>
            <a:ext cx="4693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0610578" y="5134195"/>
            <a:ext cx="4693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8103987" y="6159762"/>
            <a:ext cx="4693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100582" y="6100486"/>
            <a:ext cx="4693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</a:t>
            </a:r>
            <a:endParaRPr lang="fr-FR" sz="1600" dirty="0"/>
          </a:p>
        </p:txBody>
      </p:sp>
      <p:sp>
        <p:nvSpPr>
          <p:cNvPr id="7" name="Ellipse 6"/>
          <p:cNvSpPr/>
          <p:nvPr/>
        </p:nvSpPr>
        <p:spPr>
          <a:xfrm>
            <a:off x="754041" y="2169688"/>
            <a:ext cx="992160" cy="70118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49779" y="2129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29" name="Accolade fermante 28"/>
          <p:cNvSpPr/>
          <p:nvPr/>
        </p:nvSpPr>
        <p:spPr>
          <a:xfrm rot="5400000">
            <a:off x="1217276" y="2838067"/>
            <a:ext cx="310887" cy="15015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084762" y="3902792"/>
            <a:ext cx="6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R-OH</a:t>
            </a:r>
            <a:endParaRPr lang="fr-FR" dirty="0"/>
          </a:p>
        </p:txBody>
      </p:sp>
      <p:sp>
        <p:nvSpPr>
          <p:cNvPr id="31" name="Ellipse 30"/>
          <p:cNvSpPr/>
          <p:nvPr/>
        </p:nvSpPr>
        <p:spPr>
          <a:xfrm>
            <a:off x="4385617" y="2123641"/>
            <a:ext cx="992160" cy="70118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121042" y="2599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46446" y="1484770"/>
            <a:ext cx="5028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u="sng" dirty="0"/>
              <a:t>Equation de la </a:t>
            </a:r>
            <a:r>
              <a:rPr lang="fr-FR" i="1" u="sng" dirty="0" smtClean="0"/>
              <a:t>réaction  </a:t>
            </a:r>
            <a:r>
              <a:rPr lang="fr-FR" i="1" u="sng" dirty="0"/>
              <a:t>( = échelle macroscopique )</a:t>
            </a:r>
            <a:endParaRPr lang="fr-FR" i="1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7289072" y="1150993"/>
            <a:ext cx="511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Mécanisme de la réaction ( = échelle microscopique)</a:t>
            </a:r>
            <a:endParaRPr lang="fr-FR" i="1" u="sng" dirty="0"/>
          </a:p>
        </p:txBody>
      </p:sp>
    </p:spTree>
    <p:extLst>
      <p:ext uri="{BB962C8B-B14F-4D97-AF65-F5344CB8AC3E}">
        <p14:creationId xmlns:p14="http://schemas.microsoft.com/office/powerpoint/2010/main" val="274990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30467FF-8E3F-49C5-A916-ABFF757C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synthèse du nylon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35F2FA1-6E21-4C34-BF3E-BCDB66D2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E8ACFD12-C3D8-4615-998B-1576868C09B9}"/>
              </a:ext>
            </a:extLst>
          </p:cNvPr>
          <p:cNvGrpSpPr/>
          <p:nvPr/>
        </p:nvGrpSpPr>
        <p:grpSpPr>
          <a:xfrm>
            <a:off x="1192696" y="1955727"/>
            <a:ext cx="10190923" cy="4504058"/>
            <a:chOff x="504733" y="894281"/>
            <a:chExt cx="11517595" cy="5773742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xmlns="" id="{326FBA40-9D77-47D2-A179-69683B179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733" y="1355593"/>
              <a:ext cx="5649007" cy="2105319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xmlns="" id="{4284F127-DF6D-47EA-9D9C-F878FBC4C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192" y="894281"/>
              <a:ext cx="5012176" cy="290630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xmlns="" id="{C397E512-0477-4AF8-9C51-AD9BAD4E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411" y="4438272"/>
              <a:ext cx="5421917" cy="2229751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xmlns="" id="{54CC02B3-844D-49C8-B395-5667D8400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48" y="4331638"/>
              <a:ext cx="4782217" cy="2267266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xmlns="" id="{41746C78-3A5D-43FA-84F7-3415F2D2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3092" y="1966765"/>
              <a:ext cx="1047750" cy="409575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xmlns="" id="{77EA0844-B344-4510-A3A0-BED9826D9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7256" y="5534319"/>
              <a:ext cx="1047750" cy="409575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xmlns="" id="{0B7BC9F0-C642-4FD9-9E98-2DDA82A9ADEA}"/>
                </a:ext>
              </a:extLst>
            </p:cNvPr>
            <p:cNvSpPr txBox="1"/>
            <p:nvPr/>
          </p:nvSpPr>
          <p:spPr>
            <a:xfrm>
              <a:off x="5532495" y="5331633"/>
              <a:ext cx="961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NaOH</a:t>
              </a:r>
              <a:endParaRPr lang="fr-FR" dirty="0"/>
            </a:p>
          </p:txBody>
        </p:sp>
      </p:grp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xmlns="" id="{0FFF90D0-2E11-4715-B9AE-C7D9133BAC70}"/>
              </a:ext>
            </a:extLst>
          </p:cNvPr>
          <p:cNvCxnSpPr/>
          <p:nvPr/>
        </p:nvCxnSpPr>
        <p:spPr>
          <a:xfrm rot="16200000" flipV="1">
            <a:off x="4055165" y="2769704"/>
            <a:ext cx="304800" cy="119270"/>
          </a:xfrm>
          <a:prstGeom prst="curvedConnector3">
            <a:avLst>
              <a:gd name="adj1" fmla="val -152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4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091" y="-46575"/>
            <a:ext cx="11360800" cy="763600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Estérification étudiée du point de vue macroscopique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z="1600"/>
              <a:pPr/>
              <a:t>3</a:t>
            </a:fld>
            <a:endParaRPr lang="fr" sz="1600"/>
          </a:p>
        </p:txBody>
      </p:sp>
      <p:sp>
        <p:nvSpPr>
          <p:cNvPr id="22" name="ZoneTexte 21"/>
          <p:cNvSpPr txBox="1"/>
          <p:nvPr/>
        </p:nvSpPr>
        <p:spPr>
          <a:xfrm>
            <a:off x="5919359" y="1647760"/>
            <a:ext cx="3697977" cy="400105"/>
          </a:xfrm>
          <a:prstGeom prst="rect">
            <a:avLst/>
          </a:prstGeom>
          <a:solidFill>
            <a:srgbClr val="FFFFFF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fr-FR" b="1" u="sng" dirty="0" smtClean="0"/>
              <a:t>Traitements du brut réactionnel</a:t>
            </a:r>
            <a:endParaRPr lang="fr-FR" b="1" u="sng" dirty="0"/>
          </a:p>
        </p:txBody>
      </p:sp>
      <p:pic>
        <p:nvPicPr>
          <p:cNvPr id="27" name="Image 26" descr="Capture d’écran 2020-05-20 à 16.40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2" y="2115739"/>
            <a:ext cx="6629400" cy="121920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243508" y="6204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42522" y="6273224"/>
            <a:ext cx="6558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u="sng" dirty="0"/>
              <a:t>La chimie </a:t>
            </a:r>
            <a:r>
              <a:rPr lang="fr-FR" sz="1600" i="1" u="sng" dirty="0" err="1"/>
              <a:t>expérimentale</a:t>
            </a:r>
            <a:r>
              <a:rPr lang="fr-FR" sz="1600" i="1" u="sng" dirty="0"/>
              <a:t>. Chimie Organique et </a:t>
            </a:r>
            <a:r>
              <a:rPr lang="fr-FR" sz="1600" i="1" u="sng" dirty="0" err="1" smtClean="0"/>
              <a:t>Minérale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Lemaréchal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Dunod</a:t>
            </a:r>
            <a:r>
              <a:rPr lang="fr-FR" sz="1600" i="1" u="sng" dirty="0" smtClean="0"/>
              <a:t> </a:t>
            </a:r>
            <a:endParaRPr lang="fr-FR" sz="1600" i="1" u="sng" dirty="0"/>
          </a:p>
          <a:p>
            <a:endParaRPr lang="fr-FR" sz="1600" i="1" u="sng" dirty="0"/>
          </a:p>
        </p:txBody>
      </p:sp>
      <p:sp>
        <p:nvSpPr>
          <p:cNvPr id="31" name="Ellipse 30"/>
          <p:cNvSpPr/>
          <p:nvPr/>
        </p:nvSpPr>
        <p:spPr>
          <a:xfrm>
            <a:off x="4385617" y="2123641"/>
            <a:ext cx="992160" cy="70118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121042" y="2599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3654781" y="2041338"/>
            <a:ext cx="3462317" cy="1319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926487" y="2077081"/>
            <a:ext cx="469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1) Récupération et lavage de la phase organique </a:t>
            </a:r>
            <a:endParaRPr lang="fr-FR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2F4220C0-9317-4193-BB89-BA5B1DFF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75" y="2434286"/>
            <a:ext cx="2579188" cy="223572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072005" y="4643663"/>
            <a:ext cx="6065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2) Lavage de la phase organique (NaHCO</a:t>
            </a:r>
            <a:r>
              <a:rPr lang="fr-FR" baseline="-25000" dirty="0" smtClean="0"/>
              <a:t>3</a:t>
            </a:r>
            <a:r>
              <a:rPr lang="fr-FR" dirty="0" smtClean="0"/>
              <a:t>) dans un erlenmeyer </a:t>
            </a:r>
          </a:p>
          <a:p>
            <a:r>
              <a:rPr lang="fr-FR" dirty="0" smtClean="0"/>
              <a:t>3) Récupération de la phase organique</a:t>
            </a:r>
          </a:p>
          <a:p>
            <a:pPr marL="342900" indent="-342900">
              <a:buAutoNum type="arabicParenR" startAt="4"/>
            </a:pPr>
            <a:r>
              <a:rPr lang="fr-FR" dirty="0" smtClean="0"/>
              <a:t>Séchage (sulfate de sodium anhydre)</a:t>
            </a:r>
          </a:p>
          <a:p>
            <a:pPr marL="342900" indent="-342900">
              <a:buAutoNum type="arabicParenR" startAt="4"/>
            </a:pPr>
            <a:r>
              <a:rPr lang="fr-FR" dirty="0" err="1" smtClean="0"/>
              <a:t>Filrer</a:t>
            </a:r>
            <a:r>
              <a:rPr lang="fr-FR" dirty="0" smtClean="0"/>
              <a:t> par gravité</a:t>
            </a:r>
          </a:p>
          <a:p>
            <a:pPr marL="342900" indent="-342900">
              <a:buAutoNum type="arabicParenR" startAt="4"/>
            </a:pPr>
            <a:r>
              <a:rPr lang="fr-FR" dirty="0" smtClean="0"/>
              <a:t>Evaporation du cyclohexane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98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091" y="257715"/>
            <a:ext cx="11360800" cy="763600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Caractérisation du composé synthétisé</a:t>
            </a:r>
            <a:endParaRPr lang="fr-FR" dirty="0"/>
          </a:p>
        </p:txBody>
      </p:sp>
      <p:pic>
        <p:nvPicPr>
          <p:cNvPr id="13" name="Image 12" descr="Capture d’écran 2020-05-20 à 17.25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64" y="1987733"/>
            <a:ext cx="7277100" cy="36449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 rot="16200000">
            <a:off x="1490684" y="3122235"/>
            <a:ext cx="152784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Transmittance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209214" y="199770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100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2348385" y="269253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8</a:t>
            </a:r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63" name="ZoneTexte 62"/>
          <p:cNvSpPr txBox="1"/>
          <p:nvPr/>
        </p:nvSpPr>
        <p:spPr>
          <a:xfrm>
            <a:off x="2368495" y="342705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</a:t>
            </a:r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920" y="4135103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40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7295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091" y="257715"/>
            <a:ext cx="11360800" cy="763600"/>
          </a:xfrm>
        </p:spPr>
        <p:txBody>
          <a:bodyPr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Les réactions en chimie organique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z="1600"/>
              <a:pPr/>
              <a:t>5</a:t>
            </a:fld>
            <a:endParaRPr lang="fr" sz="1600"/>
          </a:p>
        </p:txBody>
      </p:sp>
      <p:sp>
        <p:nvSpPr>
          <p:cNvPr id="9" name="ZoneTexte 8"/>
          <p:cNvSpPr txBox="1"/>
          <p:nvPr/>
        </p:nvSpPr>
        <p:spPr>
          <a:xfrm>
            <a:off x="5827143" y="3737954"/>
            <a:ext cx="927892" cy="369328"/>
          </a:xfrm>
          <a:prstGeom prst="rect">
            <a:avLst/>
          </a:prstGeom>
          <a:solidFill>
            <a:srgbClr val="FFFFFF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fr-FR" sz="1600" dirty="0"/>
              <a:t>P</a:t>
            </a:r>
            <a:r>
              <a:rPr lang="fr-FR" sz="1600" dirty="0"/>
              <a:t>otence</a:t>
            </a:r>
            <a:endParaRPr lang="fr-FR" sz="16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842398" y="3808012"/>
            <a:ext cx="1484561" cy="400105"/>
          </a:xfrm>
          <a:prstGeom prst="rect">
            <a:avLst/>
          </a:prstGeom>
          <a:solidFill>
            <a:srgbClr val="FFFFFF"/>
          </a:solidFill>
        </p:spPr>
        <p:txBody>
          <a:bodyPr wrap="square" lIns="121917" tIns="60958" rIns="121917" bIns="60958" rtlCol="0">
            <a:spAutoFit/>
          </a:bodyPr>
          <a:lstStyle/>
          <a:p>
            <a:endParaRPr lang="fr-FR" dirty="0"/>
          </a:p>
        </p:txBody>
      </p:sp>
      <p:sp>
        <p:nvSpPr>
          <p:cNvPr id="25" name="Accolade fermante 24"/>
          <p:cNvSpPr/>
          <p:nvPr/>
        </p:nvSpPr>
        <p:spPr>
          <a:xfrm rot="5400000">
            <a:off x="4993832" y="2910574"/>
            <a:ext cx="310887" cy="15015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796666" y="4008631"/>
            <a:ext cx="319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Composé avec odeur de banane</a:t>
            </a:r>
            <a:endParaRPr lang="fr-FR" dirty="0"/>
          </a:p>
        </p:txBody>
      </p:sp>
      <p:pic>
        <p:nvPicPr>
          <p:cNvPr id="27" name="Image 26" descr="Capture d’écran 2020-05-20 à 16.40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2" y="2115739"/>
            <a:ext cx="6629400" cy="121920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243508" y="6204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38118" y="6085710"/>
            <a:ext cx="6558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u="sng" dirty="0"/>
              <a:t>La chimie </a:t>
            </a:r>
            <a:r>
              <a:rPr lang="fr-FR" sz="1600" i="1" u="sng" dirty="0" err="1"/>
              <a:t>expérimentale</a:t>
            </a:r>
            <a:r>
              <a:rPr lang="fr-FR" sz="1600" i="1" u="sng" dirty="0"/>
              <a:t>. Chimie Organique et </a:t>
            </a:r>
            <a:r>
              <a:rPr lang="fr-FR" sz="1600" i="1" u="sng" dirty="0" err="1" smtClean="0"/>
              <a:t>Minérale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Lemaréchal</a:t>
            </a:r>
            <a:r>
              <a:rPr lang="fr-FR" sz="1600" i="1" u="sng" dirty="0" smtClean="0"/>
              <a:t>, </a:t>
            </a:r>
            <a:r>
              <a:rPr lang="fr-FR" sz="1600" i="1" u="sng" dirty="0" err="1" smtClean="0"/>
              <a:t>Dunod</a:t>
            </a:r>
            <a:r>
              <a:rPr lang="fr-FR" sz="1600" i="1" u="sng" dirty="0" smtClean="0"/>
              <a:t> </a:t>
            </a:r>
            <a:endParaRPr lang="fr-FR" sz="1600" i="1" u="sng" dirty="0"/>
          </a:p>
          <a:p>
            <a:endParaRPr lang="fr-FR" sz="1600" i="1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449780" y="1442049"/>
            <a:ext cx="502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Equation de la </a:t>
            </a:r>
            <a:r>
              <a:rPr lang="fr-FR" dirty="0" err="1" smtClean="0"/>
              <a:t>réaciton</a:t>
            </a:r>
            <a:r>
              <a:rPr lang="fr-FR" dirty="0" smtClean="0"/>
              <a:t>  ( = échelle macroscopique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59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C4B097F-4E93-47C7-8D26-4E94A5CB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54593"/>
            <a:ext cx="10972800" cy="1143000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Les réactions en chimie organique 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46766" y="987906"/>
            <a:ext cx="222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Synthèse de l’indigo :</a:t>
            </a:r>
            <a:endParaRPr lang="fr-FR" b="1" u="sng" dirty="0"/>
          </a:p>
        </p:txBody>
      </p:sp>
      <p:sp>
        <p:nvSpPr>
          <p:cNvPr id="121" name="ZoneTexte 120">
            <a:extLst>
              <a:ext uri="{FF2B5EF4-FFF2-40B4-BE49-F238E27FC236}">
                <a16:creationId xmlns="" xmlns:a16="http://schemas.microsoft.com/office/drawing/2014/main" id="{A83CC8DE-1DBF-4643-814D-A952FD6688EB}"/>
              </a:ext>
            </a:extLst>
          </p:cNvPr>
          <p:cNvSpPr txBox="1"/>
          <p:nvPr/>
        </p:nvSpPr>
        <p:spPr>
          <a:xfrm>
            <a:off x="626552" y="2507971"/>
            <a:ext cx="1035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2-</a:t>
            </a:r>
            <a:r>
              <a:rPr lang="fr-FR" dirty="0" smtClean="0"/>
              <a:t>nitrobenzaldéhyde        acétone</a:t>
            </a:r>
            <a:r>
              <a:rPr lang="fr-FR" dirty="0"/>
              <a:t> </a:t>
            </a:r>
            <a:r>
              <a:rPr lang="fr-FR" dirty="0" smtClean="0"/>
              <a:t>      ion hydroxyde</a:t>
            </a:r>
            <a:r>
              <a:rPr lang="fr-FR" dirty="0"/>
              <a:t> </a:t>
            </a:r>
            <a:r>
              <a:rPr lang="fr-FR" dirty="0" smtClean="0"/>
              <a:t>                  </a:t>
            </a:r>
            <a:r>
              <a:rPr lang="fr-FR" dirty="0" smtClean="0"/>
              <a:t>    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b="1" dirty="0" smtClean="0">
                <a:solidFill>
                  <a:srgbClr val="0000FF"/>
                </a:solidFill>
              </a:rPr>
              <a:t>indigo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smtClean="0">
                <a:solidFill>
                  <a:srgbClr val="0000FF"/>
                </a:solidFill>
              </a:rPr>
              <a:t>                   </a:t>
            </a:r>
            <a:r>
              <a:rPr lang="fr-FR" dirty="0"/>
              <a:t>ion </a:t>
            </a:r>
            <a:r>
              <a:rPr lang="fr-FR" dirty="0" smtClean="0"/>
              <a:t>éthanoate               eau</a:t>
            </a:r>
            <a:endParaRPr lang="fr-FR" dirty="0"/>
          </a:p>
        </p:txBody>
      </p:sp>
      <p:sp>
        <p:nvSpPr>
          <p:cNvPr id="122" name="ZoneTexte 121"/>
          <p:cNvSpPr txBox="1"/>
          <p:nvPr/>
        </p:nvSpPr>
        <p:spPr>
          <a:xfrm>
            <a:off x="758762" y="1740741"/>
            <a:ext cx="1063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                         </a:t>
            </a:r>
            <a:r>
              <a:rPr lang="fr-FR" baseline="-25000" dirty="0" smtClean="0"/>
              <a:t>(s)   </a:t>
            </a:r>
            <a:r>
              <a:rPr lang="fr-FR" dirty="0" smtClean="0"/>
              <a:t>+  2                        </a:t>
            </a:r>
            <a:r>
              <a:rPr lang="fr-FR" baseline="-25000" dirty="0" smtClean="0"/>
              <a:t>(l)  </a:t>
            </a:r>
            <a:r>
              <a:rPr lang="fr-FR" dirty="0" smtClean="0"/>
              <a:t>+   2 </a:t>
            </a:r>
            <a:r>
              <a:rPr lang="fr-FR" dirty="0" smtClean="0"/>
              <a:t>HO</a:t>
            </a:r>
            <a:r>
              <a:rPr lang="fr-FR" baseline="30000" dirty="0" smtClean="0"/>
              <a:t>-</a:t>
            </a:r>
            <a:r>
              <a:rPr lang="fr-FR" dirty="0"/>
              <a:t> 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      </a:t>
            </a:r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dirty="0" smtClean="0">
                <a:sym typeface="Wingdings"/>
              </a:rPr>
              <a:t>       </a:t>
            </a:r>
            <a:r>
              <a:rPr lang="fr-FR" dirty="0">
                <a:sym typeface="Wingdings"/>
              </a:rPr>
              <a:t> </a:t>
            </a:r>
            <a:r>
              <a:rPr lang="fr-FR" dirty="0" smtClean="0">
                <a:sym typeface="Wingdings"/>
              </a:rPr>
              <a:t>             </a:t>
            </a:r>
            <a:r>
              <a:rPr lang="fr-FR" dirty="0" smtClean="0"/>
              <a:t>                       </a:t>
            </a:r>
            <a:r>
              <a:rPr lang="fr-FR" baseline="-25000" dirty="0" smtClean="0"/>
              <a:t>(s)</a:t>
            </a:r>
            <a:r>
              <a:rPr lang="fr-FR" dirty="0" smtClean="0"/>
              <a:t>  +  2</a:t>
            </a:r>
            <a:r>
              <a:rPr lang="fr-FR" baseline="30000" dirty="0" smtClean="0"/>
              <a:t>         </a:t>
            </a:r>
            <a:r>
              <a:rPr lang="fr-FR" dirty="0" smtClean="0"/>
              <a:t>              </a:t>
            </a:r>
            <a:r>
              <a:rPr lang="fr-FR" baseline="-25000" dirty="0" smtClean="0"/>
              <a:t> 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  + 4 H</a:t>
            </a:r>
            <a:r>
              <a:rPr lang="fr-FR" baseline="-25000" dirty="0" smtClean="0"/>
              <a:t>2</a:t>
            </a:r>
            <a:r>
              <a:rPr lang="fr-FR" dirty="0" smtClean="0"/>
              <a:t>O </a:t>
            </a:r>
            <a:r>
              <a:rPr lang="fr-FR" baseline="-25000" dirty="0" smtClean="0"/>
              <a:t>(l)</a:t>
            </a:r>
            <a:r>
              <a:rPr lang="fr-FR" dirty="0" smtClean="0"/>
              <a:t>  </a:t>
            </a:r>
            <a:endParaRPr lang="fr-FR" dirty="0"/>
          </a:p>
        </p:txBody>
      </p:sp>
      <p:pic>
        <p:nvPicPr>
          <p:cNvPr id="123" name="Imag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67" y="1510149"/>
            <a:ext cx="981688" cy="994895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79" y="1613658"/>
            <a:ext cx="1256863" cy="785539"/>
          </a:xfrm>
          <a:prstGeom prst="rect">
            <a:avLst/>
          </a:prstGeom>
        </p:spPr>
      </p:pic>
      <p:pic>
        <p:nvPicPr>
          <p:cNvPr id="126" name="Imag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451" y="1428934"/>
            <a:ext cx="1858547" cy="1036140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707" y="1614093"/>
            <a:ext cx="1018618" cy="815975"/>
          </a:xfrm>
          <a:prstGeom prst="rect">
            <a:avLst/>
          </a:prstGeom>
        </p:spPr>
      </p:pic>
      <p:pic>
        <p:nvPicPr>
          <p:cNvPr id="131" name="Image 130" descr="Capture d’écran 2020-05-20 à 10.20.1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3" y="3118863"/>
            <a:ext cx="1683438" cy="2293592"/>
          </a:xfrm>
          <a:prstGeom prst="rect">
            <a:avLst/>
          </a:prstGeom>
        </p:spPr>
      </p:pic>
      <p:sp>
        <p:nvSpPr>
          <p:cNvPr id="133" name="ZoneTexte 132"/>
          <p:cNvSpPr txBox="1"/>
          <p:nvPr/>
        </p:nvSpPr>
        <p:spPr>
          <a:xfrm>
            <a:off x="6102617" y="5063012"/>
            <a:ext cx="1668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Indigo obtenu </a:t>
            </a:r>
          </a:p>
          <a:p>
            <a:r>
              <a:rPr lang="fr-FR" b="1" i="1" u="sng" dirty="0" smtClean="0"/>
              <a:t>après filtration </a:t>
            </a:r>
          </a:p>
          <a:p>
            <a:r>
              <a:rPr lang="fr-FR" b="1" i="1" u="sng" dirty="0"/>
              <a:t>e</a:t>
            </a:r>
            <a:r>
              <a:rPr lang="fr-FR" b="1" i="1" u="sng" dirty="0" smtClean="0"/>
              <a:t>t séchage</a:t>
            </a:r>
            <a:endParaRPr lang="fr-FR" b="1" i="1" u="sng" dirty="0"/>
          </a:p>
        </p:txBody>
      </p:sp>
      <p:sp>
        <p:nvSpPr>
          <p:cNvPr id="134" name="ZoneTexte 133"/>
          <p:cNvSpPr txBox="1"/>
          <p:nvPr/>
        </p:nvSpPr>
        <p:spPr>
          <a:xfrm>
            <a:off x="634954" y="5486400"/>
            <a:ext cx="172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Poudre blanche</a:t>
            </a:r>
            <a:endParaRPr lang="fr-FR" b="1" i="1" u="sng" dirty="0"/>
          </a:p>
        </p:txBody>
      </p:sp>
      <p:pic>
        <p:nvPicPr>
          <p:cNvPr id="135" name="Image 134" descr="Capture d’écran 2020-05-19 à 15.59.28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8" t="9138" r="27940" b="34272"/>
          <a:stretch/>
        </p:blipFill>
        <p:spPr>
          <a:xfrm>
            <a:off x="6003687" y="3224681"/>
            <a:ext cx="1703950" cy="17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1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C4B097F-4E93-47C7-8D26-4E94A5CB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54593"/>
            <a:ext cx="10972800" cy="1143000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Les réactions en chimie organique 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593341" y="1087381"/>
            <a:ext cx="614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Synthèse du benzène (valorisation du </a:t>
            </a:r>
            <a:r>
              <a:rPr lang="fr-FR" b="1" u="sng" dirty="0" err="1" smtClean="0"/>
              <a:t>pétr</a:t>
            </a:r>
            <a:r>
              <a:rPr lang="fr-FR" b="1" u="sng" dirty="0" err="1" smtClean="0"/>
              <a:t>ôle</a:t>
            </a:r>
            <a:r>
              <a:rPr lang="fr-FR" b="1" u="sng" dirty="0" smtClean="0"/>
              <a:t> par reformage) :</a:t>
            </a:r>
            <a:endParaRPr lang="fr-FR" b="1" u="sng" dirty="0"/>
          </a:p>
        </p:txBody>
      </p:sp>
      <p:pic>
        <p:nvPicPr>
          <p:cNvPr id="104" name="Image 103" descr="Capture d’écran 2020-05-19 à 20.24.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t="7783" r="26265"/>
          <a:stretch/>
        </p:blipFill>
        <p:spPr>
          <a:xfrm>
            <a:off x="440940" y="2205145"/>
            <a:ext cx="5326559" cy="1166288"/>
          </a:xfrm>
          <a:prstGeom prst="rect">
            <a:avLst/>
          </a:prstGeom>
        </p:spPr>
      </p:pic>
      <p:pic>
        <p:nvPicPr>
          <p:cNvPr id="102" name="Image 101" descr="Capture d’écran 2020-05-19 à 20.14.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25036" r="10227" b="4304"/>
          <a:stretch/>
        </p:blipFill>
        <p:spPr>
          <a:xfrm>
            <a:off x="6124431" y="1552417"/>
            <a:ext cx="6067569" cy="3316539"/>
          </a:xfrm>
          <a:prstGeom prst="rect">
            <a:avLst/>
          </a:prstGeom>
        </p:spPr>
      </p:pic>
      <p:sp>
        <p:nvSpPr>
          <p:cNvPr id="105" name="ZoneTexte 104"/>
          <p:cNvSpPr txBox="1"/>
          <p:nvPr/>
        </p:nvSpPr>
        <p:spPr>
          <a:xfrm>
            <a:off x="8607155" y="5080653"/>
            <a:ext cx="213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Raffinage du </a:t>
            </a:r>
            <a:r>
              <a:rPr lang="fr-FR" b="1" u="sng" dirty="0" err="1" smtClean="0"/>
              <a:t>pétr</a:t>
            </a:r>
            <a:r>
              <a:rPr lang="fr-FR" b="1" u="sng" dirty="0" err="1" smtClean="0"/>
              <a:t>ôle</a:t>
            </a:r>
            <a:endParaRPr lang="fr-FR" b="1" u="sng" dirty="0"/>
          </a:p>
        </p:txBody>
      </p:sp>
      <p:pic>
        <p:nvPicPr>
          <p:cNvPr id="106" name="Image 105" descr="Capture d’écran 2020-05-19 à 20.24.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7" t="7783" r="1853"/>
          <a:stretch/>
        </p:blipFill>
        <p:spPr>
          <a:xfrm>
            <a:off x="511490" y="3521863"/>
            <a:ext cx="1863250" cy="11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7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C5148AC-F2B1-46DB-941A-2941BEF3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Modification de la chaine carbonée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1CD4F84F-91CB-4C9F-8FAA-1A47AEDF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xmlns="" id="{F800A091-87D4-410E-8019-38B0D937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19"/>
          <a:stretch/>
        </p:blipFill>
        <p:spPr>
          <a:xfrm>
            <a:off x="1385399" y="3193050"/>
            <a:ext cx="9782833" cy="2653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8AF4C6-747C-4FC1-ABF8-E490194D4C87}"/>
              </a:ext>
            </a:extLst>
          </p:cNvPr>
          <p:cNvSpPr/>
          <p:nvPr/>
        </p:nvSpPr>
        <p:spPr>
          <a:xfrm>
            <a:off x="1656523" y="6027654"/>
            <a:ext cx="10682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André DURUPTHY, Thierry DULAURANS et al. Physique Chimie, Terminale S enseignement spéciﬁque.HachetteEducation,2012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3174770" y="3687002"/>
            <a:ext cx="153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isomérisation</a:t>
            </a:r>
            <a:endParaRPr lang="fr-FR" b="1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7037407" y="3687003"/>
            <a:ext cx="197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déshydrogénation</a:t>
            </a:r>
            <a:endParaRPr lang="fr-FR" b="1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5749873" y="3951619"/>
            <a:ext cx="124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cyclisation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421760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C5148AC-F2B1-46DB-941A-2941BEF3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Modification de la chaine carbonée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1CD4F84F-91CB-4C9F-8FAA-1A47AEDF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xmlns="" id="{F800A091-87D4-410E-8019-38B0D937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06" y="1953425"/>
            <a:ext cx="7506748" cy="3858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8AF4C6-747C-4FC1-ABF8-E490194D4C87}"/>
              </a:ext>
            </a:extLst>
          </p:cNvPr>
          <p:cNvSpPr/>
          <p:nvPr/>
        </p:nvSpPr>
        <p:spPr>
          <a:xfrm>
            <a:off x="1656523" y="6027654"/>
            <a:ext cx="10682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André DURUPTHY, Thierry DULAURANS et al. Physique Chimie, Terminale S enseignement spéciﬁque.HachetteEducation,2012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3333509" y="4039825"/>
            <a:ext cx="145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isomérisation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72682" y="4039826"/>
            <a:ext cx="18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déshydrogénation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185458" y="4339724"/>
            <a:ext cx="11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cyclisation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 rot="3019665">
            <a:off x="3769453" y="3023880"/>
            <a:ext cx="1142212" cy="64829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 rot="3029353">
            <a:off x="4051633" y="3190798"/>
            <a:ext cx="1233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(catalytique)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627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</TotalTime>
  <Words>870</Words>
  <Application>Microsoft Macintosh PowerPoint</Application>
  <PresentationFormat>Personnalisé</PresentationFormat>
  <Paragraphs>188</Paragraphs>
  <Slides>22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Du macroscopique au microscopique dans les synthèses organiques</vt:lpstr>
      <vt:lpstr>Estérification étudiée du point de vue macroscopique</vt:lpstr>
      <vt:lpstr>Estérification étudiée du point de vue macroscopique</vt:lpstr>
      <vt:lpstr>Caractérisation du composé synthétisé</vt:lpstr>
      <vt:lpstr>Les réactions en chimie organique </vt:lpstr>
      <vt:lpstr>Les réactions en chimie organique </vt:lpstr>
      <vt:lpstr>Les réactions en chimie organique </vt:lpstr>
      <vt:lpstr>Modification de la chaine carbonée</vt:lpstr>
      <vt:lpstr>Modification de la chaine carbonée</vt:lpstr>
      <vt:lpstr>Obtention d’un polyamide : le nylon 6-6</vt:lpstr>
      <vt:lpstr>Oxydation du menthol en menthone</vt:lpstr>
      <vt:lpstr>Oxydation du menthol en menthone au laboratoire</vt:lpstr>
      <vt:lpstr>Oxydation du menthol en menthone au laboratoire</vt:lpstr>
      <vt:lpstr>Étapes de lavage</vt:lpstr>
      <vt:lpstr>Identification du produit synthétisé </vt:lpstr>
      <vt:lpstr>Spectre IR du réactif</vt:lpstr>
      <vt:lpstr>Spectre IR du produit</vt:lpstr>
      <vt:lpstr>Catégories de réactions</vt:lpstr>
      <vt:lpstr>Sites donneurs ou accepteurs</vt:lpstr>
      <vt:lpstr>Du microscopique au macroscopique</vt:lpstr>
      <vt:lpstr>Les réactions en chimie organique </vt:lpstr>
      <vt:lpstr>Mécanisme de synthèse du nylon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 macro au micro</dc:title>
  <dc:creator>Julien Froustey</dc:creator>
  <cp:lastModifiedBy>matthis chapon</cp:lastModifiedBy>
  <cp:revision>107</cp:revision>
  <dcterms:created xsi:type="dcterms:W3CDTF">2018-10-06T08:18:57Z</dcterms:created>
  <dcterms:modified xsi:type="dcterms:W3CDTF">2020-05-20T16:54:35Z</dcterms:modified>
</cp:coreProperties>
</file>