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77" r:id="rId12"/>
    <p:sldId id="288" r:id="rId13"/>
    <p:sldId id="278" r:id="rId14"/>
    <p:sldId id="258" r:id="rId15"/>
    <p:sldId id="289" r:id="rId16"/>
    <p:sldId id="290" r:id="rId17"/>
    <p:sldId id="291" r:id="rId18"/>
    <p:sldId id="292" r:id="rId19"/>
    <p:sldId id="293" r:id="rId20"/>
    <p:sldId id="294" r:id="rId21"/>
    <p:sldId id="297" r:id="rId22"/>
    <p:sldId id="298" r:id="rId23"/>
    <p:sldId id="299" r:id="rId24"/>
    <p:sldId id="295" r:id="rId25"/>
    <p:sldId id="300" r:id="rId26"/>
    <p:sldId id="301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BBB3C-B72D-4D03-BE71-D139AE37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551E03-05DA-4A9B-8F79-A845E9716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F2BEF-9584-4789-8041-DECB1B0A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E9B14-88FC-48BE-82F7-CDB63937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38D988-8381-456B-A3C5-E03AD0B8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8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3AF0A-3C2F-469E-B2E6-B9C93F41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D3F06E-1BC0-499D-AA06-670F59127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56138-45B3-4591-A9BF-C8922868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A2204-A245-4541-B97E-5DEF4873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E35E8-7298-4E40-992F-71EBC05F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A57BB7-7D28-4BDA-A09F-03A79EF53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A13F1F-4268-4921-BBD1-09E5AE9E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7EE2A-2A30-4C19-9555-6988438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1ADAE-D5F1-4BAF-88F4-EE0A4CF6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67AC7-5BA9-40C0-A4E1-0DD934B6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ACC0D-3083-48B3-9442-9ED3B06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FFB2F-F653-4D9F-B03A-59319CAC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BE877-4886-4078-ADCA-E632FD9A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99B1D-ED0A-40BC-8142-7D974C59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EBF21B-12B6-48C2-B071-2624AE1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B89B7-2972-4F13-9D2B-9E4AD03F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80918-BED9-47DC-8734-B6BD50B4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CE429-523A-4DC6-934F-7F75E9BA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5266EA-4F5E-4351-AFA3-9FB7009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E8D6A-A930-47E6-A17D-13D7FE28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ED252-D296-4BE5-8DD3-B10D7895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8C039-E2A7-4FDD-AC10-068EC8AD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04307F-7CDE-4968-BA0C-D54ADD12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341D7-95D0-4143-A9D3-8D84CE40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D7D49C-B4FD-4617-87B9-666C0781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39039-F62D-4569-9637-068AF41D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72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7AA43-19B5-4DA8-84A2-6A0F340F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5E648-A769-4FB3-AA42-AF514D53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2C046-7C68-4E16-89AB-989B56CC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E0BA93-8769-4A0E-B61C-ACB002260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D4EFE8-AFF9-4C27-A23E-5897E96E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1D555C-7D8B-44D1-AB75-2F26E5DE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6D4B0-F433-4D66-AEE6-8F46551B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10C769-29A8-45D9-BBC3-B2C82B07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70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388FD-128E-418C-80CD-FFCDD022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F77912-D03A-45A0-AB32-A7157351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DB2E85-E983-4EA9-BBC8-5907AA7C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6260A8-6906-46E0-9B01-18C34AC5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07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AA3537-22E6-4A93-9771-27F16FE1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35D078-2F7B-42E1-A324-B901D270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EF7FA4-A010-44D5-9E49-D84A5F03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08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E5A8D-A481-443B-806B-10AF2293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4418A-1859-4717-831E-48AAFE90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382B6C-3BB6-4860-9185-2C5F73D59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E5B57A-D8A7-4A37-8C1E-E35A9BA3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BD8784-5A78-4AA6-9E5E-6F2D2FE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5392F-0137-47A8-97E0-A0373E07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9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A385B-AA79-40FA-8184-F754383C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BB1315-1250-4745-9401-DDBEE96D4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6F2E98-531E-40B5-9C75-5A17C2B95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14A0A6-9078-4419-AA63-22B5D9D8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22184D-474D-427C-A017-A1744EF1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1B1AC-8930-4E31-B09F-99ABA3AA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76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96F69A-D0DD-4745-8978-30EC0453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63A6B-6EBC-48C2-BB62-3AEA3334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2AEBE6-5027-4796-9426-E66AACCBC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E7A3-AD19-46B9-9705-B898F0E00E0E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908D0D-D4DC-4A0C-A5A1-C56A60494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2939E-36B5-465B-B546-A69AB115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1A4B-FB69-4111-8C1F-9651DA3BB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1899139" y="745588"/>
            <a:ext cx="879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dirty="0">
                <a:solidFill>
                  <a:srgbClr val="7030A0"/>
                </a:solidFill>
              </a:rPr>
              <a:t>Chapitre 4 : Propagation d’un son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4BDB6C-295B-43F0-88A0-21A32D51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0" y="2202546"/>
            <a:ext cx="7743619" cy="40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286043" y="379828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II Périodicité d’un signal sonore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C28D6B2-B310-4BB6-994C-002444712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07"/>
          <a:stretch/>
        </p:blipFill>
        <p:spPr bwMode="auto">
          <a:xfrm>
            <a:off x="919088" y="1566015"/>
            <a:ext cx="4841397" cy="35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BE6C5848-9325-4638-AF3B-1755FFC91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2"/>
          <a:stretch/>
        </p:blipFill>
        <p:spPr bwMode="auto">
          <a:xfrm>
            <a:off x="6016812" y="2556885"/>
            <a:ext cx="5047958" cy="39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8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>
            <a:extLst>
              <a:ext uri="{FF2B5EF4-FFF2-40B4-BE49-F238E27FC236}">
                <a16:creationId xmlns:a16="http://schemas.microsoft.com/office/drawing/2014/main" id="{4ECEF872-BD31-4DE6-8012-E75DD9F71C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F70EE1-9801-4818-8257-4152CD313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2"/>
          <a:stretch/>
        </p:blipFill>
        <p:spPr>
          <a:xfrm>
            <a:off x="1672485" y="2743199"/>
            <a:ext cx="8847030" cy="25095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7819670-5C49-461B-B537-71AB574BCD43}"/>
              </a:ext>
            </a:extLst>
          </p:cNvPr>
          <p:cNvSpPr txBox="1"/>
          <p:nvPr/>
        </p:nvSpPr>
        <p:spPr>
          <a:xfrm>
            <a:off x="286043" y="379828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7030A0"/>
                </a:solidFill>
              </a:rPr>
              <a:t>Période 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>
            <a:extLst>
              <a:ext uri="{FF2B5EF4-FFF2-40B4-BE49-F238E27FC236}">
                <a16:creationId xmlns:a16="http://schemas.microsoft.com/office/drawing/2014/main" id="{4ECEF872-BD31-4DE6-8012-E75DD9F71C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F70EE1-9801-4818-8257-4152CD313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85" y="2139865"/>
            <a:ext cx="8847030" cy="31128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7819670-5C49-461B-B537-71AB574BCD43}"/>
              </a:ext>
            </a:extLst>
          </p:cNvPr>
          <p:cNvSpPr txBox="1"/>
          <p:nvPr/>
        </p:nvSpPr>
        <p:spPr>
          <a:xfrm>
            <a:off x="286043" y="379828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7030A0"/>
                </a:solidFill>
              </a:rPr>
              <a:t>Période T</a:t>
            </a:r>
          </a:p>
        </p:txBody>
      </p:sp>
    </p:spTree>
    <p:extLst>
      <p:ext uri="{BB962C8B-B14F-4D97-AF65-F5344CB8AC3E}">
        <p14:creationId xmlns:p14="http://schemas.microsoft.com/office/powerpoint/2010/main" val="414560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E4BE4AB-86DE-40BD-A451-61FB9432E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2904" r="1960" b="4825"/>
          <a:stretch/>
        </p:blipFill>
        <p:spPr>
          <a:xfrm>
            <a:off x="1167618" y="886264"/>
            <a:ext cx="10058401" cy="54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5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E5F6CA42-A39F-4E94-8C65-8E9FAB0E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03" y="4211637"/>
            <a:ext cx="3276600" cy="16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555DF76-0878-4FE0-B3B1-BC757B6E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91" r="50021" b="12210"/>
          <a:stretch>
            <a:fillRect/>
          </a:stretch>
        </p:blipFill>
        <p:spPr bwMode="auto">
          <a:xfrm>
            <a:off x="2057400" y="5486400"/>
            <a:ext cx="3810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3E552C3-1CBF-46AB-AADA-9C84948C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9" t="7118" b="66782"/>
          <a:stretch>
            <a:fillRect/>
          </a:stretch>
        </p:blipFill>
        <p:spPr bwMode="auto">
          <a:xfrm>
            <a:off x="1981200" y="1295400"/>
            <a:ext cx="37353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D2F535E-9881-4080-BD32-30D3A7C9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9" t="61690" b="9837"/>
          <a:stretch>
            <a:fillRect/>
          </a:stretch>
        </p:blipFill>
        <p:spPr bwMode="auto">
          <a:xfrm>
            <a:off x="2094706" y="3154363"/>
            <a:ext cx="37353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4" name="Group 8">
            <a:extLst>
              <a:ext uri="{FF2B5EF4-FFF2-40B4-BE49-F238E27FC236}">
                <a16:creationId xmlns:a16="http://schemas.microsoft.com/office/drawing/2014/main" id="{02EA4E2B-6189-4F76-9407-25BC6386611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600200"/>
            <a:ext cx="3835400" cy="1371600"/>
            <a:chOff x="2880" y="720"/>
            <a:chExt cx="2416" cy="864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59A62173-AB04-4B32-A18B-BA6C60960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74" b="70821"/>
            <a:stretch>
              <a:fillRect/>
            </a:stretch>
          </p:blipFill>
          <p:spPr bwMode="auto">
            <a:xfrm>
              <a:off x="2880" y="720"/>
              <a:ext cx="2416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 Box 7">
              <a:extLst>
                <a:ext uri="{FF2B5EF4-FFF2-40B4-BE49-F238E27FC236}">
                  <a16:creationId xmlns:a16="http://schemas.microsoft.com/office/drawing/2014/main" id="{61AB48D9-63BB-481C-A888-410FE5AF8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1296"/>
              <a:ext cx="28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 altLang="fr-FR"/>
            </a:p>
          </p:txBody>
        </p:sp>
      </p:grpSp>
      <p:sp>
        <p:nvSpPr>
          <p:cNvPr id="4105" name="Text Box 9">
            <a:extLst>
              <a:ext uri="{FF2B5EF4-FFF2-40B4-BE49-F238E27FC236}">
                <a16:creationId xmlns:a16="http://schemas.microsoft.com/office/drawing/2014/main" id="{1EC09146-3D24-446C-8099-0438D071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48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chemeClr val="accent2"/>
                </a:solidFill>
              </a:rPr>
              <a:t>Activité 2:</a:t>
            </a:r>
            <a:r>
              <a:rPr lang="fr-FR" altLang="fr-FR" sz="2800" b="1" dirty="0"/>
              <a:t> PERIODIQUE OU NON PERIODIQUE ?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AAEA2BA1-FD73-43CA-AE2A-0CDD7B1D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098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200">
                <a:solidFill>
                  <a:srgbClr val="663300"/>
                </a:solidFill>
              </a:rPr>
              <a:t>OUI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99DAA4E2-3026-4EC9-B5B1-063B85BC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9718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200">
                <a:solidFill>
                  <a:srgbClr val="663300"/>
                </a:solidFill>
              </a:rPr>
              <a:t>OUI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6508388D-B306-4501-8AE6-9CEA25A4D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278564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200">
                <a:solidFill>
                  <a:srgbClr val="663300"/>
                </a:solidFill>
              </a:rPr>
              <a:t>OUI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D199E282-42D8-4CBC-80D0-966EE2E21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10623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200" dirty="0">
                <a:solidFill>
                  <a:srgbClr val="663300"/>
                </a:solidFill>
              </a:rPr>
              <a:t>OUI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68D8F6E2-7ECB-4EAA-8EC5-0BD0692C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145" y="5986461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200" dirty="0">
                <a:solidFill>
                  <a:srgbClr val="663300"/>
                </a:solidFill>
              </a:rPr>
              <a:t>NON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autoUpdateAnimBg="0"/>
      <p:bldP spid="4107" grpId="0" autoUpdateAnimBg="0"/>
      <p:bldP spid="4108" grpId="0" autoUpdateAnimBg="0"/>
      <p:bldP spid="4109" grpId="0" autoUpdateAnimBg="0"/>
      <p:bldP spid="41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9">
            <a:extLst>
              <a:ext uri="{FF2B5EF4-FFF2-40B4-BE49-F238E27FC236}">
                <a16:creationId xmlns:a16="http://schemas.microsoft.com/office/drawing/2014/main" id="{1EC09146-3D24-446C-8099-0438D071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48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chemeClr val="accent2"/>
                </a:solidFill>
              </a:rPr>
              <a:t>Activité 3:</a:t>
            </a:r>
            <a:r>
              <a:rPr lang="fr-FR" altLang="fr-FR" sz="2800" b="1" dirty="0"/>
              <a:t> Calculs de tête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AB5127-F5BD-4D68-A532-D4FFC2AA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02" y="2560832"/>
            <a:ext cx="2431660" cy="243166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7FAC6C2-AFCC-4515-B1B0-586685F78855}"/>
              </a:ext>
            </a:extLst>
          </p:cNvPr>
          <p:cNvCxnSpPr/>
          <p:nvPr/>
        </p:nvCxnSpPr>
        <p:spPr>
          <a:xfrm>
            <a:off x="2996418" y="2335237"/>
            <a:ext cx="2166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8D6D1D8-6727-4CED-8E31-2720AAF1CC03}"/>
              </a:ext>
            </a:extLst>
          </p:cNvPr>
          <p:cNvSpPr txBox="1"/>
          <p:nvPr/>
        </p:nvSpPr>
        <p:spPr>
          <a:xfrm>
            <a:off x="1350498" y="2037612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motif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B0090A-6EE5-4D1D-B458-E2FFF5A6A9E9}"/>
              </a:ext>
            </a:extLst>
          </p:cNvPr>
          <p:cNvSpPr txBox="1"/>
          <p:nvPr/>
        </p:nvSpPr>
        <p:spPr>
          <a:xfrm>
            <a:off x="5624731" y="2037612"/>
            <a:ext cx="20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seconde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6BF0B2-DFDC-4074-B11C-CBB652C662A9}"/>
              </a:ext>
            </a:extLst>
          </p:cNvPr>
          <p:cNvCxnSpPr/>
          <p:nvPr/>
        </p:nvCxnSpPr>
        <p:spPr>
          <a:xfrm>
            <a:off x="2996418" y="3303563"/>
            <a:ext cx="2166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B8D39DE-0BD2-43B8-A0CC-959E47AEDB49}"/>
              </a:ext>
            </a:extLst>
          </p:cNvPr>
          <p:cNvSpPr txBox="1"/>
          <p:nvPr/>
        </p:nvSpPr>
        <p:spPr>
          <a:xfrm>
            <a:off x="5624731" y="3041953"/>
            <a:ext cx="20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seconde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14AA67-D75D-4D31-A698-3B9852980C15}"/>
              </a:ext>
            </a:extLst>
          </p:cNvPr>
          <p:cNvSpPr txBox="1"/>
          <p:nvPr/>
        </p:nvSpPr>
        <p:spPr>
          <a:xfrm>
            <a:off x="1337604" y="2933916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motif</a:t>
            </a:r>
          </a:p>
        </p:txBody>
      </p:sp>
    </p:spTree>
    <p:extLst>
      <p:ext uri="{BB962C8B-B14F-4D97-AF65-F5344CB8AC3E}">
        <p14:creationId xmlns:p14="http://schemas.microsoft.com/office/powerpoint/2010/main" val="224424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9">
            <a:extLst>
              <a:ext uri="{FF2B5EF4-FFF2-40B4-BE49-F238E27FC236}">
                <a16:creationId xmlns:a16="http://schemas.microsoft.com/office/drawing/2014/main" id="{1EC09146-3D24-446C-8099-0438D071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48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chemeClr val="accent2"/>
                </a:solidFill>
              </a:rPr>
              <a:t>Activité 3:</a:t>
            </a:r>
            <a:r>
              <a:rPr lang="fr-FR" altLang="fr-FR" sz="2800" b="1" dirty="0"/>
              <a:t> Calculs de tête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7FAC6C2-AFCC-4515-B1B0-586685F78855}"/>
              </a:ext>
            </a:extLst>
          </p:cNvPr>
          <p:cNvCxnSpPr/>
          <p:nvPr/>
        </p:nvCxnSpPr>
        <p:spPr>
          <a:xfrm>
            <a:off x="2996418" y="2335237"/>
            <a:ext cx="2166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8D6D1D8-6727-4CED-8E31-2720AAF1CC03}"/>
              </a:ext>
            </a:extLst>
          </p:cNvPr>
          <p:cNvSpPr txBox="1"/>
          <p:nvPr/>
        </p:nvSpPr>
        <p:spPr>
          <a:xfrm>
            <a:off x="1350498" y="2037612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motif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B0090A-6EE5-4D1D-B458-E2FFF5A6A9E9}"/>
              </a:ext>
            </a:extLst>
          </p:cNvPr>
          <p:cNvSpPr txBox="1"/>
          <p:nvPr/>
        </p:nvSpPr>
        <p:spPr>
          <a:xfrm>
            <a:off x="5624731" y="2037612"/>
            <a:ext cx="20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seconde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6BF0B2-DFDC-4074-B11C-CBB652C662A9}"/>
              </a:ext>
            </a:extLst>
          </p:cNvPr>
          <p:cNvCxnSpPr/>
          <p:nvPr/>
        </p:nvCxnSpPr>
        <p:spPr>
          <a:xfrm>
            <a:off x="2996418" y="3303563"/>
            <a:ext cx="2166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B8D39DE-0BD2-43B8-A0CC-959E47AEDB49}"/>
              </a:ext>
            </a:extLst>
          </p:cNvPr>
          <p:cNvSpPr txBox="1"/>
          <p:nvPr/>
        </p:nvSpPr>
        <p:spPr>
          <a:xfrm>
            <a:off x="5624731" y="3041953"/>
            <a:ext cx="20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seconde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14AA67-D75D-4D31-A698-3B9852980C15}"/>
              </a:ext>
            </a:extLst>
          </p:cNvPr>
          <p:cNvSpPr txBox="1"/>
          <p:nvPr/>
        </p:nvSpPr>
        <p:spPr>
          <a:xfrm>
            <a:off x="1337604" y="2933916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motif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4F7DF0-62BC-4020-B165-5E44FB9F2305}"/>
              </a:ext>
            </a:extLst>
          </p:cNvPr>
          <p:cNvSpPr txBox="1"/>
          <p:nvPr/>
        </p:nvSpPr>
        <p:spPr>
          <a:xfrm>
            <a:off x="2433709" y="4830710"/>
            <a:ext cx="256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 motifs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5855E9-6DE3-4142-BD21-243BFD199A41}"/>
              </a:ext>
            </a:extLst>
          </p:cNvPr>
          <p:cNvSpPr txBox="1"/>
          <p:nvPr/>
        </p:nvSpPr>
        <p:spPr>
          <a:xfrm>
            <a:off x="4754658" y="4757869"/>
            <a:ext cx="362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Donc 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10 Hz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CA8AEC6-0B2D-40A8-A9AE-781FCDD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14" y="2223976"/>
            <a:ext cx="3098923" cy="255943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2714F78-8B21-43BE-8DC6-CA21A97711BB}"/>
              </a:ext>
            </a:extLst>
          </p:cNvPr>
          <p:cNvSpPr txBox="1"/>
          <p:nvPr/>
        </p:nvSpPr>
        <p:spPr>
          <a:xfrm>
            <a:off x="527537" y="5749138"/>
            <a:ext cx="1060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même, on trouve: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0,5 seconde</a:t>
            </a:r>
          </a:p>
        </p:txBody>
      </p:sp>
    </p:spTree>
    <p:extLst>
      <p:ext uri="{BB962C8B-B14F-4D97-AF65-F5344CB8AC3E}">
        <p14:creationId xmlns:p14="http://schemas.microsoft.com/office/powerpoint/2010/main" val="33323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D32DA5-B68A-4F8C-9E6A-475D18DE49F6}"/>
              </a:ext>
            </a:extLst>
          </p:cNvPr>
          <p:cNvSpPr txBox="1"/>
          <p:nvPr/>
        </p:nvSpPr>
        <p:spPr>
          <a:xfrm>
            <a:off x="1214510" y="2237666"/>
            <a:ext cx="381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BF44EC-BF7C-46D8-AA4A-60805E7F301D}"/>
              </a:ext>
            </a:extLst>
          </p:cNvPr>
          <p:cNvSpPr txBox="1"/>
          <p:nvPr/>
        </p:nvSpPr>
        <p:spPr>
          <a:xfrm>
            <a:off x="3936608" y="2037611"/>
            <a:ext cx="215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A0FB0BC-0676-43AE-86F8-FC569B34237D}"/>
              </a:ext>
            </a:extLst>
          </p:cNvPr>
          <p:cNvCxnSpPr>
            <a:cxnSpLocks/>
          </p:cNvCxnSpPr>
          <p:nvPr/>
        </p:nvCxnSpPr>
        <p:spPr>
          <a:xfrm>
            <a:off x="5430129" y="2560831"/>
            <a:ext cx="12238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475C78D-8746-40FE-B5A5-4CAC3D15A779}"/>
              </a:ext>
            </a:extLst>
          </p:cNvPr>
          <p:cNvSpPr txBox="1"/>
          <p:nvPr/>
        </p:nvSpPr>
        <p:spPr>
          <a:xfrm>
            <a:off x="5713828" y="2808493"/>
            <a:ext cx="1322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B041E2-1F9B-4453-90AE-99B9681AEA73}"/>
              </a:ext>
            </a:extLst>
          </p:cNvPr>
          <p:cNvSpPr txBox="1"/>
          <p:nvPr/>
        </p:nvSpPr>
        <p:spPr>
          <a:xfrm>
            <a:off x="5723210" y="1468945"/>
            <a:ext cx="1322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2883C7D-64A8-4D6E-A761-A2166DB3075A}"/>
              </a:ext>
            </a:extLst>
          </p:cNvPr>
          <p:cNvCxnSpPr>
            <a:cxnSpLocks/>
          </p:cNvCxnSpPr>
          <p:nvPr/>
        </p:nvCxnSpPr>
        <p:spPr>
          <a:xfrm flipH="1">
            <a:off x="3739661" y="2960941"/>
            <a:ext cx="354037" cy="43160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ECAE8E7-1ACF-407E-A5D9-6FF6CA34AFA5}"/>
              </a:ext>
            </a:extLst>
          </p:cNvPr>
          <p:cNvCxnSpPr>
            <a:cxnSpLocks/>
          </p:cNvCxnSpPr>
          <p:nvPr/>
        </p:nvCxnSpPr>
        <p:spPr>
          <a:xfrm flipH="1" flipV="1">
            <a:off x="6284009" y="3730185"/>
            <a:ext cx="467165" cy="39515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B8DF04B-DFFC-4BB5-9CF5-946A3EDABDDF}"/>
              </a:ext>
            </a:extLst>
          </p:cNvPr>
          <p:cNvSpPr txBox="1"/>
          <p:nvPr/>
        </p:nvSpPr>
        <p:spPr>
          <a:xfrm>
            <a:off x="6842320" y="4068937"/>
            <a:ext cx="132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FDC0D1F-21DE-493F-A2F6-81E3C4CC2226}"/>
              </a:ext>
            </a:extLst>
          </p:cNvPr>
          <p:cNvSpPr txBox="1"/>
          <p:nvPr/>
        </p:nvSpPr>
        <p:spPr>
          <a:xfrm>
            <a:off x="3275426" y="3238660"/>
            <a:ext cx="132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77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9">
            <a:extLst>
              <a:ext uri="{FF2B5EF4-FFF2-40B4-BE49-F238E27FC236}">
                <a16:creationId xmlns:a16="http://schemas.microsoft.com/office/drawing/2014/main" id="{1EC09146-3D24-446C-8099-0438D071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48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chemeClr val="accent2"/>
                </a:solidFill>
              </a:rPr>
              <a:t>Activité 4: </a:t>
            </a:r>
            <a:r>
              <a:rPr lang="fr-FR" altLang="fr-FR" sz="2800" b="1" dirty="0"/>
              <a:t>Calculs de T et 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B0090A-6EE5-4D1D-B458-E2FFF5A6A9E9}"/>
              </a:ext>
            </a:extLst>
          </p:cNvPr>
          <p:cNvSpPr txBox="1"/>
          <p:nvPr/>
        </p:nvSpPr>
        <p:spPr>
          <a:xfrm>
            <a:off x="298173" y="1250856"/>
            <a:ext cx="3604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 T = 9,1 ms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9,1 x </a:t>
            </a: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1479F9-4D26-467B-A796-1DD65532C278}"/>
              </a:ext>
            </a:extLst>
          </p:cNvPr>
          <p:cNvPicPr/>
          <p:nvPr/>
        </p:nvPicPr>
        <p:blipFill rotWithShape="1">
          <a:blip r:embed="rId2"/>
          <a:srcRect l="23648" t="19746" r="47831" b="40780"/>
          <a:stretch/>
        </p:blipFill>
        <p:spPr bwMode="auto">
          <a:xfrm>
            <a:off x="4121426" y="1024707"/>
            <a:ext cx="7885044" cy="57339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6E82C0C-5515-4A06-8655-0405EAFB75EB}"/>
              </a:ext>
            </a:extLst>
          </p:cNvPr>
          <p:cNvCxnSpPr/>
          <p:nvPr/>
        </p:nvCxnSpPr>
        <p:spPr>
          <a:xfrm>
            <a:off x="5698435" y="3180522"/>
            <a:ext cx="489005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42BFC8E-F988-4EE7-9EFD-99E15211B414}"/>
              </a:ext>
            </a:extLst>
          </p:cNvPr>
          <p:cNvCxnSpPr>
            <a:cxnSpLocks/>
          </p:cNvCxnSpPr>
          <p:nvPr/>
        </p:nvCxnSpPr>
        <p:spPr>
          <a:xfrm flipV="1">
            <a:off x="5698435" y="3094961"/>
            <a:ext cx="0" cy="893941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0CD3CA7-51E6-4038-B4EB-EDAD5AD156BE}"/>
              </a:ext>
            </a:extLst>
          </p:cNvPr>
          <p:cNvCxnSpPr>
            <a:cxnSpLocks/>
          </p:cNvCxnSpPr>
          <p:nvPr/>
        </p:nvCxnSpPr>
        <p:spPr>
          <a:xfrm flipV="1">
            <a:off x="10575235" y="3094961"/>
            <a:ext cx="0" cy="893942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B8D39DE-0BD2-43B8-A0CC-959E47AEDB49}"/>
              </a:ext>
            </a:extLst>
          </p:cNvPr>
          <p:cNvSpPr txBox="1"/>
          <p:nvPr/>
        </p:nvSpPr>
        <p:spPr>
          <a:xfrm>
            <a:off x="7629531" y="2556906"/>
            <a:ext cx="145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4,0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E985EA3-D424-4F18-A38A-50CB6B17C8D7}"/>
                  </a:ext>
                </a:extLst>
              </p:cNvPr>
              <p:cNvSpPr txBox="1"/>
              <p:nvPr/>
            </p:nvSpPr>
            <p:spPr>
              <a:xfrm>
                <a:off x="622852" y="2257053"/>
                <a:ext cx="3279913" cy="846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9,</m:t>
                        </m:r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fr-FR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80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fr-FR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10</m:t>
                            </m:r>
                          </m:e>
                          <m:sup>
                            <m:r>
                              <a:rPr lang="fr-FR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,0</m:t>
                        </m:r>
                      </m:den>
                    </m:f>
                  </m:oMath>
                </a14:m>
                <a:endParaRPr lang="fr-FR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E985EA3-D424-4F18-A38A-50CB6B17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" y="2257053"/>
                <a:ext cx="3279913" cy="846578"/>
              </a:xfrm>
              <a:prstGeom prst="rect">
                <a:avLst/>
              </a:prstGeom>
              <a:blipFill>
                <a:blip r:embed="rId3"/>
                <a:stretch>
                  <a:fillRect l="-3717" b="-3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33F46F5-6B61-4704-9E89-AE325710E65B}"/>
                  </a:ext>
                </a:extLst>
              </p:cNvPr>
              <p:cNvSpPr txBox="1"/>
              <p:nvPr/>
            </p:nvSpPr>
            <p:spPr>
              <a:xfrm>
                <a:off x="351183" y="3820224"/>
                <a:ext cx="3279913" cy="978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fr-FR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6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,3</m:t>
                        </m:r>
                        <m:sSup>
                          <m:sSupPr>
                            <m:ctrlP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36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360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10</m:t>
                            </m:r>
                          </m:e>
                          <m:sup>
                            <m:r>
                              <a:rPr lang="fr-FR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33F46F5-6B61-4704-9E89-AE325710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3" y="3820224"/>
                <a:ext cx="3279913" cy="978088"/>
              </a:xfrm>
              <a:prstGeom prst="rect">
                <a:avLst/>
              </a:prstGeom>
              <a:blipFill>
                <a:blip r:embed="rId4"/>
                <a:stretch>
                  <a:fillRect l="-5762" b="-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9">
            <a:extLst>
              <a:ext uri="{FF2B5EF4-FFF2-40B4-BE49-F238E27FC236}">
                <a16:creationId xmlns:a16="http://schemas.microsoft.com/office/drawing/2014/main" id="{C791DFBD-A619-4782-A7E7-797B2334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04" y="807070"/>
            <a:ext cx="887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C00000"/>
                </a:solidFill>
              </a:rPr>
              <a:t>1-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AE69A2B1-98EF-4695-9E71-152479620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53" y="3558614"/>
            <a:ext cx="887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C00000"/>
                </a:solidFill>
              </a:rPr>
              <a:t>2-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3E47D882-F544-4B09-9A23-DE06BC5BD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43" y="5395272"/>
            <a:ext cx="36377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800" b="1" dirty="0">
                <a:solidFill>
                  <a:srgbClr val="C00000"/>
                </a:solidFill>
              </a:rPr>
              <a:t>3-</a:t>
            </a:r>
            <a:r>
              <a:rPr lang="fr-FR" altLang="fr-FR" sz="2800" dirty="0">
                <a:solidFill>
                  <a:srgbClr val="C00000"/>
                </a:solidFill>
              </a:rPr>
              <a:t> </a:t>
            </a:r>
            <a:r>
              <a:rPr lang="fr-FR" altLang="fr-FR" sz="2800" dirty="0"/>
              <a:t>La note correspondant à cette fréquence est le la3.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20D6A4-2F1F-4C3B-8325-D39D5B5E41F0}"/>
                  </a:ext>
                </a:extLst>
              </p:cNvPr>
              <p:cNvSpPr txBox="1"/>
              <p:nvPr/>
            </p:nvSpPr>
            <p:spPr>
              <a:xfrm>
                <a:off x="622851" y="3070282"/>
                <a:ext cx="2852528" cy="52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,3</m:t>
                    </m:r>
                    <m:sSup>
                      <m:sSup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8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10</m:t>
                        </m:r>
                      </m:e>
                      <m:sup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20D6A4-2F1F-4C3B-8325-D39D5B5E4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" y="3070282"/>
                <a:ext cx="2852528" cy="521681"/>
              </a:xfrm>
              <a:prstGeom prst="rect">
                <a:avLst/>
              </a:prstGeom>
              <a:blipFill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9B5DFA-A7F8-48F4-8898-7C98DB0E875D}"/>
                  </a:ext>
                </a:extLst>
              </p:cNvPr>
              <p:cNvSpPr txBox="1"/>
              <p:nvPr/>
            </p:nvSpPr>
            <p:spPr>
              <a:xfrm>
                <a:off x="545946" y="4740221"/>
                <a:ext cx="3279913" cy="655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fr-FR" sz="36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4,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36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10</m:t>
                        </m:r>
                      </m:e>
                      <m:sup>
                        <m:r>
                          <a:rPr lang="fr-FR" sz="3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sz="36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Hz</m:t>
                    </m:r>
                  </m:oMath>
                </a14:m>
                <a:endPara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9B5DFA-A7F8-48F4-8898-7C98DB0E8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6" y="4740221"/>
                <a:ext cx="3279913" cy="655051"/>
              </a:xfrm>
              <a:prstGeom prst="rect">
                <a:avLst/>
              </a:prstGeom>
              <a:blipFill>
                <a:blip r:embed="rId6"/>
                <a:stretch>
                  <a:fillRect l="-5762" t="-13084" b="-35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7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3" grpId="0"/>
      <p:bldP spid="19" grpId="0"/>
      <p:bldP spid="26" grpId="0"/>
      <p:bldP spid="28" grpId="0"/>
      <p:bldP spid="3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286042" y="689317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III Perception d’un son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4BDB6C-295B-43F0-88A0-21A32D51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0" y="2202546"/>
            <a:ext cx="7743619" cy="4071645"/>
          </a:xfrm>
          <a:prstGeom prst="rect">
            <a:avLst/>
          </a:prstGeom>
        </p:spPr>
      </p:pic>
      <p:sp>
        <p:nvSpPr>
          <p:cNvPr id="2" name="Text Box 9">
            <a:extLst>
              <a:ext uri="{FF2B5EF4-FFF2-40B4-BE49-F238E27FC236}">
                <a16:creationId xmlns:a16="http://schemas.microsoft.com/office/drawing/2014/main" id="{E20C0DE2-2437-461E-B7E7-DCF1EC47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039" y="1397203"/>
            <a:ext cx="3795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</a:rPr>
              <a:t>Activité 5</a:t>
            </a:r>
            <a:r>
              <a:rPr lang="fr-FR" altLang="fr-FR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20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286042" y="689317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I Emission et propagation d’un signal sonore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4BDB6C-295B-43F0-88A0-21A32D51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0" y="2202546"/>
            <a:ext cx="7743619" cy="40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6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9111A0-DF45-4BB4-9FAA-0A949FA6AA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4" t="25493" r="32764" b="40152"/>
          <a:stretch/>
        </p:blipFill>
        <p:spPr bwMode="auto">
          <a:xfrm>
            <a:off x="410817" y="247029"/>
            <a:ext cx="11357113" cy="404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4A5374-5E22-44BE-B0D9-CE624EB899D6}"/>
              </a:ext>
            </a:extLst>
          </p:cNvPr>
          <p:cNvSpPr txBox="1"/>
          <p:nvPr/>
        </p:nvSpPr>
        <p:spPr>
          <a:xfrm>
            <a:off x="410817" y="5446617"/>
            <a:ext cx="201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030A0"/>
                </a:solidFill>
              </a:rPr>
              <a:t>éléphant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67D6C96-7100-43AA-BCAF-CCFAFFFF9A44}"/>
              </a:ext>
            </a:extLst>
          </p:cNvPr>
          <p:cNvCxnSpPr/>
          <p:nvPr/>
        </p:nvCxnSpPr>
        <p:spPr>
          <a:xfrm flipV="1">
            <a:off x="2173357" y="4399722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026EE8-147C-42C1-8AC9-756CDCB75D59}"/>
              </a:ext>
            </a:extLst>
          </p:cNvPr>
          <p:cNvCxnSpPr/>
          <p:nvPr/>
        </p:nvCxnSpPr>
        <p:spPr>
          <a:xfrm flipV="1">
            <a:off x="477078" y="4346712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1CAADB6-ACE0-4228-9CAF-FE3EAAD786EB}"/>
              </a:ext>
            </a:extLst>
          </p:cNvPr>
          <p:cNvCxnSpPr/>
          <p:nvPr/>
        </p:nvCxnSpPr>
        <p:spPr>
          <a:xfrm flipV="1">
            <a:off x="4909931" y="4386470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D31B51E-2DCD-47E6-92C6-EB0AFC4407EE}"/>
              </a:ext>
            </a:extLst>
          </p:cNvPr>
          <p:cNvSpPr txBox="1"/>
          <p:nvPr/>
        </p:nvSpPr>
        <p:spPr>
          <a:xfrm>
            <a:off x="2266123" y="4492510"/>
            <a:ext cx="2994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Sons audibles:</a:t>
            </a:r>
          </a:p>
          <a:p>
            <a:r>
              <a:rPr lang="fr-FR" sz="2800" dirty="0">
                <a:solidFill>
                  <a:srgbClr val="C00000"/>
                </a:solidFill>
              </a:rPr>
              <a:t>20Hz – 20 000 Hz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225AE5-9076-4FB2-B31A-40077333C56D}"/>
              </a:ext>
            </a:extLst>
          </p:cNvPr>
          <p:cNvSpPr txBox="1"/>
          <p:nvPr/>
        </p:nvSpPr>
        <p:spPr>
          <a:xfrm>
            <a:off x="5612297" y="4492510"/>
            <a:ext cx="2385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ultrasons:</a:t>
            </a:r>
          </a:p>
          <a:p>
            <a:r>
              <a:rPr lang="fr-FR" sz="2800" dirty="0">
                <a:solidFill>
                  <a:srgbClr val="C00000"/>
                </a:solidFill>
              </a:rPr>
              <a:t>f &gt;  20 000 Hz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33F569-3F7E-4FA5-8E5F-60D7B5F97444}"/>
              </a:ext>
            </a:extLst>
          </p:cNvPr>
          <p:cNvSpPr txBox="1"/>
          <p:nvPr/>
        </p:nvSpPr>
        <p:spPr>
          <a:xfrm>
            <a:off x="460519" y="4509838"/>
            <a:ext cx="1712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infrasons:</a:t>
            </a:r>
          </a:p>
          <a:p>
            <a:r>
              <a:rPr lang="fr-FR" sz="2800" dirty="0">
                <a:solidFill>
                  <a:srgbClr val="C00000"/>
                </a:solidFill>
              </a:rPr>
              <a:t>f &lt;  20 Hz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0DEBBA-1646-4342-9432-A897DA0EBA6F}"/>
              </a:ext>
            </a:extLst>
          </p:cNvPr>
          <p:cNvSpPr txBox="1"/>
          <p:nvPr/>
        </p:nvSpPr>
        <p:spPr>
          <a:xfrm>
            <a:off x="2842592" y="5464969"/>
            <a:ext cx="159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030A0"/>
                </a:solidFill>
              </a:rPr>
              <a:t>chien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84E0B08-EBCB-455C-9C73-1026B573C95D}"/>
              </a:ext>
            </a:extLst>
          </p:cNvPr>
          <p:cNvSpPr txBox="1"/>
          <p:nvPr/>
        </p:nvSpPr>
        <p:spPr>
          <a:xfrm>
            <a:off x="5612297" y="5443551"/>
            <a:ext cx="201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030A0"/>
                </a:solidFill>
              </a:rPr>
              <a:t>dauphin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0529D2AE-74CC-473D-BFF2-711C15EF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399" y="364840"/>
            <a:ext cx="887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C00000"/>
                </a:solidFill>
              </a:rPr>
              <a:t>1-</a:t>
            </a:r>
          </a:p>
        </p:txBody>
      </p:sp>
    </p:spTree>
    <p:extLst>
      <p:ext uri="{BB962C8B-B14F-4D97-AF65-F5344CB8AC3E}">
        <p14:creationId xmlns:p14="http://schemas.microsoft.com/office/powerpoint/2010/main" val="1198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  <p:bldP spid="15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9111A0-DF45-4BB4-9FAA-0A949FA6AA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4" t="25493" r="32764" b="40152"/>
          <a:stretch/>
        </p:blipFill>
        <p:spPr bwMode="auto">
          <a:xfrm>
            <a:off x="410817" y="247029"/>
            <a:ext cx="11357113" cy="404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E7F0826-7608-4BFF-9B5C-DB1E949D3F3F}"/>
              </a:ext>
            </a:extLst>
          </p:cNvPr>
          <p:cNvSpPr txBox="1"/>
          <p:nvPr/>
        </p:nvSpPr>
        <p:spPr>
          <a:xfrm>
            <a:off x="410816" y="4625032"/>
            <a:ext cx="1099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Les dauphins perçoivent des sons de fréquence maximale 160 000 Hz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54FBB6D-451A-4556-A89F-A4FC330AB422}"/>
              </a:ext>
            </a:extLst>
          </p:cNvPr>
          <p:cNvCxnSpPr/>
          <p:nvPr/>
        </p:nvCxnSpPr>
        <p:spPr>
          <a:xfrm flipV="1">
            <a:off x="9992142" y="3776870"/>
            <a:ext cx="0" cy="689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95CA8DF-03E1-4DAD-9920-70FEFA66EA62}"/>
              </a:ext>
            </a:extLst>
          </p:cNvPr>
          <p:cNvCxnSpPr/>
          <p:nvPr/>
        </p:nvCxnSpPr>
        <p:spPr>
          <a:xfrm flipV="1">
            <a:off x="9137374" y="3776870"/>
            <a:ext cx="0" cy="689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A238632-B2D5-4EC2-B4BC-2EEC156E9C3F}"/>
              </a:ext>
            </a:extLst>
          </p:cNvPr>
          <p:cNvSpPr txBox="1"/>
          <p:nvPr/>
        </p:nvSpPr>
        <p:spPr>
          <a:xfrm>
            <a:off x="410815" y="5148252"/>
            <a:ext cx="11370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rgbClr val="C00000"/>
                </a:solidFill>
              </a:rPr>
              <a:t>Les fréquences utilisées dans les applications médicales sont bien supérieures à 160 000 Hz.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F72697C0-94EE-41B6-9529-C300AD45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651" y="351587"/>
            <a:ext cx="887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C00000"/>
                </a:solidFill>
              </a:rPr>
              <a:t>2-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2FE6A1-B8A7-4F26-B053-D810411D0D9C}"/>
              </a:ext>
            </a:extLst>
          </p:cNvPr>
          <p:cNvSpPr txBox="1"/>
          <p:nvPr/>
        </p:nvSpPr>
        <p:spPr>
          <a:xfrm>
            <a:off x="410815" y="5953373"/>
            <a:ext cx="11370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rgbClr val="C00000"/>
                </a:solidFill>
              </a:rPr>
              <a:t>Autre application des ultrasons: </a:t>
            </a:r>
            <a:r>
              <a:rPr lang="fr-FR" sz="2800" b="1" dirty="0">
                <a:solidFill>
                  <a:srgbClr val="C00000"/>
                </a:solidFill>
              </a:rPr>
              <a:t>l’échographie Doppler </a:t>
            </a:r>
            <a:r>
              <a:rPr lang="fr-FR" sz="2800" dirty="0">
                <a:solidFill>
                  <a:srgbClr val="C00000"/>
                </a:solidFill>
              </a:rPr>
              <a:t>: on peut ainsi déterminer la vitesse du sang dans les veines ou les artères. </a:t>
            </a:r>
          </a:p>
        </p:txBody>
      </p:sp>
    </p:spTree>
    <p:extLst>
      <p:ext uri="{BB962C8B-B14F-4D97-AF65-F5344CB8AC3E}">
        <p14:creationId xmlns:p14="http://schemas.microsoft.com/office/powerpoint/2010/main" val="9362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9111A0-DF45-4BB4-9FAA-0A949FA6AA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4" t="25493" r="32764" b="40152"/>
          <a:stretch/>
        </p:blipFill>
        <p:spPr bwMode="auto">
          <a:xfrm>
            <a:off x="410817" y="247029"/>
            <a:ext cx="11357113" cy="404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67D6C96-7100-43AA-BCAF-CCFAFFFF9A44}"/>
              </a:ext>
            </a:extLst>
          </p:cNvPr>
          <p:cNvCxnSpPr/>
          <p:nvPr/>
        </p:nvCxnSpPr>
        <p:spPr>
          <a:xfrm flipV="1">
            <a:off x="2173357" y="4399722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1CAADB6-ACE0-4228-9CAF-FE3EAAD786EB}"/>
              </a:ext>
            </a:extLst>
          </p:cNvPr>
          <p:cNvCxnSpPr/>
          <p:nvPr/>
        </p:nvCxnSpPr>
        <p:spPr>
          <a:xfrm flipV="1">
            <a:off x="4909931" y="4386470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D31B51E-2DCD-47E6-92C6-EB0AFC4407EE}"/>
              </a:ext>
            </a:extLst>
          </p:cNvPr>
          <p:cNvSpPr txBox="1"/>
          <p:nvPr/>
        </p:nvSpPr>
        <p:spPr>
          <a:xfrm>
            <a:off x="4313583" y="5277796"/>
            <a:ext cx="299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20 kHz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33F569-3F7E-4FA5-8E5F-60D7B5F97444}"/>
              </a:ext>
            </a:extLst>
          </p:cNvPr>
          <p:cNvSpPr txBox="1"/>
          <p:nvPr/>
        </p:nvSpPr>
        <p:spPr>
          <a:xfrm>
            <a:off x="1542225" y="5267975"/>
            <a:ext cx="171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0,020 kHz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020F57-D97B-45D1-8ACC-108DE1F414E6}"/>
              </a:ext>
            </a:extLst>
          </p:cNvPr>
          <p:cNvSpPr txBox="1"/>
          <p:nvPr/>
        </p:nvSpPr>
        <p:spPr>
          <a:xfrm>
            <a:off x="5567581" y="4484384"/>
            <a:ext cx="390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Rappel: 1 kHz = 1 000 Hz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335343E7-B111-439B-98D1-44C38790D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651" y="247029"/>
            <a:ext cx="887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C00000"/>
                </a:solidFill>
              </a:rPr>
              <a:t>3-</a:t>
            </a:r>
          </a:p>
        </p:txBody>
      </p:sp>
    </p:spTree>
    <p:extLst>
      <p:ext uri="{BB962C8B-B14F-4D97-AF65-F5344CB8AC3E}">
        <p14:creationId xmlns:p14="http://schemas.microsoft.com/office/powerpoint/2010/main" val="5466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9111A0-DF45-4BB4-9FAA-0A949FA6AA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4" t="25493" r="32764" b="40152"/>
          <a:stretch/>
        </p:blipFill>
        <p:spPr bwMode="auto">
          <a:xfrm>
            <a:off x="410817" y="247029"/>
            <a:ext cx="11357113" cy="404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67D6C96-7100-43AA-BCAF-CCFAFFFF9A44}"/>
              </a:ext>
            </a:extLst>
          </p:cNvPr>
          <p:cNvCxnSpPr/>
          <p:nvPr/>
        </p:nvCxnSpPr>
        <p:spPr>
          <a:xfrm flipV="1">
            <a:off x="10005392" y="4484384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1CAADB6-ACE0-4228-9CAF-FE3EAAD786EB}"/>
              </a:ext>
            </a:extLst>
          </p:cNvPr>
          <p:cNvCxnSpPr/>
          <p:nvPr/>
        </p:nvCxnSpPr>
        <p:spPr>
          <a:xfrm flipV="1">
            <a:off x="11257722" y="4484384"/>
            <a:ext cx="0" cy="62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D31B51E-2DCD-47E6-92C6-EB0AFC4407EE}"/>
              </a:ext>
            </a:extLst>
          </p:cNvPr>
          <p:cNvSpPr txBox="1"/>
          <p:nvPr/>
        </p:nvSpPr>
        <p:spPr>
          <a:xfrm>
            <a:off x="10649775" y="5248333"/>
            <a:ext cx="154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20 MHz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33F569-3F7E-4FA5-8E5F-60D7B5F97444}"/>
              </a:ext>
            </a:extLst>
          </p:cNvPr>
          <p:cNvSpPr txBox="1"/>
          <p:nvPr/>
        </p:nvSpPr>
        <p:spPr>
          <a:xfrm>
            <a:off x="9321251" y="5294947"/>
            <a:ext cx="171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1 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5020F57-D97B-45D1-8ACC-108DE1F414E6}"/>
                  </a:ext>
                </a:extLst>
              </p:cNvPr>
              <p:cNvSpPr txBox="1"/>
              <p:nvPr/>
            </p:nvSpPr>
            <p:spPr>
              <a:xfrm>
                <a:off x="5329047" y="4449777"/>
                <a:ext cx="4676345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solidFill>
                      <a:srgbClr val="C00000"/>
                    </a:solidFill>
                  </a:rPr>
                  <a:t>Rappel: 1 MHz = 1 000 000Hz</a:t>
                </a:r>
              </a:p>
              <a:p>
                <a:r>
                  <a:rPr lang="fr-FR" sz="2800" dirty="0">
                    <a:solidFill>
                      <a:srgbClr val="C0000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2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a:rPr lang="fr-FR" sz="28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Hz</m:t>
                    </m:r>
                  </m:oMath>
                </a14:m>
                <a:endParaRPr lang="fr-FR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5020F57-D97B-45D1-8ACC-108DE1F4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047" y="4449777"/>
                <a:ext cx="4676345" cy="990977"/>
              </a:xfrm>
              <a:prstGeom prst="rect">
                <a:avLst/>
              </a:prstGeom>
              <a:blipFill>
                <a:blip r:embed="rId3"/>
                <a:stretch>
                  <a:fillRect l="-2608" t="-6135" b="-12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9">
            <a:extLst>
              <a:ext uri="{FF2B5EF4-FFF2-40B4-BE49-F238E27FC236}">
                <a16:creationId xmlns:a16="http://schemas.microsoft.com/office/drawing/2014/main" id="{FE4C3900-EF44-4B06-BA9E-1FAEA2CB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652" y="351588"/>
            <a:ext cx="887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C00000"/>
                </a:solidFill>
              </a:rPr>
              <a:t>4-</a:t>
            </a:r>
          </a:p>
        </p:txBody>
      </p:sp>
    </p:spTree>
    <p:extLst>
      <p:ext uri="{BB962C8B-B14F-4D97-AF65-F5344CB8AC3E}">
        <p14:creationId xmlns:p14="http://schemas.microsoft.com/office/powerpoint/2010/main" val="9201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286042" y="689317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III Perception d’un son</a:t>
            </a: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94FF5720-FE98-48B2-8F08-E817FD10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933" y="1397203"/>
            <a:ext cx="3795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</a:rPr>
              <a:t>Activité 6</a:t>
            </a:r>
            <a:r>
              <a:rPr lang="fr-FR" altLang="fr-FR" sz="3600" b="1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17795D-041C-47C4-9197-3F6D639ECA54}"/>
              </a:ext>
            </a:extLst>
          </p:cNvPr>
          <p:cNvPicPr/>
          <p:nvPr/>
        </p:nvPicPr>
        <p:blipFill rotWithShape="1">
          <a:blip r:embed="rId2"/>
          <a:srcRect l="40703" t="54827" r="9565" b="23521"/>
          <a:stretch/>
        </p:blipFill>
        <p:spPr bwMode="auto">
          <a:xfrm>
            <a:off x="1222125" y="2105089"/>
            <a:ext cx="9989214" cy="2985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4D8771-B268-4E6F-A4BF-6057990C2073}"/>
              </a:ext>
            </a:extLst>
          </p:cNvPr>
          <p:cNvSpPr txBox="1"/>
          <p:nvPr/>
        </p:nvSpPr>
        <p:spPr>
          <a:xfrm>
            <a:off x="1908311" y="5151793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9EF087-AD49-442D-AB04-F48AC17384CA}"/>
              </a:ext>
            </a:extLst>
          </p:cNvPr>
          <p:cNvSpPr txBox="1"/>
          <p:nvPr/>
        </p:nvSpPr>
        <p:spPr>
          <a:xfrm>
            <a:off x="1908310" y="5645463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8E1222-71F5-4940-8DC3-CC2598223B4B}"/>
              </a:ext>
            </a:extLst>
          </p:cNvPr>
          <p:cNvSpPr txBox="1"/>
          <p:nvPr/>
        </p:nvSpPr>
        <p:spPr>
          <a:xfrm>
            <a:off x="5328835" y="5655182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6B4383-8D43-40F8-8952-AFAAAF74333C}"/>
              </a:ext>
            </a:extLst>
          </p:cNvPr>
          <p:cNvSpPr txBox="1"/>
          <p:nvPr/>
        </p:nvSpPr>
        <p:spPr>
          <a:xfrm>
            <a:off x="8391550" y="5681937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BC3E557-B6B8-4360-875D-0754226586CC}"/>
              </a:ext>
            </a:extLst>
          </p:cNvPr>
          <p:cNvSpPr txBox="1"/>
          <p:nvPr/>
        </p:nvSpPr>
        <p:spPr>
          <a:xfrm>
            <a:off x="8391550" y="5184934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10C1793-D19E-4E04-B336-6EEC9B3FE0F5}"/>
              </a:ext>
            </a:extLst>
          </p:cNvPr>
          <p:cNvSpPr txBox="1"/>
          <p:nvPr/>
        </p:nvSpPr>
        <p:spPr>
          <a:xfrm>
            <a:off x="5328835" y="5154276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</a:t>
            </a:r>
          </a:p>
        </p:txBody>
      </p:sp>
    </p:spTree>
    <p:extLst>
      <p:ext uri="{BB962C8B-B14F-4D97-AF65-F5344CB8AC3E}">
        <p14:creationId xmlns:p14="http://schemas.microsoft.com/office/powerpoint/2010/main" val="39949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286042" y="689317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III Perception d’un son</a:t>
            </a: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94FF5720-FE98-48B2-8F08-E817FD10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933" y="1397203"/>
            <a:ext cx="3795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</a:rPr>
              <a:t>Activité 6</a:t>
            </a:r>
            <a:r>
              <a:rPr lang="fr-FR" altLang="fr-FR" sz="3600" b="1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17795D-041C-47C4-9197-3F6D639ECA54}"/>
              </a:ext>
            </a:extLst>
          </p:cNvPr>
          <p:cNvPicPr/>
          <p:nvPr/>
        </p:nvPicPr>
        <p:blipFill rotWithShape="1">
          <a:blip r:embed="rId2"/>
          <a:srcRect l="40703" t="54827" r="9565" b="23521"/>
          <a:stretch/>
        </p:blipFill>
        <p:spPr bwMode="auto">
          <a:xfrm>
            <a:off x="1222125" y="2105089"/>
            <a:ext cx="9989214" cy="2985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4D8771-B268-4E6F-A4BF-6057990C2073}"/>
              </a:ext>
            </a:extLst>
          </p:cNvPr>
          <p:cNvSpPr txBox="1"/>
          <p:nvPr/>
        </p:nvSpPr>
        <p:spPr>
          <a:xfrm>
            <a:off x="1908311" y="5151793"/>
            <a:ext cx="259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</a:t>
            </a:r>
            <a:endParaRPr lang="fr-FR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9EF087-AD49-442D-AB04-F48AC17384CA}"/>
              </a:ext>
            </a:extLst>
          </p:cNvPr>
          <p:cNvSpPr txBox="1"/>
          <p:nvPr/>
        </p:nvSpPr>
        <p:spPr>
          <a:xfrm>
            <a:off x="1908310" y="5645463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8E1222-71F5-4940-8DC3-CC2598223B4B}"/>
              </a:ext>
            </a:extLst>
          </p:cNvPr>
          <p:cNvSpPr txBox="1"/>
          <p:nvPr/>
        </p:nvSpPr>
        <p:spPr>
          <a:xfrm>
            <a:off x="5328835" y="5655182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6B4383-8D43-40F8-8952-AFAAAF74333C}"/>
              </a:ext>
            </a:extLst>
          </p:cNvPr>
          <p:cNvSpPr txBox="1"/>
          <p:nvPr/>
        </p:nvSpPr>
        <p:spPr>
          <a:xfrm>
            <a:off x="8391550" y="5681937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BC3E557-B6B8-4360-875D-0754226586CC}"/>
              </a:ext>
            </a:extLst>
          </p:cNvPr>
          <p:cNvSpPr txBox="1"/>
          <p:nvPr/>
        </p:nvSpPr>
        <p:spPr>
          <a:xfrm>
            <a:off x="8391550" y="5184934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10C1793-D19E-4E04-B336-6EEC9B3FE0F5}"/>
              </a:ext>
            </a:extLst>
          </p:cNvPr>
          <p:cNvSpPr txBox="1"/>
          <p:nvPr/>
        </p:nvSpPr>
        <p:spPr>
          <a:xfrm>
            <a:off x="5328835" y="5154276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5FBB9F-81BD-440A-83E1-27C8E87EEBFF}"/>
              </a:ext>
            </a:extLst>
          </p:cNvPr>
          <p:cNvSpPr txBox="1"/>
          <p:nvPr/>
        </p:nvSpPr>
        <p:spPr>
          <a:xfrm>
            <a:off x="2551219" y="5131962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3,0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824597-FAAB-45E6-B193-D0E8FAD37958}"/>
              </a:ext>
            </a:extLst>
          </p:cNvPr>
          <p:cNvSpPr txBox="1"/>
          <p:nvPr/>
        </p:nvSpPr>
        <p:spPr>
          <a:xfrm>
            <a:off x="5919210" y="5124477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2C1A6F-B689-4A76-BCB5-F38305240FFE}"/>
              </a:ext>
            </a:extLst>
          </p:cNvPr>
          <p:cNvSpPr txBox="1"/>
          <p:nvPr/>
        </p:nvSpPr>
        <p:spPr>
          <a:xfrm>
            <a:off x="9071288" y="5131962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3,0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8F2E9B-ACFC-408E-911D-EF4DC51B4CDC}"/>
              </a:ext>
            </a:extLst>
          </p:cNvPr>
          <p:cNvSpPr txBox="1"/>
          <p:nvPr/>
        </p:nvSpPr>
        <p:spPr>
          <a:xfrm>
            <a:off x="2508728" y="5681937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3,3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586AEF-DB31-4F4B-862F-ACF7EC55C790}"/>
              </a:ext>
            </a:extLst>
          </p:cNvPr>
          <p:cNvSpPr txBox="1"/>
          <p:nvPr/>
        </p:nvSpPr>
        <p:spPr>
          <a:xfrm>
            <a:off x="5899508" y="5595889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287F35-139D-4B0C-975D-93B63B45149B}"/>
              </a:ext>
            </a:extLst>
          </p:cNvPr>
          <p:cNvSpPr txBox="1"/>
          <p:nvPr/>
        </p:nvSpPr>
        <p:spPr>
          <a:xfrm>
            <a:off x="9015374" y="5628965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3,3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</p:spTree>
    <p:extLst>
      <p:ext uri="{BB962C8B-B14F-4D97-AF65-F5344CB8AC3E}">
        <p14:creationId xmlns:p14="http://schemas.microsoft.com/office/powerpoint/2010/main" val="20711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25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D17795D-041C-47C4-9197-3F6D639ECA54}"/>
              </a:ext>
            </a:extLst>
          </p:cNvPr>
          <p:cNvPicPr/>
          <p:nvPr/>
        </p:nvPicPr>
        <p:blipFill rotWithShape="1">
          <a:blip r:embed="rId2"/>
          <a:srcRect l="40703" t="54827" r="9565" b="23521"/>
          <a:stretch/>
        </p:blipFill>
        <p:spPr bwMode="auto">
          <a:xfrm>
            <a:off x="1222125" y="443851"/>
            <a:ext cx="9989214" cy="2985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9EF087-AD49-442D-AB04-F48AC17384CA}"/>
              </a:ext>
            </a:extLst>
          </p:cNvPr>
          <p:cNvSpPr txBox="1"/>
          <p:nvPr/>
        </p:nvSpPr>
        <p:spPr>
          <a:xfrm>
            <a:off x="1722779" y="3697394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8E1222-71F5-4940-8DC3-CC2598223B4B}"/>
              </a:ext>
            </a:extLst>
          </p:cNvPr>
          <p:cNvSpPr txBox="1"/>
          <p:nvPr/>
        </p:nvSpPr>
        <p:spPr>
          <a:xfrm>
            <a:off x="5143304" y="3707113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6B4383-8D43-40F8-8952-AFAAAF74333C}"/>
              </a:ext>
            </a:extLst>
          </p:cNvPr>
          <p:cNvSpPr txBox="1"/>
          <p:nvPr/>
        </p:nvSpPr>
        <p:spPr>
          <a:xfrm>
            <a:off x="8206019" y="3733868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8F2E9B-ACFC-408E-911D-EF4DC51B4CDC}"/>
              </a:ext>
            </a:extLst>
          </p:cNvPr>
          <p:cNvSpPr txBox="1"/>
          <p:nvPr/>
        </p:nvSpPr>
        <p:spPr>
          <a:xfrm>
            <a:off x="2323197" y="3733868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3,3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586AEF-DB31-4F4B-862F-ACF7EC55C790}"/>
              </a:ext>
            </a:extLst>
          </p:cNvPr>
          <p:cNvSpPr txBox="1"/>
          <p:nvPr/>
        </p:nvSpPr>
        <p:spPr>
          <a:xfrm>
            <a:off x="5713977" y="3674324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287F35-139D-4B0C-975D-93B63B45149B}"/>
              </a:ext>
            </a:extLst>
          </p:cNvPr>
          <p:cNvSpPr txBox="1"/>
          <p:nvPr/>
        </p:nvSpPr>
        <p:spPr>
          <a:xfrm>
            <a:off x="8829843" y="3680896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3,3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58DF162-4648-4501-9BA4-CEF815DCB9E8}"/>
              </a:ext>
            </a:extLst>
          </p:cNvPr>
          <p:cNvSpPr/>
          <p:nvPr/>
        </p:nvSpPr>
        <p:spPr>
          <a:xfrm>
            <a:off x="1051634" y="3707113"/>
            <a:ext cx="3460156" cy="623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8B1964-0041-4349-92C8-66A07089E4BA}"/>
              </a:ext>
            </a:extLst>
          </p:cNvPr>
          <p:cNvSpPr/>
          <p:nvPr/>
        </p:nvSpPr>
        <p:spPr>
          <a:xfrm>
            <a:off x="7896381" y="3674324"/>
            <a:ext cx="3460156" cy="623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BCDC14-3F8D-4B69-ACB7-7109830276F8}"/>
              </a:ext>
            </a:extLst>
          </p:cNvPr>
          <p:cNvSpPr txBox="1"/>
          <p:nvPr/>
        </p:nvSpPr>
        <p:spPr>
          <a:xfrm flipH="1">
            <a:off x="979393" y="4837043"/>
            <a:ext cx="998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Les 2 sons ayant la même fréquence ont donc la même hauteur.</a:t>
            </a:r>
          </a:p>
        </p:txBody>
      </p:sp>
    </p:spTree>
    <p:extLst>
      <p:ext uri="{BB962C8B-B14F-4D97-AF65-F5344CB8AC3E}">
        <p14:creationId xmlns:p14="http://schemas.microsoft.com/office/powerpoint/2010/main" val="21638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D17795D-041C-47C4-9197-3F6D639ECA54}"/>
              </a:ext>
            </a:extLst>
          </p:cNvPr>
          <p:cNvPicPr/>
          <p:nvPr/>
        </p:nvPicPr>
        <p:blipFill rotWithShape="1">
          <a:blip r:embed="rId2"/>
          <a:srcRect l="40703" t="54827" r="9565" b="23521"/>
          <a:stretch/>
        </p:blipFill>
        <p:spPr bwMode="auto">
          <a:xfrm>
            <a:off x="1222125" y="443851"/>
            <a:ext cx="9989214" cy="2985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9EF087-AD49-442D-AB04-F48AC17384CA}"/>
              </a:ext>
            </a:extLst>
          </p:cNvPr>
          <p:cNvSpPr txBox="1"/>
          <p:nvPr/>
        </p:nvSpPr>
        <p:spPr>
          <a:xfrm>
            <a:off x="1722779" y="3697394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8E1222-71F5-4940-8DC3-CC2598223B4B}"/>
              </a:ext>
            </a:extLst>
          </p:cNvPr>
          <p:cNvSpPr txBox="1"/>
          <p:nvPr/>
        </p:nvSpPr>
        <p:spPr>
          <a:xfrm>
            <a:off x="5143304" y="3707113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6B4383-8D43-40F8-8952-AFAAAF74333C}"/>
              </a:ext>
            </a:extLst>
          </p:cNvPr>
          <p:cNvSpPr txBox="1"/>
          <p:nvPr/>
        </p:nvSpPr>
        <p:spPr>
          <a:xfrm>
            <a:off x="8206019" y="3733868"/>
            <a:ext cx="8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8F2E9B-ACFC-408E-911D-EF4DC51B4CDC}"/>
              </a:ext>
            </a:extLst>
          </p:cNvPr>
          <p:cNvSpPr txBox="1"/>
          <p:nvPr/>
        </p:nvSpPr>
        <p:spPr>
          <a:xfrm>
            <a:off x="2323197" y="3733868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3,3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586AEF-DB31-4F4B-862F-ACF7EC55C790}"/>
              </a:ext>
            </a:extLst>
          </p:cNvPr>
          <p:cNvSpPr txBox="1"/>
          <p:nvPr/>
        </p:nvSpPr>
        <p:spPr>
          <a:xfrm>
            <a:off x="5713977" y="3674324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287F35-139D-4B0C-975D-93B63B45149B}"/>
              </a:ext>
            </a:extLst>
          </p:cNvPr>
          <p:cNvSpPr txBox="1"/>
          <p:nvPr/>
        </p:nvSpPr>
        <p:spPr>
          <a:xfrm>
            <a:off x="8829843" y="3680896"/>
            <a:ext cx="19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3,3 x </a:t>
            </a:r>
            <a:r>
              <a:rPr lang="fr-F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BCDC14-3F8D-4B69-ACB7-7109830276F8}"/>
              </a:ext>
            </a:extLst>
          </p:cNvPr>
          <p:cNvSpPr txBox="1"/>
          <p:nvPr/>
        </p:nvSpPr>
        <p:spPr>
          <a:xfrm flipH="1">
            <a:off x="226943" y="4890051"/>
            <a:ext cx="1172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Les 2 sons ayant la même représentation temporelle ont donc le même timbre.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4121AB3-6E18-4F56-A495-8381F95E102C}"/>
              </a:ext>
            </a:extLst>
          </p:cNvPr>
          <p:cNvSpPr/>
          <p:nvPr/>
        </p:nvSpPr>
        <p:spPr>
          <a:xfrm>
            <a:off x="1222125" y="294725"/>
            <a:ext cx="3472070" cy="3260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71C295-D327-4FF0-9A0D-9251B5DCA9CE}"/>
              </a:ext>
            </a:extLst>
          </p:cNvPr>
          <p:cNvSpPr/>
          <p:nvPr/>
        </p:nvSpPr>
        <p:spPr>
          <a:xfrm>
            <a:off x="4480697" y="291626"/>
            <a:ext cx="3472070" cy="3260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81">
            <a:extLst>
              <a:ext uri="{FF2B5EF4-FFF2-40B4-BE49-F238E27FC236}">
                <a16:creationId xmlns:a16="http://schemas.microsoft.com/office/drawing/2014/main" id="{5DC37FBF-A38E-4CB9-A4A2-A786D1549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5" t="34002" r="25652" b="17472"/>
          <a:stretch/>
        </p:blipFill>
        <p:spPr>
          <a:xfrm>
            <a:off x="1987827" y="1530626"/>
            <a:ext cx="8428383" cy="49543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286043" y="162134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III Perception d’un son</a:t>
            </a: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94FF5720-FE98-48B2-8F08-E817FD10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59" y="837714"/>
            <a:ext cx="3795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</a:rPr>
              <a:t>Activité 7</a:t>
            </a:r>
            <a:r>
              <a:rPr lang="fr-FR" altLang="fr-FR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0002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81">
            <a:extLst>
              <a:ext uri="{FF2B5EF4-FFF2-40B4-BE49-F238E27FC236}">
                <a16:creationId xmlns:a16="http://schemas.microsoft.com/office/drawing/2014/main" id="{5DC37FBF-A38E-4CB9-A4A2-A786D1549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5" t="34002" r="25652" b="17472"/>
          <a:stretch/>
        </p:blipFill>
        <p:spPr>
          <a:xfrm>
            <a:off x="1987827" y="1530626"/>
            <a:ext cx="8428383" cy="49543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22605CB-05A4-4304-BC90-D9549BD0F4CC}"/>
              </a:ext>
            </a:extLst>
          </p:cNvPr>
          <p:cNvSpPr txBox="1"/>
          <p:nvPr/>
        </p:nvSpPr>
        <p:spPr>
          <a:xfrm>
            <a:off x="286043" y="162134"/>
            <a:ext cx="1161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III Perception d’un son</a:t>
            </a: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94FF5720-FE98-48B2-8F08-E817FD10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59" y="837714"/>
            <a:ext cx="3795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</a:rPr>
              <a:t>Activité 7</a:t>
            </a:r>
            <a:r>
              <a:rPr lang="fr-FR" altLang="fr-FR" sz="3600" b="1" dirty="0"/>
              <a:t>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3B93A80-0838-4002-9516-32E15D0AB3E8}"/>
              </a:ext>
            </a:extLst>
          </p:cNvPr>
          <p:cNvCxnSpPr>
            <a:cxnSpLocks/>
          </p:cNvCxnSpPr>
          <p:nvPr/>
        </p:nvCxnSpPr>
        <p:spPr>
          <a:xfrm>
            <a:off x="6745357" y="2159625"/>
            <a:ext cx="834886" cy="39496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D918B9E-09C3-4F28-8544-1C7D665589BA}"/>
              </a:ext>
            </a:extLst>
          </p:cNvPr>
          <p:cNvCxnSpPr>
            <a:cxnSpLocks/>
          </p:cNvCxnSpPr>
          <p:nvPr/>
        </p:nvCxnSpPr>
        <p:spPr>
          <a:xfrm>
            <a:off x="6745357" y="3299791"/>
            <a:ext cx="834886" cy="11276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C0EEADF-350B-45F3-8A04-005E4F2CA2E4}"/>
              </a:ext>
            </a:extLst>
          </p:cNvPr>
          <p:cNvCxnSpPr>
            <a:cxnSpLocks/>
          </p:cNvCxnSpPr>
          <p:nvPr/>
        </p:nvCxnSpPr>
        <p:spPr>
          <a:xfrm flipV="1">
            <a:off x="6745357" y="2094734"/>
            <a:ext cx="834886" cy="6515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B27D278-7B5C-4EB1-8184-AFAEBECC6D67}"/>
              </a:ext>
            </a:extLst>
          </p:cNvPr>
          <p:cNvCxnSpPr>
            <a:cxnSpLocks/>
          </p:cNvCxnSpPr>
          <p:nvPr/>
        </p:nvCxnSpPr>
        <p:spPr>
          <a:xfrm flipV="1">
            <a:off x="6745357" y="3005334"/>
            <a:ext cx="834886" cy="31039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C04A34B-F166-4A82-814F-6CCD847E3416}"/>
              </a:ext>
            </a:extLst>
          </p:cNvPr>
          <p:cNvCxnSpPr>
            <a:cxnSpLocks/>
          </p:cNvCxnSpPr>
          <p:nvPr/>
        </p:nvCxnSpPr>
        <p:spPr>
          <a:xfrm flipV="1">
            <a:off x="6745357" y="5312401"/>
            <a:ext cx="834886" cy="1077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F85BFFB0-F8ED-490A-A47E-396A17848102}"/>
              </a:ext>
            </a:extLst>
          </p:cNvPr>
          <p:cNvCxnSpPr>
            <a:cxnSpLocks/>
          </p:cNvCxnSpPr>
          <p:nvPr/>
        </p:nvCxnSpPr>
        <p:spPr>
          <a:xfrm flipV="1">
            <a:off x="6745357" y="3512695"/>
            <a:ext cx="834886" cy="3569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E84614F-43AE-46E5-BDE1-2FCCEF1DF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16" t="27887" b="18753"/>
          <a:stretch/>
        </p:blipFill>
        <p:spPr>
          <a:xfrm>
            <a:off x="133986" y="2143666"/>
            <a:ext cx="6180362" cy="32883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A30493-12B0-4BA2-A342-1555319EC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2" t="27066" r="1923" b="16804"/>
          <a:stretch/>
        </p:blipFill>
        <p:spPr>
          <a:xfrm>
            <a:off x="6420903" y="2143666"/>
            <a:ext cx="5771097" cy="32883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8FE4E1-65AA-4A00-BEDB-FEBB36A74908}"/>
              </a:ext>
            </a:extLst>
          </p:cNvPr>
          <p:cNvSpPr txBox="1"/>
          <p:nvPr/>
        </p:nvSpPr>
        <p:spPr>
          <a:xfrm>
            <a:off x="520505" y="1059009"/>
            <a:ext cx="11324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1- Que se passe-t-il quand on fait le vide dans une enceinte contenant un émetteur sonore ?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5CFDD4-CC75-4DF4-A944-78251FD3E8BB}"/>
              </a:ext>
            </a:extLst>
          </p:cNvPr>
          <p:cNvSpPr txBox="1"/>
          <p:nvPr/>
        </p:nvSpPr>
        <p:spPr>
          <a:xfrm>
            <a:off x="3585216" y="4722846"/>
            <a:ext cx="272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On fait le vide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D90906C-3D61-4679-8B87-2D7BB5C38560}"/>
              </a:ext>
            </a:extLst>
          </p:cNvPr>
          <p:cNvCxnSpPr/>
          <p:nvPr/>
        </p:nvCxnSpPr>
        <p:spPr>
          <a:xfrm>
            <a:off x="6090962" y="5015233"/>
            <a:ext cx="65988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4F2E68A-834F-420A-8E36-1BFA3B9325D6}"/>
              </a:ext>
            </a:extLst>
          </p:cNvPr>
          <p:cNvSpPr/>
          <p:nvPr/>
        </p:nvSpPr>
        <p:spPr>
          <a:xfrm>
            <a:off x="2389462" y="3187399"/>
            <a:ext cx="1195754" cy="11957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852BD50-7ED0-4E94-8D27-E275F01541D8}"/>
              </a:ext>
            </a:extLst>
          </p:cNvPr>
          <p:cNvSpPr/>
          <p:nvPr/>
        </p:nvSpPr>
        <p:spPr>
          <a:xfrm>
            <a:off x="8740770" y="3187399"/>
            <a:ext cx="1195754" cy="11957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7034FD0-CC55-4BC5-A746-E43934C68ABC}"/>
              </a:ext>
            </a:extLst>
          </p:cNvPr>
          <p:cNvSpPr txBox="1"/>
          <p:nvPr/>
        </p:nvSpPr>
        <p:spPr>
          <a:xfrm>
            <a:off x="5708137" y="35381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9669CD-43D2-4920-BD5A-54BE98A6CC40}"/>
              </a:ext>
            </a:extLst>
          </p:cNvPr>
          <p:cNvSpPr txBox="1"/>
          <p:nvPr/>
        </p:nvSpPr>
        <p:spPr>
          <a:xfrm>
            <a:off x="520505" y="5579498"/>
            <a:ext cx="111978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son se propage uniquement dans un milieu matériel; il ne se propage donc pas dans le vide.</a:t>
            </a:r>
            <a:endParaRPr lang="fr-FR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58ECBA33-AEB8-46B9-B1FE-16D97CF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177" y="334963"/>
            <a:ext cx="3795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</a:rPr>
              <a:t>Activité 1</a:t>
            </a:r>
            <a:r>
              <a:rPr lang="fr-FR" altLang="fr-FR" sz="3600" b="1" dirty="0"/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3AB2D1-4D9F-4CAB-9B84-E8C157673BF7}"/>
              </a:ext>
            </a:extLst>
          </p:cNvPr>
          <p:cNvSpPr txBox="1"/>
          <p:nvPr/>
        </p:nvSpPr>
        <p:spPr>
          <a:xfrm>
            <a:off x="2549025" y="3872741"/>
            <a:ext cx="119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1148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D5EBCB-F090-47CC-B3C4-E65E1C402FFA}"/>
              </a:ext>
            </a:extLst>
          </p:cNvPr>
          <p:cNvSpPr txBox="1"/>
          <p:nvPr/>
        </p:nvSpPr>
        <p:spPr>
          <a:xfrm>
            <a:off x="8993098" y="3873185"/>
            <a:ext cx="955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519</a:t>
            </a:r>
          </a:p>
        </p:txBody>
      </p:sp>
    </p:spTree>
    <p:extLst>
      <p:ext uri="{BB962C8B-B14F-4D97-AF65-F5344CB8AC3E}">
        <p14:creationId xmlns:p14="http://schemas.microsoft.com/office/powerpoint/2010/main" val="13277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 animBg="1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09A7FFA-83F8-4DCC-BB3A-AC9D3D6CF624}"/>
              </a:ext>
            </a:extLst>
          </p:cNvPr>
          <p:cNvSpPr txBox="1"/>
          <p:nvPr/>
        </p:nvSpPr>
        <p:spPr>
          <a:xfrm>
            <a:off x="433753" y="407963"/>
            <a:ext cx="11324493" cy="122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 a) Comment un son est-il produit ?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AEAD17-F0F7-478C-AE25-8E0F90753900}"/>
              </a:ext>
            </a:extLst>
          </p:cNvPr>
          <p:cNvSpPr txBox="1"/>
          <p:nvPr/>
        </p:nvSpPr>
        <p:spPr>
          <a:xfrm>
            <a:off x="194603" y="4778186"/>
            <a:ext cx="115636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  <a:r>
              <a:rPr lang="fr-FR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d’un objet produit un signal sonore.</a:t>
            </a:r>
          </a:p>
          <a:p>
            <a:pPr algn="just"/>
            <a:r>
              <a:rPr lang="fr-FR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 la prop</a:t>
            </a:r>
            <a:r>
              <a:rPr lang="fr-FR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agation de la </a:t>
            </a:r>
            <a:r>
              <a:rPr lang="fr-FR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lumière, il y a un émetteur, un milieu de propagation et un récepteur.</a:t>
            </a:r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218F2D-A0D5-4AEF-822F-D18A1D8F5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7"/>
          <a:stretch/>
        </p:blipFill>
        <p:spPr>
          <a:xfrm>
            <a:off x="110196" y="1328869"/>
            <a:ext cx="3885029" cy="303903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6218E86-EEE1-4124-8E82-BC36F3A9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70" y="1156484"/>
            <a:ext cx="7579730" cy="3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09A7FFA-83F8-4DCC-BB3A-AC9D3D6CF624}"/>
              </a:ext>
            </a:extLst>
          </p:cNvPr>
          <p:cNvSpPr txBox="1"/>
          <p:nvPr/>
        </p:nvSpPr>
        <p:spPr>
          <a:xfrm>
            <a:off x="433753" y="407963"/>
            <a:ext cx="11324493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2-b) Comment un son peut-il être amplifié ?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AEAD17-F0F7-478C-AE25-8E0F90753900}"/>
              </a:ext>
            </a:extLst>
          </p:cNvPr>
          <p:cNvSpPr txBox="1"/>
          <p:nvPr/>
        </p:nvSpPr>
        <p:spPr>
          <a:xfrm>
            <a:off x="194603" y="5218931"/>
            <a:ext cx="115636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</a:t>
            </a:r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caisse de résonance</a:t>
            </a:r>
            <a:r>
              <a:rPr lang="fr-FR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amplifie ce signal pour qu’il devienne audible.  </a:t>
            </a:r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lang="fr-FR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la caisse de résonance d’une guitare.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6EDD9D-21AF-40F4-980E-59ACFFD14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5"/>
          <a:stretch/>
        </p:blipFill>
        <p:spPr>
          <a:xfrm>
            <a:off x="1037797" y="1213491"/>
            <a:ext cx="4880011" cy="3503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588E53E-D18E-4468-BEB3-968326D16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48" y="1213491"/>
            <a:ext cx="3987018" cy="39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09A7FFA-83F8-4DCC-BB3A-AC9D3D6CF624}"/>
              </a:ext>
            </a:extLst>
          </p:cNvPr>
          <p:cNvSpPr txBox="1"/>
          <p:nvPr/>
        </p:nvSpPr>
        <p:spPr>
          <a:xfrm>
            <a:off x="433753" y="407963"/>
            <a:ext cx="11324493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 Lors de la propagation du son, qu’est ce qui se propage ?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ADF7518-340C-4F24-B32D-0B15F6817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8"/>
          <a:stretch/>
        </p:blipFill>
        <p:spPr>
          <a:xfrm>
            <a:off x="2909581" y="1416859"/>
            <a:ext cx="5981201" cy="4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09A7FFA-83F8-4DCC-BB3A-AC9D3D6CF624}"/>
              </a:ext>
            </a:extLst>
          </p:cNvPr>
          <p:cNvSpPr txBox="1"/>
          <p:nvPr/>
        </p:nvSpPr>
        <p:spPr>
          <a:xfrm>
            <a:off x="433753" y="407963"/>
            <a:ext cx="11324493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 Lors de la propagation du son, qu’est ce qui se propage ?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454285-14E4-49D4-83C9-91AA31485EF6}"/>
              </a:ext>
            </a:extLst>
          </p:cNvPr>
          <p:cNvSpPr txBox="1"/>
          <p:nvPr/>
        </p:nvSpPr>
        <p:spPr>
          <a:xfrm>
            <a:off x="220392" y="4634155"/>
            <a:ext cx="11651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propagation du son se fait de proche en proche grâce à l’élasticité du milieu susceptible de se déformer.  Sa vitesse de propagation dépend de la nature du milieu et augmente avec sa température. Dans l’air, à 15°C, sa vitesse est de 340 m.s</a:t>
            </a:r>
            <a:r>
              <a:rPr lang="fr-FR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-1. </a:t>
            </a:r>
            <a:r>
              <a:rPr lang="fr-FR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n’y a pas propagation de matière mais d’énergie.</a:t>
            </a:r>
            <a:endParaRPr lang="fr-FR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20EFA9-1122-4CDF-B030-8CCAB18D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2" y="1457398"/>
            <a:ext cx="6224257" cy="30442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C75F74-25C3-40B1-9C5A-E7A7C61D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28" y="1408951"/>
            <a:ext cx="4408757" cy="30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09A7FFA-83F8-4DCC-BB3A-AC9D3D6CF624}"/>
              </a:ext>
            </a:extLst>
          </p:cNvPr>
          <p:cNvSpPr txBox="1"/>
          <p:nvPr/>
        </p:nvSpPr>
        <p:spPr>
          <a:xfrm>
            <a:off x="433753" y="407963"/>
            <a:ext cx="11324493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 a) A quelle condition un son est il perçu par notre oreille ?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454285-14E4-49D4-83C9-91AA31485EF6}"/>
              </a:ext>
            </a:extLst>
          </p:cNvPr>
          <p:cNvSpPr txBox="1"/>
          <p:nvPr/>
        </p:nvSpPr>
        <p:spPr>
          <a:xfrm>
            <a:off x="433753" y="5109363"/>
            <a:ext cx="11542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faut une source qui produit une vibration mécanique, </a:t>
            </a:r>
            <a:r>
              <a:rPr lang="fr-FR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milieu qui  transmet cette vibration (exemples : l’air, l’eau, un métal,…) et un appareil auditif qui reçoit cette vibration.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D0DDDA-E5A2-46CC-A8E6-F4106D4FA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4" b="6297"/>
          <a:stretch/>
        </p:blipFill>
        <p:spPr>
          <a:xfrm>
            <a:off x="1365698" y="1056139"/>
            <a:ext cx="8617726" cy="39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8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09A7FFA-83F8-4DCC-BB3A-AC9D3D6CF624}"/>
              </a:ext>
            </a:extLst>
          </p:cNvPr>
          <p:cNvSpPr txBox="1"/>
          <p:nvPr/>
        </p:nvSpPr>
        <p:spPr>
          <a:xfrm>
            <a:off x="433753" y="407963"/>
            <a:ext cx="11324493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Quels peuvent être les dangers d’une exposition sonore trop importante ?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454285-14E4-49D4-83C9-91AA31485EF6}"/>
              </a:ext>
            </a:extLst>
          </p:cNvPr>
          <p:cNvSpPr txBox="1"/>
          <p:nvPr/>
        </p:nvSpPr>
        <p:spPr>
          <a:xfrm>
            <a:off x="649373" y="5801861"/>
            <a:ext cx="1154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dangers sont la perte d’audibilité, voire la surdité.  </a:t>
            </a:r>
            <a:endParaRPr lang="fr-FR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979248-B607-4FE1-B48B-9EC4B75C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4" y="1321045"/>
            <a:ext cx="5268797" cy="27445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2633E5-2BE5-4B0B-B936-DCD2DAFB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39" y="2320071"/>
            <a:ext cx="6276387" cy="31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668</Words>
  <Application>Microsoft Office PowerPoint</Application>
  <PresentationFormat>Grand écran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Famille MALLET</dc:creator>
  <cp:lastModifiedBy>Famille MALLET</cp:lastModifiedBy>
  <cp:revision>42</cp:revision>
  <dcterms:created xsi:type="dcterms:W3CDTF">2020-10-23T08:54:50Z</dcterms:created>
  <dcterms:modified xsi:type="dcterms:W3CDTF">2020-11-11T13:26:00Z</dcterms:modified>
</cp:coreProperties>
</file>