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6"/>
    <p:restoredTop sz="94697"/>
  </p:normalViewPr>
  <p:slideViewPr>
    <p:cSldViewPr snapToGrid="0" snapToObjects="1">
      <p:cViewPr varScale="1">
        <p:scale>
          <a:sx n="57" d="100"/>
          <a:sy n="57" d="100"/>
        </p:scale>
        <p:origin x="17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05DF6-BCB3-8940-8DD0-E596DEA63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FB9445-33C2-B74E-BA3D-C76A8D09E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AAB361-EC11-4E4B-9A67-E81B3AAF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4A22-B570-004D-A1A7-7F0955C2E552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FDEF19-28EA-A441-80BC-9C4C4512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C04F1-FDBD-034B-8851-285CA3BB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6AA9-3E15-A349-9F31-B9D2ABD4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55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6DC28-4905-DF4B-A720-6A987C13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E88197-D56E-1B41-8D51-2E52DDBDF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B19E6F-178C-4B4A-AF98-D954E801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4A22-B570-004D-A1A7-7F0955C2E552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925D77-3488-6D4C-9C03-F0D374D8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354EE7-2A9B-9846-842C-04F54121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6AA9-3E15-A349-9F31-B9D2ABD4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94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46FA4F-82EB-8C43-95E0-B24B76052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B7DFCC-957F-524A-B867-C59AD574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3165D8-D6B8-CC48-9EF2-184B4A70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4A22-B570-004D-A1A7-7F0955C2E552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40B04-BD26-3642-8581-9BE0D3A6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C5B435-7F34-C549-8061-C34C1933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6AA9-3E15-A349-9F31-B9D2ABD4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94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00832-DC2F-6348-BC4F-8D789986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8FFB6E-FDCD-5640-A908-42BB0776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37275E-5E2F-D34B-A6D7-AB92691B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4A22-B570-004D-A1A7-7F0955C2E552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44A6F6-4957-9B41-8CEE-51DFCE07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E5D4E-8690-F84F-9E95-FEDA78D2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6AA9-3E15-A349-9F31-B9D2ABD4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32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545DD-8ACB-144E-9E67-A91DAA96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2FBC51-E187-8E42-9C07-5831FEF80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9AD65-DF0C-CC45-B2DD-185C6865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4A22-B570-004D-A1A7-7F0955C2E552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E2CB7E-6154-7145-B0B5-22DD40D4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324293-7BE2-8A4F-B903-164909B9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6AA9-3E15-A349-9F31-B9D2ABD4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0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94310-374D-224A-ABEE-3D29820C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FDBFAF-0315-4A4B-8AD9-56CCB5F6B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6EACD0-AB5B-C64C-A509-DA80FF7F2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A2B7D7-8D92-B34D-B85B-E547C26A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4A22-B570-004D-A1A7-7F0955C2E552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AE9AA4-0F7E-8A4F-A3F4-87337BCC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FB52F6-FE51-AD4B-B1F7-89FDFD53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6AA9-3E15-A349-9F31-B9D2ABD4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61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A003C-40C5-4148-ACCC-631B19E1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25669-6161-E447-88A3-0047797BF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F9B51F-DB60-0C49-9693-054DFDA5D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23D7A0-7FC1-374C-9607-9AAF17BE2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3EEB71-82E4-8B45-B4B7-2AA862EDE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F690B5-8C81-CA4B-AAE8-62FDE766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4A22-B570-004D-A1A7-7F0955C2E552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968201-3046-EB40-9E1D-5734FA4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131D7F-8364-7B4B-AFB5-CB2B6F0D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6AA9-3E15-A349-9F31-B9D2ABD4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8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8A347-13AD-5F40-9E7A-66AB4CA1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664190-1EDB-7D43-B7E1-353D2072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4A22-B570-004D-A1A7-7F0955C2E552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0A933B-BB19-0248-A981-64678CA5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0FB7B6-7252-1F42-A7F9-2461C541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6AA9-3E15-A349-9F31-B9D2ABD4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95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DA7FBD-7183-0D4F-974E-3BFC64B7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4A22-B570-004D-A1A7-7F0955C2E552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E6DA54-651D-0D44-A5D5-8D64674F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867190-AD9F-F047-815C-91B08E19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6AA9-3E15-A349-9F31-B9D2ABD4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98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57340-7CCD-464A-8CBB-D63CDE64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A0018E-3A18-D44D-947D-CCC732A1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38DBE1-EB07-B64D-90E3-CEA9DA41C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7BD30C-F304-D44E-82CA-4A25E293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4A22-B570-004D-A1A7-7F0955C2E552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1F6EC7-5753-C84A-A5AA-C61C3FC0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DD606-B5CD-D84A-B3C7-83DDF02C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6AA9-3E15-A349-9F31-B9D2ABD4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63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FED2D-964C-EA4F-B3AC-A54871B7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4EC7C2-E66A-BF4A-8642-C47A138E7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4EB6E3-D9BA-414E-AB7E-C365675A3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B19337-B32D-0941-A1D5-58B2DB54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4A22-B570-004D-A1A7-7F0955C2E552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ECA2CD-2502-E943-8527-A96714DC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A5EEDC-6305-6A46-BEA7-5134D467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6AA9-3E15-A349-9F31-B9D2ABD4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0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6B99FF-B169-FC44-B2CB-E634437D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0C6D9B-D57F-714E-8E1F-E9A6F49A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C872A2-4D56-BB40-818D-5080A703E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4A22-B570-004D-A1A7-7F0955C2E552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65B86-49FC-C247-B2D4-12150C31C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9BAAC8-AB88-784E-8CD6-D509CA8F3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26AA9-3E15-A349-9F31-B9D2ABD4D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91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41457-CFED-984E-ABDD-3EA9F6EA5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Correction exercice 21p94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8DCC65-E9BE-D248-BABB-4EBCC2ADB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Equilibrer une équation bilan</a:t>
            </a:r>
          </a:p>
        </p:txBody>
      </p:sp>
    </p:spTree>
    <p:extLst>
      <p:ext uri="{BB962C8B-B14F-4D97-AF65-F5344CB8AC3E}">
        <p14:creationId xmlns:p14="http://schemas.microsoft.com/office/powerpoint/2010/main" val="62894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1E9E5-2679-B84A-AC58-8326D6AE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on équilibre les éléments dans l’ordre du cours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fr-FR" dirty="0"/>
              <a:t>,H,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7FDC2D-E061-504C-8C07-53C7C008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…….. </a:t>
            </a:r>
            <a:r>
              <a:rPr lang="fr-FR" dirty="0"/>
              <a:t>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 (g) + ………O</a:t>
            </a:r>
            <a:r>
              <a:rPr lang="fr-FR" baseline="-25000" dirty="0"/>
              <a:t>2</a:t>
            </a:r>
            <a:r>
              <a:rPr lang="fr-FR" dirty="0"/>
              <a:t> (g) → </a:t>
            </a:r>
            <a:r>
              <a:rPr lang="fr-FR" b="1" dirty="0">
                <a:solidFill>
                  <a:srgbClr val="FF0000"/>
                </a:solidFill>
              </a:rPr>
              <a:t>3</a:t>
            </a:r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O (l) +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b="1" dirty="0"/>
              <a:t> </a:t>
            </a:r>
            <a:r>
              <a:rPr lang="fr-FR" dirty="0"/>
              <a:t>CO</a:t>
            </a:r>
            <a:r>
              <a:rPr lang="fr-FR" baseline="-25000" dirty="0"/>
              <a:t>2</a:t>
            </a:r>
            <a:r>
              <a:rPr lang="fr-FR" dirty="0"/>
              <a:t> (g)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17BF90D-C269-3348-9FAB-F94122679CEF}"/>
              </a:ext>
            </a:extLst>
          </p:cNvPr>
          <p:cNvGraphicFramePr>
            <a:graphicFrameLocks noGrp="1"/>
          </p:cNvGraphicFramePr>
          <p:nvPr/>
        </p:nvGraphicFramePr>
        <p:xfrm>
          <a:off x="970455" y="2904014"/>
          <a:ext cx="30550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04">
                  <a:extLst>
                    <a:ext uri="{9D8B030D-6E8A-4147-A177-3AD203B41FA5}">
                      <a16:colId xmlns:a16="http://schemas.microsoft.com/office/drawing/2014/main" val="3939750970"/>
                    </a:ext>
                  </a:extLst>
                </a:gridCol>
                <a:gridCol w="1527504">
                  <a:extLst>
                    <a:ext uri="{9D8B030D-6E8A-4147-A177-3AD203B41FA5}">
                      <a16:colId xmlns:a16="http://schemas.microsoft.com/office/drawing/2014/main" val="3506118036"/>
                    </a:ext>
                  </a:extLst>
                </a:gridCol>
              </a:tblGrid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64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3257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574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2CE820-1438-3E49-A15C-B97D317A2AA6}"/>
              </a:ext>
            </a:extLst>
          </p:cNvPr>
          <p:cNvGraphicFramePr>
            <a:graphicFrameLocks noGrp="1"/>
          </p:cNvGraphicFramePr>
          <p:nvPr/>
        </p:nvGraphicFramePr>
        <p:xfrm>
          <a:off x="5927834" y="2886152"/>
          <a:ext cx="2627588" cy="1115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794">
                  <a:extLst>
                    <a:ext uri="{9D8B030D-6E8A-4147-A177-3AD203B41FA5}">
                      <a16:colId xmlns:a16="http://schemas.microsoft.com/office/drawing/2014/main" val="690755432"/>
                    </a:ext>
                  </a:extLst>
                </a:gridCol>
                <a:gridCol w="1313794">
                  <a:extLst>
                    <a:ext uri="{9D8B030D-6E8A-4147-A177-3AD203B41FA5}">
                      <a16:colId xmlns:a16="http://schemas.microsoft.com/office/drawing/2014/main" val="2741639094"/>
                    </a:ext>
                  </a:extLst>
                </a:gridCol>
              </a:tblGrid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10783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x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021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1x3+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r-FR" dirty="0"/>
                        <a:t>x2 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81157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545FBE5B-13BD-134C-8777-58F1DE45FEF3}"/>
              </a:ext>
            </a:extLst>
          </p:cNvPr>
          <p:cNvSpPr/>
          <p:nvPr/>
        </p:nvSpPr>
        <p:spPr>
          <a:xfrm>
            <a:off x="2039006" y="4477408"/>
            <a:ext cx="6148551" cy="1576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 combien doit on multiplier 2 pour avoir 7? Petite équation à 1 inconnue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D96D60C-0A77-6141-BC6C-8C1E6DA9B68D}"/>
              </a:ext>
            </a:extLst>
          </p:cNvPr>
          <p:cNvCxnSpPr>
            <a:cxnSpLocks/>
          </p:cNvCxnSpPr>
          <p:nvPr/>
        </p:nvCxnSpPr>
        <p:spPr>
          <a:xfrm flipV="1">
            <a:off x="6095999" y="3901508"/>
            <a:ext cx="2224252" cy="114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1A806883-A6CE-2347-ABC3-E75A6A08DF4B}"/>
              </a:ext>
            </a:extLst>
          </p:cNvPr>
          <p:cNvSpPr/>
          <p:nvPr/>
        </p:nvSpPr>
        <p:spPr>
          <a:xfrm>
            <a:off x="7840717" y="3668110"/>
            <a:ext cx="115614" cy="33318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3F141FC-6D80-9B46-AA4B-CE4D4FC0FCE7}"/>
              </a:ext>
            </a:extLst>
          </p:cNvPr>
          <p:cNvCxnSpPr>
            <a:cxnSpLocks/>
          </p:cNvCxnSpPr>
          <p:nvPr/>
        </p:nvCxnSpPr>
        <p:spPr>
          <a:xfrm flipH="1" flipV="1">
            <a:off x="2676635" y="3834702"/>
            <a:ext cx="791779" cy="86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C92AC8D-B4EB-2B43-8F9D-815ACA13D9AB}"/>
              </a:ext>
            </a:extLst>
          </p:cNvPr>
          <p:cNvSpPr/>
          <p:nvPr/>
        </p:nvSpPr>
        <p:spPr>
          <a:xfrm>
            <a:off x="7556938" y="3668110"/>
            <a:ext cx="84083" cy="3331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70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1E9E5-2679-B84A-AC58-8326D6AE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on équilibre les éléments dans l’ordre du cours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fr-FR" dirty="0"/>
              <a:t>,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H,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7FDC2D-E061-504C-8C07-53C7C008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…….. </a:t>
            </a:r>
            <a:r>
              <a:rPr lang="fr-FR" dirty="0"/>
              <a:t>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 (g) + ………O</a:t>
            </a:r>
            <a:r>
              <a:rPr lang="fr-FR" baseline="-25000" dirty="0"/>
              <a:t>2</a:t>
            </a:r>
            <a:r>
              <a:rPr lang="fr-FR" dirty="0"/>
              <a:t> (g) → </a:t>
            </a:r>
            <a:r>
              <a:rPr lang="fr-FR" b="1" dirty="0">
                <a:solidFill>
                  <a:srgbClr val="FF0000"/>
                </a:solidFill>
              </a:rPr>
              <a:t>3</a:t>
            </a:r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O (l) +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b="1" dirty="0"/>
              <a:t> </a:t>
            </a:r>
            <a:r>
              <a:rPr lang="fr-FR" dirty="0"/>
              <a:t>CO</a:t>
            </a:r>
            <a:r>
              <a:rPr lang="fr-FR" baseline="-25000" dirty="0"/>
              <a:t>2</a:t>
            </a:r>
            <a:r>
              <a:rPr lang="fr-FR" dirty="0"/>
              <a:t> (g)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17BF90D-C269-3348-9FAB-F94122679CEF}"/>
              </a:ext>
            </a:extLst>
          </p:cNvPr>
          <p:cNvGraphicFramePr>
            <a:graphicFrameLocks noGrp="1"/>
          </p:cNvGraphicFramePr>
          <p:nvPr/>
        </p:nvGraphicFramePr>
        <p:xfrm>
          <a:off x="970455" y="2904014"/>
          <a:ext cx="30550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04">
                  <a:extLst>
                    <a:ext uri="{9D8B030D-6E8A-4147-A177-3AD203B41FA5}">
                      <a16:colId xmlns:a16="http://schemas.microsoft.com/office/drawing/2014/main" val="3939750970"/>
                    </a:ext>
                  </a:extLst>
                </a:gridCol>
                <a:gridCol w="1527504">
                  <a:extLst>
                    <a:ext uri="{9D8B030D-6E8A-4147-A177-3AD203B41FA5}">
                      <a16:colId xmlns:a16="http://schemas.microsoft.com/office/drawing/2014/main" val="3506118036"/>
                    </a:ext>
                  </a:extLst>
                </a:gridCol>
              </a:tblGrid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64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3257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574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2CE820-1438-3E49-A15C-B97D317A2AA6}"/>
              </a:ext>
            </a:extLst>
          </p:cNvPr>
          <p:cNvGraphicFramePr>
            <a:graphicFrameLocks noGrp="1"/>
          </p:cNvGraphicFramePr>
          <p:nvPr/>
        </p:nvGraphicFramePr>
        <p:xfrm>
          <a:off x="5927834" y="2886152"/>
          <a:ext cx="2627588" cy="1115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794">
                  <a:extLst>
                    <a:ext uri="{9D8B030D-6E8A-4147-A177-3AD203B41FA5}">
                      <a16:colId xmlns:a16="http://schemas.microsoft.com/office/drawing/2014/main" val="690755432"/>
                    </a:ext>
                  </a:extLst>
                </a:gridCol>
                <a:gridCol w="1313794">
                  <a:extLst>
                    <a:ext uri="{9D8B030D-6E8A-4147-A177-3AD203B41FA5}">
                      <a16:colId xmlns:a16="http://schemas.microsoft.com/office/drawing/2014/main" val="2741639094"/>
                    </a:ext>
                  </a:extLst>
                </a:gridCol>
              </a:tblGrid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10783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x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021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1x3+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r-FR" dirty="0"/>
                        <a:t>x2 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8115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5FBE5B-13BD-134C-8777-58F1DE45FEF3}"/>
                  </a:ext>
                </a:extLst>
              </p:cNvPr>
              <p:cNvSpPr/>
              <p:nvPr/>
            </p:nvSpPr>
            <p:spPr>
              <a:xfrm>
                <a:off x="2039006" y="4477408"/>
                <a:ext cx="6148551" cy="15765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2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/>
                  <a:t> = 7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fr-F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</m:oMath>
                </a14:m>
                <a:r>
                  <a:rPr lang="fr-FR" dirty="0">
                    <a:sym typeface="Wingdings" pitchFamily="2" charset="2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7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5FBE5B-13BD-134C-8777-58F1DE45F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006" y="4477408"/>
                <a:ext cx="6148551" cy="15765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D96D60C-0A77-6141-BC6C-8C1E6DA9B68D}"/>
              </a:ext>
            </a:extLst>
          </p:cNvPr>
          <p:cNvCxnSpPr>
            <a:cxnSpLocks/>
          </p:cNvCxnSpPr>
          <p:nvPr/>
        </p:nvCxnSpPr>
        <p:spPr>
          <a:xfrm flipV="1">
            <a:off x="6095999" y="3901508"/>
            <a:ext cx="2224252" cy="114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1A806883-A6CE-2347-ABC3-E75A6A08DF4B}"/>
              </a:ext>
            </a:extLst>
          </p:cNvPr>
          <p:cNvSpPr/>
          <p:nvPr/>
        </p:nvSpPr>
        <p:spPr>
          <a:xfrm>
            <a:off x="7840717" y="3668110"/>
            <a:ext cx="115614" cy="33318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3F141FC-6D80-9B46-AA4B-CE4D4FC0FCE7}"/>
              </a:ext>
            </a:extLst>
          </p:cNvPr>
          <p:cNvCxnSpPr>
            <a:cxnSpLocks/>
          </p:cNvCxnSpPr>
          <p:nvPr/>
        </p:nvCxnSpPr>
        <p:spPr>
          <a:xfrm flipH="1" flipV="1">
            <a:off x="2676635" y="3834702"/>
            <a:ext cx="791779" cy="86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C92AC8D-B4EB-2B43-8F9D-815ACA13D9AB}"/>
              </a:ext>
            </a:extLst>
          </p:cNvPr>
          <p:cNvSpPr/>
          <p:nvPr/>
        </p:nvSpPr>
        <p:spPr>
          <a:xfrm>
            <a:off x="7556938" y="3668110"/>
            <a:ext cx="84083" cy="3331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64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1E9E5-2679-B84A-AC58-8326D6AE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on équilibre les éléments dans l’ordre du cours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fr-FR" dirty="0"/>
              <a:t>,H,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A7FDC2D-E061-504C-8C07-53C7C0088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61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b="1" dirty="0"/>
                  <a:t>…….. </a:t>
                </a:r>
                <a:r>
                  <a:rPr lang="fr-FR" dirty="0"/>
                  <a:t>C</a:t>
                </a:r>
                <a:r>
                  <a:rPr lang="fr-FR" baseline="-25000" dirty="0"/>
                  <a:t>2</a:t>
                </a:r>
                <a:r>
                  <a:rPr lang="fr-FR" dirty="0"/>
                  <a:t>H</a:t>
                </a:r>
                <a:r>
                  <a:rPr lang="fr-FR" baseline="-25000" dirty="0"/>
                  <a:t>6</a:t>
                </a:r>
                <a:r>
                  <a:rPr lang="fr-FR" dirty="0"/>
                  <a:t> (g)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fr-F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>
                    <a:solidFill>
                      <a:srgbClr val="FF0000"/>
                    </a:solidFill>
                  </a:rPr>
                  <a:t> </a:t>
                </a:r>
                <a:r>
                  <a:rPr lang="fr-FR" dirty="0"/>
                  <a:t>O</a:t>
                </a:r>
                <a:r>
                  <a:rPr lang="fr-FR" baseline="-25000" dirty="0"/>
                  <a:t>2</a:t>
                </a:r>
                <a:r>
                  <a:rPr lang="fr-FR" dirty="0"/>
                  <a:t> (g) → </a:t>
                </a:r>
                <a:r>
                  <a:rPr lang="fr-FR" b="1" dirty="0">
                    <a:solidFill>
                      <a:srgbClr val="FF0000"/>
                    </a:solidFill>
                  </a:rPr>
                  <a:t>3</a:t>
                </a:r>
                <a:r>
                  <a:rPr lang="fr-FR" dirty="0"/>
                  <a:t>H</a:t>
                </a:r>
                <a:r>
                  <a:rPr lang="fr-FR" baseline="-25000" dirty="0"/>
                  <a:t>2</a:t>
                </a:r>
                <a:r>
                  <a:rPr lang="fr-FR" dirty="0"/>
                  <a:t>O (l) + </a:t>
                </a:r>
                <a:r>
                  <a:rPr lang="fr-FR" b="1" dirty="0">
                    <a:solidFill>
                      <a:srgbClr val="FF0000"/>
                    </a:solidFill>
                  </a:rPr>
                  <a:t>2</a:t>
                </a:r>
                <a:r>
                  <a:rPr lang="fr-FR" b="1" dirty="0"/>
                  <a:t> </a:t>
                </a:r>
                <a:r>
                  <a:rPr lang="fr-FR" dirty="0"/>
                  <a:t>CO</a:t>
                </a:r>
                <a:r>
                  <a:rPr lang="fr-FR" baseline="-25000" dirty="0"/>
                  <a:t>2</a:t>
                </a:r>
                <a:r>
                  <a:rPr lang="fr-FR" dirty="0"/>
                  <a:t> (g) 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A7FDC2D-E061-504C-8C07-53C7C0088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6135"/>
                <a:ext cx="10515600" cy="4351338"/>
              </a:xfrm>
              <a:blipFill>
                <a:blip r:embed="rId2"/>
                <a:stretch>
                  <a:fillRect l="-1086" t="-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17BF90D-C269-3348-9FAB-F94122679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24367"/>
              </p:ext>
            </p:extLst>
          </p:nvPr>
        </p:nvGraphicFramePr>
        <p:xfrm>
          <a:off x="970455" y="2904014"/>
          <a:ext cx="30550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04">
                  <a:extLst>
                    <a:ext uri="{9D8B030D-6E8A-4147-A177-3AD203B41FA5}">
                      <a16:colId xmlns:a16="http://schemas.microsoft.com/office/drawing/2014/main" val="3939750970"/>
                    </a:ext>
                  </a:extLst>
                </a:gridCol>
                <a:gridCol w="1527504">
                  <a:extLst>
                    <a:ext uri="{9D8B030D-6E8A-4147-A177-3AD203B41FA5}">
                      <a16:colId xmlns:a16="http://schemas.microsoft.com/office/drawing/2014/main" val="3506118036"/>
                    </a:ext>
                  </a:extLst>
                </a:gridCol>
              </a:tblGrid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64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3257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x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7/2</a:t>
                      </a:r>
                      <a:r>
                        <a:rPr lang="fr-FR" dirty="0"/>
                        <a:t> =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574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2CE820-1438-3E49-A15C-B97D317A2AA6}"/>
              </a:ext>
            </a:extLst>
          </p:cNvPr>
          <p:cNvGraphicFramePr>
            <a:graphicFrameLocks noGrp="1"/>
          </p:cNvGraphicFramePr>
          <p:nvPr/>
        </p:nvGraphicFramePr>
        <p:xfrm>
          <a:off x="5927834" y="2886152"/>
          <a:ext cx="2627588" cy="1115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794">
                  <a:extLst>
                    <a:ext uri="{9D8B030D-6E8A-4147-A177-3AD203B41FA5}">
                      <a16:colId xmlns:a16="http://schemas.microsoft.com/office/drawing/2014/main" val="690755432"/>
                    </a:ext>
                  </a:extLst>
                </a:gridCol>
                <a:gridCol w="1313794">
                  <a:extLst>
                    <a:ext uri="{9D8B030D-6E8A-4147-A177-3AD203B41FA5}">
                      <a16:colId xmlns:a16="http://schemas.microsoft.com/office/drawing/2014/main" val="2741639094"/>
                    </a:ext>
                  </a:extLst>
                </a:gridCol>
              </a:tblGrid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10783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x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021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1x3+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r-FR" dirty="0"/>
                        <a:t>x2 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8115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5FBE5B-13BD-134C-8777-58F1DE45FEF3}"/>
                  </a:ext>
                </a:extLst>
              </p:cNvPr>
              <p:cNvSpPr/>
              <p:nvPr/>
            </p:nvSpPr>
            <p:spPr>
              <a:xfrm>
                <a:off x="1996966" y="4476409"/>
                <a:ext cx="6148551" cy="15765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2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7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= 7</a:t>
                </a:r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5FBE5B-13BD-134C-8777-58F1DE45F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66" y="4476409"/>
                <a:ext cx="6148551" cy="15765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D96D60C-0A77-6141-BC6C-8C1E6DA9B68D}"/>
              </a:ext>
            </a:extLst>
          </p:cNvPr>
          <p:cNvCxnSpPr>
            <a:cxnSpLocks/>
          </p:cNvCxnSpPr>
          <p:nvPr/>
        </p:nvCxnSpPr>
        <p:spPr>
          <a:xfrm flipV="1">
            <a:off x="6095999" y="3901508"/>
            <a:ext cx="2224252" cy="114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1A806883-A6CE-2347-ABC3-E75A6A08DF4B}"/>
              </a:ext>
            </a:extLst>
          </p:cNvPr>
          <p:cNvSpPr/>
          <p:nvPr/>
        </p:nvSpPr>
        <p:spPr>
          <a:xfrm>
            <a:off x="7840717" y="3668110"/>
            <a:ext cx="115614" cy="33318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3F141FC-6D80-9B46-AA4B-CE4D4FC0FCE7}"/>
              </a:ext>
            </a:extLst>
          </p:cNvPr>
          <p:cNvCxnSpPr>
            <a:cxnSpLocks/>
          </p:cNvCxnSpPr>
          <p:nvPr/>
        </p:nvCxnSpPr>
        <p:spPr>
          <a:xfrm flipH="1" flipV="1">
            <a:off x="2676635" y="3834702"/>
            <a:ext cx="791779" cy="86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C92AC8D-B4EB-2B43-8F9D-815ACA13D9AB}"/>
              </a:ext>
            </a:extLst>
          </p:cNvPr>
          <p:cNvSpPr/>
          <p:nvPr/>
        </p:nvSpPr>
        <p:spPr>
          <a:xfrm>
            <a:off x="7556938" y="3668110"/>
            <a:ext cx="84083" cy="3331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3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1E9E5-2679-B84A-AC58-8326D6AE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 : on vérifie que tout est bon 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A7FDC2D-E061-504C-8C07-53C7C0088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61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     C</a:t>
                </a:r>
                <a:r>
                  <a:rPr lang="fr-FR" baseline="-25000" dirty="0"/>
                  <a:t>2</a:t>
                </a:r>
                <a:r>
                  <a:rPr lang="fr-FR" dirty="0"/>
                  <a:t>H</a:t>
                </a:r>
                <a:r>
                  <a:rPr lang="fr-FR" baseline="-25000" dirty="0"/>
                  <a:t>6</a:t>
                </a:r>
                <a:r>
                  <a:rPr lang="fr-FR" dirty="0"/>
                  <a:t> (g)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fr-F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>
                    <a:solidFill>
                      <a:srgbClr val="FF0000"/>
                    </a:solidFill>
                  </a:rPr>
                  <a:t> </a:t>
                </a:r>
                <a:r>
                  <a:rPr lang="fr-FR" dirty="0"/>
                  <a:t>O</a:t>
                </a:r>
                <a:r>
                  <a:rPr lang="fr-FR" baseline="-25000" dirty="0"/>
                  <a:t>2</a:t>
                </a:r>
                <a:r>
                  <a:rPr lang="fr-FR" dirty="0"/>
                  <a:t> (g) → </a:t>
                </a:r>
                <a:r>
                  <a:rPr lang="fr-FR" b="1" dirty="0">
                    <a:solidFill>
                      <a:srgbClr val="FF0000"/>
                    </a:solidFill>
                  </a:rPr>
                  <a:t>3</a:t>
                </a:r>
                <a:r>
                  <a:rPr lang="fr-FR" dirty="0"/>
                  <a:t>H</a:t>
                </a:r>
                <a:r>
                  <a:rPr lang="fr-FR" baseline="-25000" dirty="0"/>
                  <a:t>2</a:t>
                </a:r>
                <a:r>
                  <a:rPr lang="fr-FR" dirty="0"/>
                  <a:t>O (l) + </a:t>
                </a:r>
                <a:r>
                  <a:rPr lang="fr-FR" b="1" dirty="0">
                    <a:solidFill>
                      <a:srgbClr val="FF0000"/>
                    </a:solidFill>
                  </a:rPr>
                  <a:t>2</a:t>
                </a:r>
                <a:r>
                  <a:rPr lang="fr-FR" b="1" dirty="0"/>
                  <a:t> </a:t>
                </a:r>
                <a:r>
                  <a:rPr lang="fr-FR" dirty="0"/>
                  <a:t>CO</a:t>
                </a:r>
                <a:r>
                  <a:rPr lang="fr-FR" baseline="-25000" dirty="0"/>
                  <a:t>2</a:t>
                </a:r>
                <a:r>
                  <a:rPr lang="fr-FR" dirty="0"/>
                  <a:t> (g) 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A7FDC2D-E061-504C-8C07-53C7C0088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6135"/>
                <a:ext cx="10515600" cy="4351338"/>
              </a:xfrm>
              <a:blipFill>
                <a:blip r:embed="rId2"/>
                <a:stretch>
                  <a:fillRect t="-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17BF90D-C269-3348-9FAB-F94122679CEF}"/>
              </a:ext>
            </a:extLst>
          </p:cNvPr>
          <p:cNvGraphicFramePr>
            <a:graphicFrameLocks noGrp="1"/>
          </p:cNvGraphicFramePr>
          <p:nvPr/>
        </p:nvGraphicFramePr>
        <p:xfrm>
          <a:off x="970455" y="2904014"/>
          <a:ext cx="30550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04">
                  <a:extLst>
                    <a:ext uri="{9D8B030D-6E8A-4147-A177-3AD203B41FA5}">
                      <a16:colId xmlns:a16="http://schemas.microsoft.com/office/drawing/2014/main" val="3939750970"/>
                    </a:ext>
                  </a:extLst>
                </a:gridCol>
                <a:gridCol w="1527504">
                  <a:extLst>
                    <a:ext uri="{9D8B030D-6E8A-4147-A177-3AD203B41FA5}">
                      <a16:colId xmlns:a16="http://schemas.microsoft.com/office/drawing/2014/main" val="3506118036"/>
                    </a:ext>
                  </a:extLst>
                </a:gridCol>
              </a:tblGrid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64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3257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x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7/2</a:t>
                      </a:r>
                      <a:r>
                        <a:rPr lang="fr-FR" dirty="0"/>
                        <a:t> =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574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2CE820-1438-3E49-A15C-B97D317A2AA6}"/>
              </a:ext>
            </a:extLst>
          </p:cNvPr>
          <p:cNvGraphicFramePr>
            <a:graphicFrameLocks noGrp="1"/>
          </p:cNvGraphicFramePr>
          <p:nvPr/>
        </p:nvGraphicFramePr>
        <p:xfrm>
          <a:off x="5927834" y="2886152"/>
          <a:ext cx="2627588" cy="1115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794">
                  <a:extLst>
                    <a:ext uri="{9D8B030D-6E8A-4147-A177-3AD203B41FA5}">
                      <a16:colId xmlns:a16="http://schemas.microsoft.com/office/drawing/2014/main" val="690755432"/>
                    </a:ext>
                  </a:extLst>
                </a:gridCol>
                <a:gridCol w="1313794">
                  <a:extLst>
                    <a:ext uri="{9D8B030D-6E8A-4147-A177-3AD203B41FA5}">
                      <a16:colId xmlns:a16="http://schemas.microsoft.com/office/drawing/2014/main" val="2741639094"/>
                    </a:ext>
                  </a:extLst>
                </a:gridCol>
              </a:tblGrid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10783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x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021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1x3+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r-FR" dirty="0"/>
                        <a:t>x2 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81157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545FBE5B-13BD-134C-8777-58F1DE45FEF3}"/>
              </a:ext>
            </a:extLst>
          </p:cNvPr>
          <p:cNvSpPr/>
          <p:nvPr/>
        </p:nvSpPr>
        <p:spPr>
          <a:xfrm>
            <a:off x="2186152" y="4306108"/>
            <a:ext cx="6148551" cy="1576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EQUATION EQUILIBREE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A806883-A6CE-2347-ABC3-E75A6A08DF4B}"/>
              </a:ext>
            </a:extLst>
          </p:cNvPr>
          <p:cNvSpPr/>
          <p:nvPr/>
        </p:nvSpPr>
        <p:spPr>
          <a:xfrm>
            <a:off x="7840717" y="3668110"/>
            <a:ext cx="115614" cy="33318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C92AC8D-B4EB-2B43-8F9D-815ACA13D9AB}"/>
              </a:ext>
            </a:extLst>
          </p:cNvPr>
          <p:cNvSpPr/>
          <p:nvPr/>
        </p:nvSpPr>
        <p:spPr>
          <a:xfrm>
            <a:off x="7556938" y="3668110"/>
            <a:ext cx="84083" cy="3331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63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90A32-A122-644A-B760-0438EC91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0 : on identifie les réactifs et les produits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BF813-F200-D346-BE83-523A520F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…….. </a:t>
            </a:r>
            <a:r>
              <a:rPr lang="fr-FR" dirty="0"/>
              <a:t>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 (g) + ………O</a:t>
            </a:r>
            <a:r>
              <a:rPr lang="fr-FR" baseline="-25000" dirty="0"/>
              <a:t>2</a:t>
            </a:r>
            <a:r>
              <a:rPr lang="fr-FR" dirty="0"/>
              <a:t> (g) → </a:t>
            </a:r>
            <a:r>
              <a:rPr lang="fr-FR" b="1" dirty="0"/>
              <a:t>……..</a:t>
            </a:r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O (l) + </a:t>
            </a:r>
            <a:r>
              <a:rPr lang="fr-FR" b="1" dirty="0"/>
              <a:t>……. </a:t>
            </a:r>
            <a:r>
              <a:rPr lang="fr-FR" dirty="0"/>
              <a:t>CO</a:t>
            </a:r>
            <a:r>
              <a:rPr lang="fr-FR" baseline="-25000" dirty="0"/>
              <a:t>2</a:t>
            </a:r>
            <a:r>
              <a:rPr lang="fr-FR" dirty="0"/>
              <a:t> (g) </a:t>
            </a:r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3867CEEE-A59B-9E44-9294-8D4058F2B67D}"/>
              </a:ext>
            </a:extLst>
          </p:cNvPr>
          <p:cNvSpPr/>
          <p:nvPr/>
        </p:nvSpPr>
        <p:spPr>
          <a:xfrm>
            <a:off x="1271239" y="2988527"/>
            <a:ext cx="3367668" cy="1405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réactifs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84A32496-24AA-244A-B079-3ED59A3B246A}"/>
              </a:ext>
            </a:extLst>
          </p:cNvPr>
          <p:cNvSpPr/>
          <p:nvPr/>
        </p:nvSpPr>
        <p:spPr>
          <a:xfrm>
            <a:off x="6486293" y="2988526"/>
            <a:ext cx="3367668" cy="1405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produits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84EDACB-F49E-D142-A285-E756F4D7943E}"/>
              </a:ext>
            </a:extLst>
          </p:cNvPr>
          <p:cNvCxnSpPr>
            <a:endCxn id="5" idx="1"/>
          </p:cNvCxnSpPr>
          <p:nvPr/>
        </p:nvCxnSpPr>
        <p:spPr>
          <a:xfrm>
            <a:off x="4482790" y="3691053"/>
            <a:ext cx="2003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96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1E9E5-2679-B84A-AC58-8326D6AE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 : on compte les atomes à gauche et à droite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7FDC2D-E061-504C-8C07-53C7C008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…….. </a:t>
            </a:r>
            <a:r>
              <a:rPr lang="fr-FR" dirty="0"/>
              <a:t>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 (g) + ………O</a:t>
            </a:r>
            <a:r>
              <a:rPr lang="fr-FR" baseline="-25000" dirty="0"/>
              <a:t>2</a:t>
            </a:r>
            <a:r>
              <a:rPr lang="fr-FR" dirty="0"/>
              <a:t> (g) → </a:t>
            </a:r>
            <a:r>
              <a:rPr lang="fr-FR" b="1" dirty="0"/>
              <a:t>……..</a:t>
            </a:r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O (l) + </a:t>
            </a:r>
            <a:r>
              <a:rPr lang="fr-FR" b="1" dirty="0"/>
              <a:t>……. </a:t>
            </a:r>
            <a:r>
              <a:rPr lang="fr-FR" dirty="0"/>
              <a:t>CO</a:t>
            </a:r>
            <a:r>
              <a:rPr lang="fr-FR" baseline="-25000" dirty="0"/>
              <a:t>2</a:t>
            </a:r>
            <a:r>
              <a:rPr lang="fr-FR" dirty="0"/>
              <a:t> (g)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17BF90D-C269-3348-9FAB-F94122679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97863"/>
              </p:ext>
            </p:extLst>
          </p:nvPr>
        </p:nvGraphicFramePr>
        <p:xfrm>
          <a:off x="970455" y="2904014"/>
          <a:ext cx="30550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04">
                  <a:extLst>
                    <a:ext uri="{9D8B030D-6E8A-4147-A177-3AD203B41FA5}">
                      <a16:colId xmlns:a16="http://schemas.microsoft.com/office/drawing/2014/main" val="3939750970"/>
                    </a:ext>
                  </a:extLst>
                </a:gridCol>
                <a:gridCol w="1527504">
                  <a:extLst>
                    <a:ext uri="{9D8B030D-6E8A-4147-A177-3AD203B41FA5}">
                      <a16:colId xmlns:a16="http://schemas.microsoft.com/office/drawing/2014/main" val="3506118036"/>
                    </a:ext>
                  </a:extLst>
                </a:gridCol>
              </a:tblGrid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64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3257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574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2CE820-1438-3E49-A15C-B97D317A2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60606"/>
              </p:ext>
            </p:extLst>
          </p:nvPr>
        </p:nvGraphicFramePr>
        <p:xfrm>
          <a:off x="5927834" y="2886152"/>
          <a:ext cx="2627588" cy="1115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794">
                  <a:extLst>
                    <a:ext uri="{9D8B030D-6E8A-4147-A177-3AD203B41FA5}">
                      <a16:colId xmlns:a16="http://schemas.microsoft.com/office/drawing/2014/main" val="690755432"/>
                    </a:ext>
                  </a:extLst>
                </a:gridCol>
                <a:gridCol w="1313794">
                  <a:extLst>
                    <a:ext uri="{9D8B030D-6E8A-4147-A177-3AD203B41FA5}">
                      <a16:colId xmlns:a16="http://schemas.microsoft.com/office/drawing/2014/main" val="2741639094"/>
                    </a:ext>
                  </a:extLst>
                </a:gridCol>
              </a:tblGrid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10783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021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1+2 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81157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545FBE5B-13BD-134C-8777-58F1DE45FEF3}"/>
              </a:ext>
            </a:extLst>
          </p:cNvPr>
          <p:cNvSpPr/>
          <p:nvPr/>
        </p:nvSpPr>
        <p:spPr>
          <a:xfrm>
            <a:off x="2039006" y="4477408"/>
            <a:ext cx="6148551" cy="1576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constate qu’il n’y a pas le même nombre d’atomes à gauche et à droite ! =&gt; il faut équilibrer l’équation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D96D60C-0A77-6141-BC6C-8C1E6DA9B68D}"/>
              </a:ext>
            </a:extLst>
          </p:cNvPr>
          <p:cNvCxnSpPr/>
          <p:nvPr/>
        </p:nvCxnSpPr>
        <p:spPr>
          <a:xfrm flipV="1">
            <a:off x="6390290" y="4011804"/>
            <a:ext cx="714703" cy="71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46F7AE9-9C7B-C243-89C7-5550641DF88F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2497959" y="4001294"/>
            <a:ext cx="949434" cy="83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3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1E9E5-2679-B84A-AC58-8326D6AE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on équilibre les éléments dans l’ordre du cours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fr-FR" dirty="0"/>
              <a:t>,H,O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7FDC2D-E061-504C-8C07-53C7C008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…….. </a:t>
            </a:r>
            <a:r>
              <a:rPr lang="fr-FR" dirty="0"/>
              <a:t>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 (g) + ………O</a:t>
            </a:r>
            <a:r>
              <a:rPr lang="fr-FR" baseline="-25000" dirty="0"/>
              <a:t>2</a:t>
            </a:r>
            <a:r>
              <a:rPr lang="fr-FR" dirty="0"/>
              <a:t> (g) → </a:t>
            </a:r>
            <a:r>
              <a:rPr lang="fr-FR" b="1" dirty="0"/>
              <a:t>……..</a:t>
            </a:r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O (l) +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b="1" dirty="0"/>
              <a:t> </a:t>
            </a:r>
            <a:r>
              <a:rPr lang="fr-FR" dirty="0"/>
              <a:t>CO</a:t>
            </a:r>
            <a:r>
              <a:rPr lang="fr-FR" baseline="-25000" dirty="0"/>
              <a:t>2</a:t>
            </a:r>
            <a:r>
              <a:rPr lang="fr-FR" dirty="0"/>
              <a:t> (g)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17BF90D-C269-3348-9FAB-F94122679CEF}"/>
              </a:ext>
            </a:extLst>
          </p:cNvPr>
          <p:cNvGraphicFramePr>
            <a:graphicFrameLocks noGrp="1"/>
          </p:cNvGraphicFramePr>
          <p:nvPr/>
        </p:nvGraphicFramePr>
        <p:xfrm>
          <a:off x="970455" y="2904014"/>
          <a:ext cx="30550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04">
                  <a:extLst>
                    <a:ext uri="{9D8B030D-6E8A-4147-A177-3AD203B41FA5}">
                      <a16:colId xmlns:a16="http://schemas.microsoft.com/office/drawing/2014/main" val="3939750970"/>
                    </a:ext>
                  </a:extLst>
                </a:gridCol>
                <a:gridCol w="1527504">
                  <a:extLst>
                    <a:ext uri="{9D8B030D-6E8A-4147-A177-3AD203B41FA5}">
                      <a16:colId xmlns:a16="http://schemas.microsoft.com/office/drawing/2014/main" val="3506118036"/>
                    </a:ext>
                  </a:extLst>
                </a:gridCol>
              </a:tblGrid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64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3257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574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2CE820-1438-3E49-A15C-B97D317A2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27620"/>
              </p:ext>
            </p:extLst>
          </p:nvPr>
        </p:nvGraphicFramePr>
        <p:xfrm>
          <a:off x="5927834" y="2886152"/>
          <a:ext cx="2627588" cy="1115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794">
                  <a:extLst>
                    <a:ext uri="{9D8B030D-6E8A-4147-A177-3AD203B41FA5}">
                      <a16:colId xmlns:a16="http://schemas.microsoft.com/office/drawing/2014/main" val="690755432"/>
                    </a:ext>
                  </a:extLst>
                </a:gridCol>
                <a:gridCol w="1313794">
                  <a:extLst>
                    <a:ext uri="{9D8B030D-6E8A-4147-A177-3AD203B41FA5}">
                      <a16:colId xmlns:a16="http://schemas.microsoft.com/office/drawing/2014/main" val="2741639094"/>
                    </a:ext>
                  </a:extLst>
                </a:gridCol>
              </a:tblGrid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10783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021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+1 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81157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545FBE5B-13BD-134C-8777-58F1DE45FEF3}"/>
              </a:ext>
            </a:extLst>
          </p:cNvPr>
          <p:cNvSpPr/>
          <p:nvPr/>
        </p:nvSpPr>
        <p:spPr>
          <a:xfrm>
            <a:off x="2039006" y="4477408"/>
            <a:ext cx="6148551" cy="1576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commence par les C : on multiplie par 2 à droite pour avoir 2 carbone à droite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D96D60C-0A77-6141-BC6C-8C1E6DA9B68D}"/>
              </a:ext>
            </a:extLst>
          </p:cNvPr>
          <p:cNvCxnSpPr/>
          <p:nvPr/>
        </p:nvCxnSpPr>
        <p:spPr>
          <a:xfrm flipV="1">
            <a:off x="6390290" y="4011804"/>
            <a:ext cx="714703" cy="71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46F7AE9-9C7B-C243-89C7-5550641DF88F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2497959" y="4001294"/>
            <a:ext cx="949434" cy="83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2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1E9E5-2679-B84A-AC58-8326D6AE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on équilibre les éléments dans l’ordre du cours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fr-FR" dirty="0"/>
              <a:t>,H,O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7FDC2D-E061-504C-8C07-53C7C008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…….. </a:t>
            </a:r>
            <a:r>
              <a:rPr lang="fr-FR" dirty="0"/>
              <a:t>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 (g) + ………O</a:t>
            </a:r>
            <a:r>
              <a:rPr lang="fr-FR" baseline="-25000" dirty="0"/>
              <a:t>2</a:t>
            </a:r>
            <a:r>
              <a:rPr lang="fr-FR" dirty="0"/>
              <a:t> (g) → </a:t>
            </a:r>
            <a:r>
              <a:rPr lang="fr-FR" b="1" dirty="0"/>
              <a:t>……..</a:t>
            </a:r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O (l) +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b="1" dirty="0"/>
              <a:t> </a:t>
            </a:r>
            <a:r>
              <a:rPr lang="fr-FR" dirty="0"/>
              <a:t>CO</a:t>
            </a:r>
            <a:r>
              <a:rPr lang="fr-FR" baseline="-25000" dirty="0"/>
              <a:t>2</a:t>
            </a:r>
            <a:r>
              <a:rPr lang="fr-FR" dirty="0"/>
              <a:t> (g)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17BF90D-C269-3348-9FAB-F94122679CEF}"/>
              </a:ext>
            </a:extLst>
          </p:cNvPr>
          <p:cNvGraphicFramePr>
            <a:graphicFrameLocks noGrp="1"/>
          </p:cNvGraphicFramePr>
          <p:nvPr/>
        </p:nvGraphicFramePr>
        <p:xfrm>
          <a:off x="970455" y="2904014"/>
          <a:ext cx="30550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04">
                  <a:extLst>
                    <a:ext uri="{9D8B030D-6E8A-4147-A177-3AD203B41FA5}">
                      <a16:colId xmlns:a16="http://schemas.microsoft.com/office/drawing/2014/main" val="3939750970"/>
                    </a:ext>
                  </a:extLst>
                </a:gridCol>
                <a:gridCol w="1527504">
                  <a:extLst>
                    <a:ext uri="{9D8B030D-6E8A-4147-A177-3AD203B41FA5}">
                      <a16:colId xmlns:a16="http://schemas.microsoft.com/office/drawing/2014/main" val="3506118036"/>
                    </a:ext>
                  </a:extLst>
                </a:gridCol>
              </a:tblGrid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64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3257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574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2CE820-1438-3E49-A15C-B97D317A2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07937"/>
              </p:ext>
            </p:extLst>
          </p:nvPr>
        </p:nvGraphicFramePr>
        <p:xfrm>
          <a:off x="5927834" y="2886152"/>
          <a:ext cx="2627588" cy="1115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794">
                  <a:extLst>
                    <a:ext uri="{9D8B030D-6E8A-4147-A177-3AD203B41FA5}">
                      <a16:colId xmlns:a16="http://schemas.microsoft.com/office/drawing/2014/main" val="690755432"/>
                    </a:ext>
                  </a:extLst>
                </a:gridCol>
                <a:gridCol w="1313794">
                  <a:extLst>
                    <a:ext uri="{9D8B030D-6E8A-4147-A177-3AD203B41FA5}">
                      <a16:colId xmlns:a16="http://schemas.microsoft.com/office/drawing/2014/main" val="2741639094"/>
                    </a:ext>
                  </a:extLst>
                </a:gridCol>
              </a:tblGrid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10783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021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1+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r-FR" dirty="0"/>
                        <a:t>x2 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81157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545FBE5B-13BD-134C-8777-58F1DE45FEF3}"/>
              </a:ext>
            </a:extLst>
          </p:cNvPr>
          <p:cNvSpPr/>
          <p:nvPr/>
        </p:nvSpPr>
        <p:spPr>
          <a:xfrm>
            <a:off x="2039006" y="4477408"/>
            <a:ext cx="6148551" cy="1576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commence par les C : on multiplie par 2 à droite pour avoir 2 carbone à droite</a:t>
            </a:r>
          </a:p>
          <a:p>
            <a:pPr algn="ctr"/>
            <a:r>
              <a:rPr lang="fr-FR" dirty="0"/>
              <a:t>Mais du coup on doit aussi multiplier par 2 le nombre d’oxygène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D96D60C-0A77-6141-BC6C-8C1E6DA9B68D}"/>
              </a:ext>
            </a:extLst>
          </p:cNvPr>
          <p:cNvCxnSpPr/>
          <p:nvPr/>
        </p:nvCxnSpPr>
        <p:spPr>
          <a:xfrm flipV="1">
            <a:off x="6390290" y="4011804"/>
            <a:ext cx="714703" cy="71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46F7AE9-9C7B-C243-89C7-5550641DF88F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2497959" y="4001294"/>
            <a:ext cx="949434" cy="83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ABD931DC-B489-CB42-922F-02D93307A8B3}"/>
              </a:ext>
            </a:extLst>
          </p:cNvPr>
          <p:cNvSpPr/>
          <p:nvPr/>
        </p:nvSpPr>
        <p:spPr>
          <a:xfrm>
            <a:off x="7104993" y="1690688"/>
            <a:ext cx="1019504" cy="87383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A806883-A6CE-2347-ABC3-E75A6A08DF4B}"/>
              </a:ext>
            </a:extLst>
          </p:cNvPr>
          <p:cNvSpPr/>
          <p:nvPr/>
        </p:nvSpPr>
        <p:spPr>
          <a:xfrm>
            <a:off x="7840717" y="3668110"/>
            <a:ext cx="115614" cy="33318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68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1E9E5-2679-B84A-AC58-8326D6AE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on équilibre les éléments dans l’ordre du cours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fr-FR" dirty="0"/>
              <a:t>,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lang="fr-FR" dirty="0"/>
              <a:t>,O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7FDC2D-E061-504C-8C07-53C7C008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…….. </a:t>
            </a:r>
            <a:r>
              <a:rPr lang="fr-FR" dirty="0"/>
              <a:t>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 (g) + ………O</a:t>
            </a:r>
            <a:r>
              <a:rPr lang="fr-FR" baseline="-25000" dirty="0"/>
              <a:t>2</a:t>
            </a:r>
            <a:r>
              <a:rPr lang="fr-FR" dirty="0"/>
              <a:t> (g) → </a:t>
            </a:r>
            <a:r>
              <a:rPr lang="fr-FR" b="1" dirty="0">
                <a:solidFill>
                  <a:srgbClr val="FF0000"/>
                </a:solidFill>
              </a:rPr>
              <a:t>3</a:t>
            </a:r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O (l) +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b="1" dirty="0"/>
              <a:t> </a:t>
            </a:r>
            <a:r>
              <a:rPr lang="fr-FR" dirty="0"/>
              <a:t>CO</a:t>
            </a:r>
            <a:r>
              <a:rPr lang="fr-FR" baseline="-25000" dirty="0"/>
              <a:t>2</a:t>
            </a:r>
            <a:r>
              <a:rPr lang="fr-FR" dirty="0"/>
              <a:t> (g)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17BF90D-C269-3348-9FAB-F94122679CEF}"/>
              </a:ext>
            </a:extLst>
          </p:cNvPr>
          <p:cNvGraphicFramePr>
            <a:graphicFrameLocks noGrp="1"/>
          </p:cNvGraphicFramePr>
          <p:nvPr/>
        </p:nvGraphicFramePr>
        <p:xfrm>
          <a:off x="970455" y="2904014"/>
          <a:ext cx="30550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04">
                  <a:extLst>
                    <a:ext uri="{9D8B030D-6E8A-4147-A177-3AD203B41FA5}">
                      <a16:colId xmlns:a16="http://schemas.microsoft.com/office/drawing/2014/main" val="3939750970"/>
                    </a:ext>
                  </a:extLst>
                </a:gridCol>
                <a:gridCol w="1527504">
                  <a:extLst>
                    <a:ext uri="{9D8B030D-6E8A-4147-A177-3AD203B41FA5}">
                      <a16:colId xmlns:a16="http://schemas.microsoft.com/office/drawing/2014/main" val="3506118036"/>
                    </a:ext>
                  </a:extLst>
                </a:gridCol>
              </a:tblGrid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64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3257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574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2CE820-1438-3E49-A15C-B97D317A2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77256"/>
              </p:ext>
            </p:extLst>
          </p:nvPr>
        </p:nvGraphicFramePr>
        <p:xfrm>
          <a:off x="5927834" y="2886152"/>
          <a:ext cx="2627588" cy="1115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794">
                  <a:extLst>
                    <a:ext uri="{9D8B030D-6E8A-4147-A177-3AD203B41FA5}">
                      <a16:colId xmlns:a16="http://schemas.microsoft.com/office/drawing/2014/main" val="690755432"/>
                    </a:ext>
                  </a:extLst>
                </a:gridCol>
                <a:gridCol w="1313794">
                  <a:extLst>
                    <a:ext uri="{9D8B030D-6E8A-4147-A177-3AD203B41FA5}">
                      <a16:colId xmlns:a16="http://schemas.microsoft.com/office/drawing/2014/main" val="2741639094"/>
                    </a:ext>
                  </a:extLst>
                </a:gridCol>
              </a:tblGrid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10783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x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021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1+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r-FR" dirty="0"/>
                        <a:t>x2 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81157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545FBE5B-13BD-134C-8777-58F1DE45FEF3}"/>
              </a:ext>
            </a:extLst>
          </p:cNvPr>
          <p:cNvSpPr/>
          <p:nvPr/>
        </p:nvSpPr>
        <p:spPr>
          <a:xfrm>
            <a:off x="2039006" y="4477408"/>
            <a:ext cx="6148551" cy="1576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continue avec les H : il y en a 3 fois plus à droite qu’à gauche =&gt; on multiplie par 3 à droite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D96D60C-0A77-6141-BC6C-8C1E6DA9B68D}"/>
              </a:ext>
            </a:extLst>
          </p:cNvPr>
          <p:cNvCxnSpPr/>
          <p:nvPr/>
        </p:nvCxnSpPr>
        <p:spPr>
          <a:xfrm flipV="1">
            <a:off x="6390290" y="4011804"/>
            <a:ext cx="714703" cy="71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46F7AE9-9C7B-C243-89C7-5550641DF88F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2497959" y="4001294"/>
            <a:ext cx="949434" cy="83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ABD931DC-B489-CB42-922F-02D93307A8B3}"/>
              </a:ext>
            </a:extLst>
          </p:cNvPr>
          <p:cNvSpPr/>
          <p:nvPr/>
        </p:nvSpPr>
        <p:spPr>
          <a:xfrm>
            <a:off x="6595241" y="1701198"/>
            <a:ext cx="1019504" cy="87383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A806883-A6CE-2347-ABC3-E75A6A08DF4B}"/>
              </a:ext>
            </a:extLst>
          </p:cNvPr>
          <p:cNvSpPr/>
          <p:nvPr/>
        </p:nvSpPr>
        <p:spPr>
          <a:xfrm>
            <a:off x="7840717" y="3668110"/>
            <a:ext cx="115614" cy="33318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69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1E9E5-2679-B84A-AC58-8326D6AE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on équilibre les éléments dans l’ordre du cours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fr-FR" dirty="0"/>
              <a:t>,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lang="fr-FR" dirty="0"/>
              <a:t>,O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7FDC2D-E061-504C-8C07-53C7C008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…….. </a:t>
            </a:r>
            <a:r>
              <a:rPr lang="fr-FR" dirty="0"/>
              <a:t>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 (g) + ………O</a:t>
            </a:r>
            <a:r>
              <a:rPr lang="fr-FR" baseline="-25000" dirty="0"/>
              <a:t>2</a:t>
            </a:r>
            <a:r>
              <a:rPr lang="fr-FR" dirty="0"/>
              <a:t> (g) → </a:t>
            </a:r>
            <a:r>
              <a:rPr lang="fr-FR" b="1" dirty="0">
                <a:solidFill>
                  <a:srgbClr val="FF0000"/>
                </a:solidFill>
              </a:rPr>
              <a:t>3</a:t>
            </a:r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O (l) +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b="1" dirty="0"/>
              <a:t> </a:t>
            </a:r>
            <a:r>
              <a:rPr lang="fr-FR" dirty="0"/>
              <a:t>CO</a:t>
            </a:r>
            <a:r>
              <a:rPr lang="fr-FR" baseline="-25000" dirty="0"/>
              <a:t>2</a:t>
            </a:r>
            <a:r>
              <a:rPr lang="fr-FR" dirty="0"/>
              <a:t> (g)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17BF90D-C269-3348-9FAB-F94122679CEF}"/>
              </a:ext>
            </a:extLst>
          </p:cNvPr>
          <p:cNvGraphicFramePr>
            <a:graphicFrameLocks noGrp="1"/>
          </p:cNvGraphicFramePr>
          <p:nvPr/>
        </p:nvGraphicFramePr>
        <p:xfrm>
          <a:off x="970455" y="2904014"/>
          <a:ext cx="30550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04">
                  <a:extLst>
                    <a:ext uri="{9D8B030D-6E8A-4147-A177-3AD203B41FA5}">
                      <a16:colId xmlns:a16="http://schemas.microsoft.com/office/drawing/2014/main" val="3939750970"/>
                    </a:ext>
                  </a:extLst>
                </a:gridCol>
                <a:gridCol w="1527504">
                  <a:extLst>
                    <a:ext uri="{9D8B030D-6E8A-4147-A177-3AD203B41FA5}">
                      <a16:colId xmlns:a16="http://schemas.microsoft.com/office/drawing/2014/main" val="3506118036"/>
                    </a:ext>
                  </a:extLst>
                </a:gridCol>
              </a:tblGrid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64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3257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574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2CE820-1438-3E49-A15C-B97D317A2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58649"/>
              </p:ext>
            </p:extLst>
          </p:nvPr>
        </p:nvGraphicFramePr>
        <p:xfrm>
          <a:off x="5927834" y="2886152"/>
          <a:ext cx="2627588" cy="1115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794">
                  <a:extLst>
                    <a:ext uri="{9D8B030D-6E8A-4147-A177-3AD203B41FA5}">
                      <a16:colId xmlns:a16="http://schemas.microsoft.com/office/drawing/2014/main" val="690755432"/>
                    </a:ext>
                  </a:extLst>
                </a:gridCol>
                <a:gridCol w="1313794">
                  <a:extLst>
                    <a:ext uri="{9D8B030D-6E8A-4147-A177-3AD203B41FA5}">
                      <a16:colId xmlns:a16="http://schemas.microsoft.com/office/drawing/2014/main" val="2741639094"/>
                    </a:ext>
                  </a:extLst>
                </a:gridCol>
              </a:tblGrid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10783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x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021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1x3+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r-FR" dirty="0"/>
                        <a:t>x2 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81157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545FBE5B-13BD-134C-8777-58F1DE45FEF3}"/>
              </a:ext>
            </a:extLst>
          </p:cNvPr>
          <p:cNvSpPr/>
          <p:nvPr/>
        </p:nvSpPr>
        <p:spPr>
          <a:xfrm>
            <a:off x="2039006" y="4477408"/>
            <a:ext cx="6148551" cy="1576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continue avec les H : « le problème » est que l’on a touché à la molécule d’eau à droite =&gt; il y a maintenant 3 atomes d’oxygène en plus !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D96D60C-0A77-6141-BC6C-8C1E6DA9B68D}"/>
              </a:ext>
            </a:extLst>
          </p:cNvPr>
          <p:cNvCxnSpPr>
            <a:cxnSpLocks/>
          </p:cNvCxnSpPr>
          <p:nvPr/>
        </p:nvCxnSpPr>
        <p:spPr>
          <a:xfrm flipV="1">
            <a:off x="4929351" y="2166802"/>
            <a:ext cx="935422" cy="238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ABD931DC-B489-CB42-922F-02D93307A8B3}"/>
              </a:ext>
            </a:extLst>
          </p:cNvPr>
          <p:cNvSpPr/>
          <p:nvPr/>
        </p:nvSpPr>
        <p:spPr>
          <a:xfrm>
            <a:off x="6621517" y="1690688"/>
            <a:ext cx="1019504" cy="87383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A806883-A6CE-2347-ABC3-E75A6A08DF4B}"/>
              </a:ext>
            </a:extLst>
          </p:cNvPr>
          <p:cNvSpPr/>
          <p:nvPr/>
        </p:nvSpPr>
        <p:spPr>
          <a:xfrm>
            <a:off x="7840717" y="3668110"/>
            <a:ext cx="115614" cy="33318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3F141FC-6D80-9B46-AA4B-CE4D4FC0FCE7}"/>
              </a:ext>
            </a:extLst>
          </p:cNvPr>
          <p:cNvCxnSpPr/>
          <p:nvPr/>
        </p:nvCxnSpPr>
        <p:spPr>
          <a:xfrm flipV="1">
            <a:off x="4929351" y="2166802"/>
            <a:ext cx="357352" cy="231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1B8B489-BB41-E64D-9ED6-F8E768175814}"/>
              </a:ext>
            </a:extLst>
          </p:cNvPr>
          <p:cNvSpPr/>
          <p:nvPr/>
        </p:nvSpPr>
        <p:spPr>
          <a:xfrm>
            <a:off x="5108027" y="1702621"/>
            <a:ext cx="987973" cy="86190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C92AC8D-B4EB-2B43-8F9D-815ACA13D9AB}"/>
              </a:ext>
            </a:extLst>
          </p:cNvPr>
          <p:cNvSpPr/>
          <p:nvPr/>
        </p:nvSpPr>
        <p:spPr>
          <a:xfrm>
            <a:off x="7556938" y="3668110"/>
            <a:ext cx="84083" cy="3331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7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1E9E5-2679-B84A-AC58-8326D6AE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on équilibre les éléments dans l’ordre du cours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fr-FR" dirty="0"/>
              <a:t>,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lang="fr-FR" dirty="0"/>
              <a:t>,O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7FDC2D-E061-504C-8C07-53C7C008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…….. </a:t>
            </a:r>
            <a:r>
              <a:rPr lang="fr-FR" dirty="0"/>
              <a:t>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 (g) + ………O</a:t>
            </a:r>
            <a:r>
              <a:rPr lang="fr-FR" baseline="-25000" dirty="0"/>
              <a:t>2</a:t>
            </a:r>
            <a:r>
              <a:rPr lang="fr-FR" dirty="0"/>
              <a:t> (g) → </a:t>
            </a:r>
            <a:r>
              <a:rPr lang="fr-FR" b="1" dirty="0">
                <a:solidFill>
                  <a:srgbClr val="FF0000"/>
                </a:solidFill>
              </a:rPr>
              <a:t>3</a:t>
            </a:r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O (l) +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b="1" dirty="0"/>
              <a:t> </a:t>
            </a:r>
            <a:r>
              <a:rPr lang="fr-FR" dirty="0"/>
              <a:t>CO</a:t>
            </a:r>
            <a:r>
              <a:rPr lang="fr-FR" baseline="-25000" dirty="0"/>
              <a:t>2</a:t>
            </a:r>
            <a:r>
              <a:rPr lang="fr-FR" dirty="0"/>
              <a:t> (g)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17BF90D-C269-3348-9FAB-F94122679CEF}"/>
              </a:ext>
            </a:extLst>
          </p:cNvPr>
          <p:cNvGraphicFramePr>
            <a:graphicFrameLocks noGrp="1"/>
          </p:cNvGraphicFramePr>
          <p:nvPr/>
        </p:nvGraphicFramePr>
        <p:xfrm>
          <a:off x="970455" y="2904014"/>
          <a:ext cx="30550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04">
                  <a:extLst>
                    <a:ext uri="{9D8B030D-6E8A-4147-A177-3AD203B41FA5}">
                      <a16:colId xmlns:a16="http://schemas.microsoft.com/office/drawing/2014/main" val="3939750970"/>
                    </a:ext>
                  </a:extLst>
                </a:gridCol>
                <a:gridCol w="1527504">
                  <a:extLst>
                    <a:ext uri="{9D8B030D-6E8A-4147-A177-3AD203B41FA5}">
                      <a16:colId xmlns:a16="http://schemas.microsoft.com/office/drawing/2014/main" val="3506118036"/>
                    </a:ext>
                  </a:extLst>
                </a:gridCol>
              </a:tblGrid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64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3257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574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2CE820-1438-3E49-A15C-B97D317A2AA6}"/>
              </a:ext>
            </a:extLst>
          </p:cNvPr>
          <p:cNvGraphicFramePr>
            <a:graphicFrameLocks noGrp="1"/>
          </p:cNvGraphicFramePr>
          <p:nvPr/>
        </p:nvGraphicFramePr>
        <p:xfrm>
          <a:off x="5927834" y="2886152"/>
          <a:ext cx="2627588" cy="1115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794">
                  <a:extLst>
                    <a:ext uri="{9D8B030D-6E8A-4147-A177-3AD203B41FA5}">
                      <a16:colId xmlns:a16="http://schemas.microsoft.com/office/drawing/2014/main" val="690755432"/>
                    </a:ext>
                  </a:extLst>
                </a:gridCol>
                <a:gridCol w="1313794">
                  <a:extLst>
                    <a:ext uri="{9D8B030D-6E8A-4147-A177-3AD203B41FA5}">
                      <a16:colId xmlns:a16="http://schemas.microsoft.com/office/drawing/2014/main" val="2741639094"/>
                    </a:ext>
                  </a:extLst>
                </a:gridCol>
              </a:tblGrid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10783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x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021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1x3+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r-FR" dirty="0"/>
                        <a:t>x2 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81157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545FBE5B-13BD-134C-8777-58F1DE45FEF3}"/>
              </a:ext>
            </a:extLst>
          </p:cNvPr>
          <p:cNvSpPr/>
          <p:nvPr/>
        </p:nvSpPr>
        <p:spPr>
          <a:xfrm>
            <a:off x="2039006" y="4477408"/>
            <a:ext cx="6148551" cy="1576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est équilibrés de partout, sauf au niveau des oxygène 7 à gauche et 2 à droite…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D96D60C-0A77-6141-BC6C-8C1E6DA9B68D}"/>
              </a:ext>
            </a:extLst>
          </p:cNvPr>
          <p:cNvCxnSpPr>
            <a:cxnSpLocks/>
          </p:cNvCxnSpPr>
          <p:nvPr/>
        </p:nvCxnSpPr>
        <p:spPr>
          <a:xfrm flipV="1">
            <a:off x="6526924" y="3901509"/>
            <a:ext cx="1793327" cy="95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1A806883-A6CE-2347-ABC3-E75A6A08DF4B}"/>
              </a:ext>
            </a:extLst>
          </p:cNvPr>
          <p:cNvSpPr/>
          <p:nvPr/>
        </p:nvSpPr>
        <p:spPr>
          <a:xfrm>
            <a:off x="7840717" y="3668110"/>
            <a:ext cx="115614" cy="33318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3F141FC-6D80-9B46-AA4B-CE4D4FC0FCE7}"/>
              </a:ext>
            </a:extLst>
          </p:cNvPr>
          <p:cNvCxnSpPr>
            <a:cxnSpLocks/>
          </p:cNvCxnSpPr>
          <p:nvPr/>
        </p:nvCxnSpPr>
        <p:spPr>
          <a:xfrm flipH="1" flipV="1">
            <a:off x="2676635" y="3834702"/>
            <a:ext cx="865351" cy="102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C92AC8D-B4EB-2B43-8F9D-815ACA13D9AB}"/>
              </a:ext>
            </a:extLst>
          </p:cNvPr>
          <p:cNvSpPr/>
          <p:nvPr/>
        </p:nvSpPr>
        <p:spPr>
          <a:xfrm>
            <a:off x="7556938" y="3668110"/>
            <a:ext cx="84083" cy="3331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11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1E9E5-2679-B84A-AC58-8326D6AE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on équilibre les éléments dans l’ordre du cours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fr-FR" dirty="0"/>
              <a:t>,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fr-FR" dirty="0"/>
              <a:t>,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7FDC2D-E061-504C-8C07-53C7C008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…….. </a:t>
            </a:r>
            <a:r>
              <a:rPr lang="fr-FR" dirty="0"/>
              <a:t>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 (g) + ………O</a:t>
            </a:r>
            <a:r>
              <a:rPr lang="fr-FR" baseline="-25000" dirty="0"/>
              <a:t>2</a:t>
            </a:r>
            <a:r>
              <a:rPr lang="fr-FR" dirty="0"/>
              <a:t> (g) → </a:t>
            </a:r>
            <a:r>
              <a:rPr lang="fr-FR" b="1" dirty="0">
                <a:solidFill>
                  <a:srgbClr val="FF0000"/>
                </a:solidFill>
              </a:rPr>
              <a:t>3</a:t>
            </a:r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O (l) +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b="1" dirty="0"/>
              <a:t> </a:t>
            </a:r>
            <a:r>
              <a:rPr lang="fr-FR" dirty="0"/>
              <a:t>CO</a:t>
            </a:r>
            <a:r>
              <a:rPr lang="fr-FR" baseline="-25000" dirty="0"/>
              <a:t>2</a:t>
            </a:r>
            <a:r>
              <a:rPr lang="fr-FR" dirty="0"/>
              <a:t> (g)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17BF90D-C269-3348-9FAB-F94122679CEF}"/>
              </a:ext>
            </a:extLst>
          </p:cNvPr>
          <p:cNvGraphicFramePr>
            <a:graphicFrameLocks noGrp="1"/>
          </p:cNvGraphicFramePr>
          <p:nvPr/>
        </p:nvGraphicFramePr>
        <p:xfrm>
          <a:off x="970455" y="2904014"/>
          <a:ext cx="30550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04">
                  <a:extLst>
                    <a:ext uri="{9D8B030D-6E8A-4147-A177-3AD203B41FA5}">
                      <a16:colId xmlns:a16="http://schemas.microsoft.com/office/drawing/2014/main" val="3939750970"/>
                    </a:ext>
                  </a:extLst>
                </a:gridCol>
                <a:gridCol w="1527504">
                  <a:extLst>
                    <a:ext uri="{9D8B030D-6E8A-4147-A177-3AD203B41FA5}">
                      <a16:colId xmlns:a16="http://schemas.microsoft.com/office/drawing/2014/main" val="3506118036"/>
                    </a:ext>
                  </a:extLst>
                </a:gridCol>
              </a:tblGrid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64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32578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574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02CE820-1438-3E49-A15C-B97D317A2AA6}"/>
              </a:ext>
            </a:extLst>
          </p:cNvPr>
          <p:cNvGraphicFramePr>
            <a:graphicFrameLocks noGrp="1"/>
          </p:cNvGraphicFramePr>
          <p:nvPr/>
        </p:nvGraphicFramePr>
        <p:xfrm>
          <a:off x="5927834" y="2886152"/>
          <a:ext cx="2627588" cy="1115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794">
                  <a:extLst>
                    <a:ext uri="{9D8B030D-6E8A-4147-A177-3AD203B41FA5}">
                      <a16:colId xmlns:a16="http://schemas.microsoft.com/office/drawing/2014/main" val="690755432"/>
                    </a:ext>
                  </a:extLst>
                </a:gridCol>
                <a:gridCol w="1313794">
                  <a:extLst>
                    <a:ext uri="{9D8B030D-6E8A-4147-A177-3AD203B41FA5}">
                      <a16:colId xmlns:a16="http://schemas.microsoft.com/office/drawing/2014/main" val="2741639094"/>
                    </a:ext>
                  </a:extLst>
                </a:gridCol>
              </a:tblGrid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10783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x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7021"/>
                  </a:ext>
                </a:extLst>
              </a:tr>
              <a:tr h="371714">
                <a:tc>
                  <a:txBody>
                    <a:bodyPr/>
                    <a:lstStyle/>
                    <a:p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1x3+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r-FR" dirty="0"/>
                        <a:t>x2 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81157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545FBE5B-13BD-134C-8777-58F1DE45FEF3}"/>
              </a:ext>
            </a:extLst>
          </p:cNvPr>
          <p:cNvSpPr/>
          <p:nvPr/>
        </p:nvSpPr>
        <p:spPr>
          <a:xfrm>
            <a:off x="2039006" y="4477408"/>
            <a:ext cx="6148551" cy="1576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est équilibrés de partout, sauf au niveau des oxygène 7 à gauche et 2 à droite… par combien doit on multiplier 2 pour avoir 7?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D96D60C-0A77-6141-BC6C-8C1E6DA9B68D}"/>
              </a:ext>
            </a:extLst>
          </p:cNvPr>
          <p:cNvCxnSpPr>
            <a:cxnSpLocks/>
          </p:cNvCxnSpPr>
          <p:nvPr/>
        </p:nvCxnSpPr>
        <p:spPr>
          <a:xfrm flipV="1">
            <a:off x="6095999" y="3901508"/>
            <a:ext cx="2224252" cy="114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1A806883-A6CE-2347-ABC3-E75A6A08DF4B}"/>
              </a:ext>
            </a:extLst>
          </p:cNvPr>
          <p:cNvSpPr/>
          <p:nvPr/>
        </p:nvSpPr>
        <p:spPr>
          <a:xfrm>
            <a:off x="7840717" y="3668110"/>
            <a:ext cx="115614" cy="33318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3F141FC-6D80-9B46-AA4B-CE4D4FC0FCE7}"/>
              </a:ext>
            </a:extLst>
          </p:cNvPr>
          <p:cNvCxnSpPr>
            <a:cxnSpLocks/>
          </p:cNvCxnSpPr>
          <p:nvPr/>
        </p:nvCxnSpPr>
        <p:spPr>
          <a:xfrm flipH="1" flipV="1">
            <a:off x="2676635" y="3834702"/>
            <a:ext cx="1548524" cy="1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C92AC8D-B4EB-2B43-8F9D-815ACA13D9AB}"/>
              </a:ext>
            </a:extLst>
          </p:cNvPr>
          <p:cNvSpPr/>
          <p:nvPr/>
        </p:nvSpPr>
        <p:spPr>
          <a:xfrm>
            <a:off x="7556938" y="3668110"/>
            <a:ext cx="84083" cy="3331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372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873</Words>
  <Application>Microsoft Macintosh PowerPoint</Application>
  <PresentationFormat>Grand écran</PresentationFormat>
  <Paragraphs>172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Thème Office</vt:lpstr>
      <vt:lpstr>Correction exercice 21p94</vt:lpstr>
      <vt:lpstr>Étape 0 : on identifie les réactifs et les produits</vt:lpstr>
      <vt:lpstr>Etape 1 : on compte les atomes à gauche et à droite</vt:lpstr>
      <vt:lpstr>Etape 2 : on équilibre les éléments dans l’ordre du cours C,H,O </vt:lpstr>
      <vt:lpstr>Etape 2 : on équilibre les éléments dans l’ordre du cours C,H,O </vt:lpstr>
      <vt:lpstr>Etape 2 : on équilibre les éléments dans l’ordre du cours C,H,O </vt:lpstr>
      <vt:lpstr>Etape 2 : on équilibre les éléments dans l’ordre du cours C,H,O </vt:lpstr>
      <vt:lpstr>Etape 2 : on équilibre les éléments dans l’ordre du cours C,H,O </vt:lpstr>
      <vt:lpstr>Etape 2 : on équilibre les éléments dans l’ordre du cours C,H,O </vt:lpstr>
      <vt:lpstr>Etape 2 : on équilibre les éléments dans l’ordre du cours C,H,O </vt:lpstr>
      <vt:lpstr>Etape 2 : on équilibre les éléments dans l’ordre du cours C,H,O </vt:lpstr>
      <vt:lpstr>Etape 2 : on équilibre les éléments dans l’ordre du cours C,H,O </vt:lpstr>
      <vt:lpstr>Etape 3 : on vérifie que tout est bon 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 exercice 21p94</dc:title>
  <dc:creator>Darine Lg</dc:creator>
  <cp:lastModifiedBy>Darine Lg</cp:lastModifiedBy>
  <cp:revision>6</cp:revision>
  <cp:lastPrinted>2020-03-30T14:20:10Z</cp:lastPrinted>
  <dcterms:created xsi:type="dcterms:W3CDTF">2020-03-30T12:58:40Z</dcterms:created>
  <dcterms:modified xsi:type="dcterms:W3CDTF">2020-03-30T14:20:32Z</dcterms:modified>
</cp:coreProperties>
</file>