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60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8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34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200" y="720"/>
      </p:cViewPr>
      <p:guideLst/>
    </p:cSldViewPr>
  </p:slideViewPr>
  <p:outlineViewPr>
    <p:cViewPr>
      <p:scale>
        <a:sx n="33" d="100"/>
        <a:sy n="33" d="100"/>
      </p:scale>
      <p:origin x="0" y="-13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A98ED-C3A3-2E47-AE2C-134227FCF4FE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8A5A-D716-C840-B012-3D385910F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38A5A-D716-C840-B012-3D385910F20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0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38A5A-D716-C840-B012-3D385910F20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5865F-072C-F045-9839-1C8C773F4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F9C78B-9E68-8141-9835-A7432BE9F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27346-AE98-0746-9165-22E6D199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13F4E4-EDF5-5B40-9570-87E6217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7E65D-C1FC-1149-8AF9-6E05BEB2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1170D-2883-164C-8E5D-8AFA9F10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55C50-736E-0C42-BACF-84A3D8D3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0AFF6-16A7-9244-97F1-C6D87325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E576E-0C81-B642-BEE6-940331DF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8038-79EA-9441-885B-37663898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3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4D4B9B-53EA-B342-BE16-3E3CBFED9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E3DCA-3FF2-1A46-B629-31E5B512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D8E6B-6734-3040-839E-F23009CE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0571-DB40-C24B-8831-771EFA29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A0157-6721-DF46-9E9F-62345EB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4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473AC-BAF5-924D-B7B9-CD6F3C5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22555-B1E8-5A40-9389-3F05A94E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B28FD-5213-4F40-B16F-A9569EC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E025A-B3F6-184B-A145-9506A727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9F1BC-48C8-8347-81B8-67907D0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9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661E1-0C8C-2946-87C6-3ECAD3C7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20369-22C6-694B-AD9B-47692012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6D699-FF55-1E48-A19C-ECE8EAFF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FCE7F-7997-8F49-8D74-E4539430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36A83-F9A2-D745-A5DE-5015D734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A354C-742B-FF48-8E97-1E4DC0BD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A9563-4F39-5341-B5B3-5720742BF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DA3D1A-2A6F-F443-872C-95C2E6B47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2F913-56A2-3045-B2F5-56AA084F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F8610-9220-614E-91EA-0428C7DF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42985-119E-C243-9CF0-2DA42393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14033-BCA4-A64D-86B9-876D9BF6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F3454-C708-4644-8449-688DE752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3AC6AE-507F-D648-B640-34AE68D93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38E661-4827-BF4D-A604-CB9421B2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43CB10-802C-B845-BAE1-7E9CAB443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1412EA-3C10-F04C-B047-77B596F6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289A0E-E66C-5C47-AB20-AF2795CE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66651A-C19D-D845-9415-8B3567B8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4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F5ABD-D7CA-3243-BC85-7A88EDD7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1A6E07-09C1-2A4F-B8A6-7A761C0D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A3E613-3839-624F-BB9F-84E33D78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BB380B-FF74-0545-B019-95F9860B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24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7020A3-111C-4C45-B271-AA9275A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51CAFC-79BF-904B-8F55-93D1EE46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089AC-BFD1-A04C-973E-5B904D00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00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26CA1-36A0-C041-A2B1-E80176BF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E5977-1C86-1E4A-9F2A-294E44CA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DB5C88-5C80-4D46-92A7-0B1822D9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0CEB79-31CC-1948-8E8A-2B8C68DA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61BC8D-AD41-C047-8DD5-153BF958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21087A-D202-F747-8256-C69E67AB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9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FD5A9-0111-5449-80AE-0C6F8433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85E084-E157-2345-9827-DB2680802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8C0DD7-8904-5740-850B-341653D1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BBB0BA-3DA1-F447-B2A3-537598F3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5D2C6-41A5-9849-AEB1-9631D510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FB08C6-2F5D-3D49-94B7-C729B09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6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8CD1C3-AE1F-7849-8337-8C187BC4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67F60-B291-7048-9D21-E5D1C671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B1422-A675-0643-B433-DDC537F88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3A67-4749-8449-A71C-16856DE9C2F1}" type="datetimeFigureOut">
              <a:rPr lang="fr-FR" smtClean="0"/>
              <a:t>14/10/2019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3423D-3512-544A-A7F2-EDB9F23A2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B328-A010-B146-9F54-4711EED55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ED3E-0A41-2448-AF23-088FC6FEE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47BFB-DD92-5F4C-8F13-496D38EAF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Theme</a:t>
            </a:r>
            <a:r>
              <a:rPr lang="fr-FR" dirty="0"/>
              <a:t> : ondes et signaux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360520-7EC0-E547-8E1A-F8D58C5EB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P2 : optique géométrique</a:t>
            </a:r>
          </a:p>
        </p:txBody>
      </p:sp>
    </p:spTree>
    <p:extLst>
      <p:ext uri="{BB962C8B-B14F-4D97-AF65-F5344CB8AC3E}">
        <p14:creationId xmlns:p14="http://schemas.microsoft.com/office/powerpoint/2010/main" val="145752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39E60-5ABE-8B48-81A2-A2BA1C4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ym typeface="Wingdings" pitchFamily="2" charset="2"/>
              </a:rPr>
              <a:t> </a:t>
            </a:r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 Règles de construction graphique d’une image (voir activité 1)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035B9-3376-954D-BA77-40D87D45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Règle 1 : </a:t>
            </a:r>
            <a:r>
              <a:rPr lang="fr-FR" dirty="0"/>
              <a:t> un rayon passant par le centre optique O n’est pas </a:t>
            </a:r>
            <a:r>
              <a:rPr lang="fr-FR" dirty="0" err="1"/>
              <a:t>dévie</a:t>
            </a:r>
            <a:r>
              <a:rPr lang="fr-FR" dirty="0"/>
              <a:t>́ </a:t>
            </a:r>
          </a:p>
          <a:p>
            <a:endParaRPr lang="fr-FR" dirty="0">
              <a:effectLst/>
            </a:endParaRPr>
          </a:p>
          <a:p>
            <a:r>
              <a:rPr lang="fr-FR" dirty="0">
                <a:solidFill>
                  <a:srgbClr val="FF0000"/>
                </a:solidFill>
              </a:rPr>
              <a:t>Règle 2 :  </a:t>
            </a: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>
              <a:effectLst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8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39E60-5ABE-8B48-81A2-A2BA1C4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ym typeface="Wingdings" pitchFamily="2" charset="2"/>
              </a:rPr>
              <a:t> </a:t>
            </a:r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 Règles de construction graphique d’une image (voir activité 1)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035B9-3376-954D-BA77-40D87D45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Règle 1 : </a:t>
            </a:r>
            <a:r>
              <a:rPr lang="fr-FR" dirty="0"/>
              <a:t> un rayon passant par le centre optique O n’est pas </a:t>
            </a:r>
            <a:r>
              <a:rPr lang="fr-FR" dirty="0" err="1"/>
              <a:t>dévie</a:t>
            </a:r>
            <a:r>
              <a:rPr lang="fr-FR" dirty="0"/>
              <a:t>́ </a:t>
            </a:r>
          </a:p>
          <a:p>
            <a:endParaRPr lang="fr-FR" dirty="0">
              <a:effectLst/>
            </a:endParaRPr>
          </a:p>
          <a:p>
            <a:r>
              <a:rPr lang="fr-FR" dirty="0">
                <a:solidFill>
                  <a:srgbClr val="FF0000"/>
                </a:solidFill>
              </a:rPr>
              <a:t>Règle 2 :  </a:t>
            </a:r>
            <a:r>
              <a:rPr lang="fr-FR" dirty="0"/>
              <a:t> un rayon passant par le foyer objet F ressort de la lentille parallèlement à l’axe optique </a:t>
            </a:r>
          </a:p>
          <a:p>
            <a:pPr marL="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solidFill>
                  <a:srgbClr val="FF0000"/>
                </a:solidFill>
              </a:rPr>
              <a:t>Règle 3 </a:t>
            </a:r>
            <a:r>
              <a:rPr lang="fr-FR" dirty="0"/>
              <a:t>:</a:t>
            </a:r>
            <a:endParaRPr lang="fr-FR" dirty="0">
              <a:effectLst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1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39E60-5ABE-8B48-81A2-A2BA1C4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ym typeface="Wingdings" pitchFamily="2" charset="2"/>
              </a:rPr>
              <a:t> </a:t>
            </a:r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 Règles de construction graphique d’une image (voir activité 1)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035B9-3376-954D-BA77-40D87D45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Règle 1 : </a:t>
            </a:r>
            <a:r>
              <a:rPr lang="fr-FR" dirty="0"/>
              <a:t> un rayon passant par le centre optique O n’est pas </a:t>
            </a:r>
            <a:r>
              <a:rPr lang="fr-FR" dirty="0" err="1"/>
              <a:t>dévie</a:t>
            </a:r>
            <a:r>
              <a:rPr lang="fr-FR" dirty="0"/>
              <a:t>́ </a:t>
            </a:r>
          </a:p>
          <a:p>
            <a:endParaRPr lang="fr-FR" dirty="0">
              <a:effectLst/>
            </a:endParaRPr>
          </a:p>
          <a:p>
            <a:r>
              <a:rPr lang="fr-FR" dirty="0">
                <a:solidFill>
                  <a:srgbClr val="FF0000"/>
                </a:solidFill>
              </a:rPr>
              <a:t>Règle 2 :  </a:t>
            </a:r>
            <a:r>
              <a:rPr lang="fr-FR" dirty="0"/>
              <a:t> un rayon passant par le foyer objet F ressort de la lentille parallèlement à l’axe optique </a:t>
            </a:r>
          </a:p>
          <a:p>
            <a:pPr marL="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solidFill>
                  <a:srgbClr val="FF0000"/>
                </a:solidFill>
              </a:rPr>
              <a:t>Règle 3 </a:t>
            </a:r>
            <a:r>
              <a:rPr lang="fr-FR" dirty="0"/>
              <a:t>: un rayon parallèle à l’axe optique qui converge en sortie de lentille en coupe l’axe optique au point F′ </a:t>
            </a:r>
            <a:endParaRPr lang="fr-FR" dirty="0">
              <a:effectLst/>
            </a:endParaRPr>
          </a:p>
          <a:p>
            <a:pPr marL="0" indent="0">
              <a:buNone/>
            </a:pPr>
            <a:endParaRPr lang="fr-FR" dirty="0">
              <a:effectLst/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3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4583C-3700-C042-AFD8-53AD33D5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ym typeface="Wingdings" pitchFamily="2" charset="2"/>
              </a:rPr>
              <a:t> Image réelle, image virtuelle ?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996B3-642C-1340-A655-EC587E78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Si l’objet est placé avant le point F :</a:t>
            </a:r>
          </a:p>
        </p:txBody>
      </p:sp>
    </p:spTree>
    <p:extLst>
      <p:ext uri="{BB962C8B-B14F-4D97-AF65-F5344CB8AC3E}">
        <p14:creationId xmlns:p14="http://schemas.microsoft.com/office/powerpoint/2010/main" val="399716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4583C-3700-C042-AFD8-53AD33D5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ym typeface="Wingdings" pitchFamily="2" charset="2"/>
              </a:rPr>
              <a:t> Image réelle, image virtuelle ?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996B3-642C-1340-A655-EC587E78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Si l’objet est placé avant le point F : </a:t>
            </a:r>
            <a:r>
              <a:rPr lang="fr-FR" dirty="0"/>
              <a:t>l’image sera réelle (on pourra la recueillir sur un écran)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4583C-3700-C042-AFD8-53AD33D5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ym typeface="Wingdings" pitchFamily="2" charset="2"/>
              </a:rPr>
              <a:t> Image réelle, image virtuelle ?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996B3-642C-1340-A655-EC587E78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Si l’objet est placé avant le point F : </a:t>
            </a:r>
            <a:r>
              <a:rPr lang="fr-FR" dirty="0"/>
              <a:t>l’image sera réelle (on pourra la recueillir sur un écran)</a:t>
            </a:r>
          </a:p>
          <a:p>
            <a:r>
              <a:rPr lang="fr-FR" dirty="0">
                <a:solidFill>
                  <a:srgbClr val="FF0000"/>
                </a:solidFill>
              </a:rPr>
              <a:t> Si l’objet est placé après le point F : 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0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4583C-3700-C042-AFD8-53AD33D5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ym typeface="Wingdings" pitchFamily="2" charset="2"/>
              </a:rPr>
              <a:t> Image réelle, image virtuelle ?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996B3-642C-1340-A655-EC587E78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Si l’objet est placé avant le point F : </a:t>
            </a:r>
            <a:r>
              <a:rPr lang="fr-FR" dirty="0"/>
              <a:t>l’image sera réelle (on pourra la recueillir sur un écran)</a:t>
            </a:r>
          </a:p>
          <a:p>
            <a:r>
              <a:rPr lang="fr-FR" dirty="0">
                <a:solidFill>
                  <a:srgbClr val="FF0000"/>
                </a:solidFill>
              </a:rPr>
              <a:t> Si l’objet est placé après le point F :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l’image sera virtuelle (on ne pourra pas la recueillir sur un écran)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1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34419-15A4-FB40-B069-A75D525D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ym typeface="Wingdings" pitchFamily="2" charset="2"/>
              </a:rPr>
              <a:t> Formules mathématiques</a:t>
            </a:r>
            <a:r>
              <a:rPr lang="fr-FR" dirty="0">
                <a:sym typeface="Wingdings" pitchFamily="2" charset="2"/>
              </a:rPr>
              <a:t>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AEC593-8617-4A47-9438-A77013E5C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7137"/>
                <a:ext cx="10515600" cy="4351338"/>
              </a:xfrm>
            </p:spPr>
            <p:txBody>
              <a:bodyPr/>
              <a:lstStyle/>
              <a:p>
                <a:r>
                  <a:rPr lang="fr-FR" dirty="0">
                    <a:solidFill>
                      <a:srgbClr val="FF0000"/>
                    </a:solidFill>
                  </a:rPr>
                  <a:t>Le grandissement : </a:t>
                </a:r>
              </a:p>
              <a:p>
                <a:pPr marL="0" indent="0">
                  <a:buNone/>
                </a:pPr>
                <a:r>
                  <a:rPr lang="fr-FR" dirty="0">
                    <a:sym typeface="Symbol" pitchFamily="2" charset="2"/>
                  </a:rPr>
                  <a:t></a:t>
                </a:r>
                <a:r>
                  <a:rPr lang="fr-F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  <m:r>
                          <a:rPr lang="fr-FR">
                            <a:latin typeface="Cambria Math" panose="02040503050406030204" pitchFamily="18" charset="0"/>
                          </a:rPr>
                          <m:t>’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𝑂𝐴</m:t>
                            </m:r>
                          </m:e>
                        </m:acc>
                      </m:den>
                    </m:f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fr-FR">
                            <a:latin typeface="Cambria Math" panose="02040503050406030204" pitchFamily="18" charset="0"/>
                          </a:rPr>
                          <m:t>’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rgbClr val="FF0000"/>
                    </a:solidFill>
                  </a:rPr>
                  <a:t>Si </a:t>
                </a:r>
                <a:r>
                  <a:rPr lang="fr-FR" dirty="0">
                    <a:sym typeface="Symbol" pitchFamily="2" charset="2"/>
                  </a:rPr>
                  <a:t> &lt; 0 : l’image est renversée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rgbClr val="FF0000"/>
                    </a:solidFill>
                  </a:rPr>
                  <a:t>Si </a:t>
                </a:r>
                <a:r>
                  <a:rPr lang="fr-FR" dirty="0">
                    <a:sym typeface="Symbol" pitchFamily="2" charset="2"/>
                  </a:rPr>
                  <a:t> &gt; 0 : l’image est droite</a:t>
                </a:r>
              </a:p>
              <a:p>
                <a:pPr marL="0" indent="0">
                  <a:buNone/>
                </a:pPr>
                <a:endParaRPr lang="fr-FR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EAEC593-8617-4A47-9438-A77013E5C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7137"/>
                <a:ext cx="10515600" cy="4351338"/>
              </a:xfrm>
              <a:blipFill>
                <a:blip r:embed="rId3"/>
                <a:stretch>
                  <a:fillRect l="-1086" t="-23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8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A45E-968D-6B4B-B883-2CD9009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Définitions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5D09C-DD7C-9C47-A2FE-CA341E94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la lentille :</a:t>
            </a:r>
          </a:p>
        </p:txBody>
      </p:sp>
    </p:spTree>
    <p:extLst>
      <p:ext uri="{BB962C8B-B14F-4D97-AF65-F5344CB8AC3E}">
        <p14:creationId xmlns:p14="http://schemas.microsoft.com/office/powerpoint/2010/main" val="283620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A45E-968D-6B4B-B883-2CD9009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Définitions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5D09C-DD7C-9C47-A2FE-CA341E94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la lentille :</a:t>
            </a:r>
            <a:r>
              <a:rPr lang="fr-FR" dirty="0"/>
              <a:t>Une lentille est un milieu transparent limité par deux surfaces dont l’une au moins n’est pas plane.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le rayon lumineux : </a:t>
            </a:r>
          </a:p>
          <a:p>
            <a:pPr marL="0" indent="0">
              <a:buNone/>
            </a:pPr>
            <a:br>
              <a:rPr lang="fr-FR" dirty="0"/>
            </a:b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12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A45E-968D-6B4B-B883-2CD9009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Définitions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5D09C-DD7C-9C47-A2FE-CA341E94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la lentille :</a:t>
            </a:r>
            <a:r>
              <a:rPr lang="fr-FR" dirty="0"/>
              <a:t>Une lentille est un milieu transparent limité par deux surfaces dont l’une au moins n’est pas plane.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le rayon lumineux : </a:t>
            </a:r>
            <a:r>
              <a:rPr lang="fr-FR" dirty="0"/>
              <a:t>Un rayon lumineux est la représentation géométrique du trajet suivi par la lumière pour aller d’un point à un autre .</a:t>
            </a:r>
          </a:p>
          <a:p>
            <a:pPr marL="0" indent="0" algn="just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fr-FR" dirty="0"/>
            </a:b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16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A45E-968D-6B4B-B883-2CD9009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Définitions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5D09C-DD7C-9C47-A2FE-CA341E94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la lentille :</a:t>
            </a:r>
            <a:r>
              <a:rPr lang="fr-FR" dirty="0"/>
              <a:t>Une lentille est un milieu transparent limité par deux surfaces dont l’une au moins n’est pas plane.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le rayon lumineux : </a:t>
            </a:r>
            <a:r>
              <a:rPr lang="fr-FR" dirty="0"/>
              <a:t>Un rayon lumineux est la représentation géométrique du trajet suivi par la lumière pour aller d’un point à un autre 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Par convention </a:t>
            </a:r>
          </a:p>
          <a:p>
            <a:pPr marL="0" indent="0" algn="just"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br>
              <a:rPr lang="fr-FR" dirty="0"/>
            </a:b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33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A45E-968D-6B4B-B883-2CD9009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Définitions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5D09C-DD7C-9C47-A2FE-CA341E94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la lentille :</a:t>
            </a:r>
            <a:r>
              <a:rPr lang="fr-FR" dirty="0"/>
              <a:t>Une lentille est un milieu transparent limité par deux surfaces dont l’une au moins n’est pas plane.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le rayon lumineux : </a:t>
            </a:r>
            <a:r>
              <a:rPr lang="fr-FR" dirty="0"/>
              <a:t>Un rayon lumineux est la représentation géométrique du trajet suivi par la lumière pour aller d’un point à un autre 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Par convention ,</a:t>
            </a:r>
            <a:r>
              <a:rPr lang="fr-FR" dirty="0"/>
              <a:t> la lumière se propage de gauche à droite .</a:t>
            </a:r>
            <a:endParaRPr lang="fr-FR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br>
              <a:rPr lang="fr-FR" dirty="0"/>
            </a:b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72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A45E-968D-6B4B-B883-2CD9009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Définitions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5D09C-DD7C-9C47-A2FE-CA341E94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la lentille :</a:t>
            </a:r>
            <a:r>
              <a:rPr lang="fr-FR" dirty="0"/>
              <a:t>Une lentille est un milieu transparent limité par deux surfaces dont l’une au moins n’est pas plane.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le rayon lumineux : </a:t>
            </a:r>
            <a:r>
              <a:rPr lang="fr-FR" dirty="0"/>
              <a:t>Un rayon lumineux est la représentation géométrique du trajet suivi par la lumière pour aller d’un point à un autre .</a:t>
            </a:r>
          </a:p>
          <a:p>
            <a:pPr algn="just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Par convention ,</a:t>
            </a:r>
            <a:r>
              <a:rPr lang="fr-FR" dirty="0"/>
              <a:t> la lumière se propage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gauche</a:t>
            </a:r>
            <a:r>
              <a:rPr lang="fr-FR" dirty="0"/>
              <a:t> à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droite </a:t>
            </a:r>
            <a:r>
              <a:rPr lang="fr-FR" dirty="0"/>
              <a:t>.</a:t>
            </a:r>
            <a:endParaRPr lang="fr-FR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br>
              <a:rPr lang="fr-FR" dirty="0"/>
            </a:b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106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D57FD-5367-474B-B1DB-29AE8BCB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Wingdings" pitchFamily="2" charset="2"/>
              </a:rPr>
              <a:t> Points caractéristiques d’une lentille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62F9A64-A893-1045-9C0F-58DC47662F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438"/>
            <a:ext cx="10515600" cy="41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39E60-5ABE-8B48-81A2-A2BA1C4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ym typeface="Wingdings" pitchFamily="2" charset="2"/>
              </a:rPr>
              <a:t> </a:t>
            </a:r>
            <a:r>
              <a:rPr lang="fr-FR" b="1" u="sng" dirty="0">
                <a:sym typeface="Wingdings" pitchFamily="2" charset="2"/>
              </a:rPr>
              <a:t></a:t>
            </a:r>
            <a:r>
              <a:rPr lang="fr-FR" b="1" u="sng" dirty="0"/>
              <a:t> Règles de construction graphique d’une image (voir activité 1)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035B9-3376-954D-BA77-40D87D45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Règle 1 : </a:t>
            </a:r>
          </a:p>
        </p:txBody>
      </p:sp>
    </p:spTree>
    <p:extLst>
      <p:ext uri="{BB962C8B-B14F-4D97-AF65-F5344CB8AC3E}">
        <p14:creationId xmlns:p14="http://schemas.microsoft.com/office/powerpoint/2010/main" val="3864967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528</Words>
  <Application>Microsoft Macintosh PowerPoint</Application>
  <PresentationFormat>Grand écran</PresentationFormat>
  <Paragraphs>70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Wingdings</vt:lpstr>
      <vt:lpstr>Thème Office</vt:lpstr>
      <vt:lpstr>Theme : ondes et signaux</vt:lpstr>
      <vt:lpstr>Définitions de base</vt:lpstr>
      <vt:lpstr>Définitions de base</vt:lpstr>
      <vt:lpstr>Définitions de base</vt:lpstr>
      <vt:lpstr>Définitions de base</vt:lpstr>
      <vt:lpstr>Définitions de base</vt:lpstr>
      <vt:lpstr>Définitions de base</vt:lpstr>
      <vt:lpstr> Points caractéristiques d’une lentille</vt:lpstr>
      <vt:lpstr>  Règles de construction graphique d’une image (voir activité 1) </vt:lpstr>
      <vt:lpstr>  Règles de construction graphique d’une image (voir activité 1) </vt:lpstr>
      <vt:lpstr>  Règles de construction graphique d’une image (voir activité 1) </vt:lpstr>
      <vt:lpstr>  Règles de construction graphique d’une image (voir activité 1) </vt:lpstr>
      <vt:lpstr> Image réelle, image virtuelle ?</vt:lpstr>
      <vt:lpstr> Image réelle, image virtuelle ?</vt:lpstr>
      <vt:lpstr> Image réelle, image virtuelle ?</vt:lpstr>
      <vt:lpstr> Image réelle, image virtuelle ?</vt:lpstr>
      <vt:lpstr> Formules mathématiques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: observer</dc:title>
  <dc:creator>darine loghmari</dc:creator>
  <cp:lastModifiedBy>Darine Lg</cp:lastModifiedBy>
  <cp:revision>20</cp:revision>
  <dcterms:created xsi:type="dcterms:W3CDTF">2018-09-12T17:34:15Z</dcterms:created>
  <dcterms:modified xsi:type="dcterms:W3CDTF">2019-10-14T18:57:31Z</dcterms:modified>
</cp:coreProperties>
</file>