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99DB9-50A8-4610-8973-28196A32D2AA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E7B23-6156-4E6C-ADB2-2C3F8976C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0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7B23-6156-4E6C-ADB2-2C3F8976C7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6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7B23-6156-4E6C-ADB2-2C3F8976C7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2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7B23-6156-4E6C-ADB2-2C3F8976C7C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10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7901C-1CBD-41C8-B1AC-2EB19DEF9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30FD9-6F36-4EA3-8CA4-135ECFEC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A5A2E-14C1-4E4E-9EDC-F5E5DC0E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59036-EADB-4C17-9B96-D5C03A0D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CA6B5-102B-4BAF-84D8-DA2A6193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7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6E742-E73C-4C13-AB0B-B92D6EE3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C0C359-F923-449B-AF33-1D69AB36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8F76F-1CA1-4AB6-BE05-4F735BDD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70834-1EB7-456B-A96C-A14D5E96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8236B-CE59-4629-9C78-D0BE5004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3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9871D8-90F9-4467-9E8E-C3BF8DAE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54255-52B7-4732-B969-2D03CC81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3FA3D0-DE38-474B-95C5-2026466C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620C9-4B10-47FE-B78F-815587DD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B73D1-0DCE-4F29-9AE1-4BB71BAB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7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6701-2A51-4E4D-AF0F-60CCA1BE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BA1F5-4CCA-4436-B264-7B522932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9F5D8-66D4-475B-8468-A70DD956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44595-BC67-4B5C-ACF2-630B5E47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9E305-6CDE-48AE-B858-26003D7F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9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8B42A-C59D-4082-AA84-EF912FA3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D3617F-EC12-40F4-8DC4-284C7733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79941-6D53-4239-B959-ACD51DF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F2404-DF99-40E0-AC2D-ED26CBF0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74B25-BE0D-437C-9A2E-CD9EBEC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58D71-6B53-4166-862F-503CA7E1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9A55F-B144-4C5E-B48B-C86DF7122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3B9F95-AACC-43FA-BC7F-CE63423BE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E99139-D0B3-4594-9514-6C7F893A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B3336-0D99-4416-8BDA-327ED2DF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16606-2C03-4FAE-A6BA-550EF1E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2BF57-000A-4585-A775-BCF4C73D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47F3CE-CE82-43BD-8D39-DA652B3A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D842F1-502E-458B-A40D-096CF695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32734A-C159-41E6-8821-5511D70BC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8D4CA4-4DC6-4BCB-BD5E-7BAD9C5EF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04A70D-388D-4DA1-B69C-86819BE8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75BD3B-8E63-4052-AC0A-4AD48FF1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C2DE5B-5DEF-43AD-8F69-FC61084C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5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8BF19-F602-46BD-A849-39111F77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116C2D-CE7B-4EC8-B63D-1D4F1B92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ADF22-C93D-4CC6-A160-3404E96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C0D44-7D2F-428C-BF02-46C75F88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5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94E6B3-67DA-4B3E-9BF8-76A34BF2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A05467-155F-49F8-AF71-EB8EE3D3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87B827-8FE6-4CAA-998D-F70ECCE1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8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B7A56-865F-4278-9B00-238BEBD3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7A5DD-5B2F-4BEC-8279-E4F8387C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9E69B7-0A99-40BC-8073-DDAD11D6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6B5F7-2AB0-40FC-91BB-29B2F815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0FD475-E41B-4EF9-8396-26DFA0AD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273E8-98EA-4F9D-87A3-03C10028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88A67-6B5A-461C-A07D-4A57656F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2F0992-407E-43EA-8678-76D0D2A6B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D90CE5-9750-4AFE-9895-ACF956A06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0A1320-DE82-49A6-8873-19ADD2B6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48D56B-D446-449C-BBE0-90C99EAE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023ED7-395A-4E55-A49C-426F5855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5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D2C07B-695B-4D6C-AE44-10B255F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D11E6-1177-4C21-B737-941F01CD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06210-8358-4FA2-B17F-6B75FE6EA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0A0D-EEF7-404A-B00A-779DCAFD4728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88AEB-5258-47ED-B1EC-F0FE53B2D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D355E-0470-452D-B175-F1662B519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D01E-7E46-42CB-894C-9B39BEAB7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75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6769E7-1E8C-4161-8E0E-8DAAE86ABB72}"/>
              </a:ext>
            </a:extLst>
          </p:cNvPr>
          <p:cNvSpPr/>
          <p:nvPr/>
        </p:nvSpPr>
        <p:spPr>
          <a:xfrm>
            <a:off x="0" y="0"/>
            <a:ext cx="5040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fr-FR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Propagation rectiligne de la lumière</a:t>
            </a:r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393D5-94FC-46AA-BA0A-E20F237E2690}"/>
              </a:ext>
            </a:extLst>
          </p:cNvPr>
          <p:cNvSpPr/>
          <p:nvPr/>
        </p:nvSpPr>
        <p:spPr>
          <a:xfrm>
            <a:off x="0" y="786081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dans un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milieu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transparent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homogène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lumière se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propage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fr-FR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courbe / ligne</a:t>
            </a:r>
            <a:r>
              <a:rPr lang="fr-FR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droite.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modélise le trajet suivi par la lumière par un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rayon lumineux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400" dirty="0"/>
              <a:t>Dans le vide, comme dans l’air, la </a:t>
            </a:r>
            <a:r>
              <a:rPr lang="fr-FR" sz="2400" b="1" dirty="0"/>
              <a:t>vitesse de la lumière</a:t>
            </a:r>
            <a:r>
              <a:rPr lang="fr-FR" sz="2400" dirty="0"/>
              <a:t> est égale à ……………………………………… 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 </a:t>
            </a:r>
          </a:p>
          <a:p>
            <a:pPr algn="just"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3C4EF12-FC7C-4EB9-BDF7-D88A3F7D75C1}"/>
              </a:ext>
            </a:extLst>
          </p:cNvPr>
          <p:cNvGrpSpPr/>
          <p:nvPr/>
        </p:nvGrpSpPr>
        <p:grpSpPr>
          <a:xfrm>
            <a:off x="3014265" y="3637359"/>
            <a:ext cx="6163470" cy="1457325"/>
            <a:chOff x="2661919" y="3413493"/>
            <a:chExt cx="5336858" cy="1112152"/>
          </a:xfrm>
        </p:grpSpPr>
        <p:pic>
          <p:nvPicPr>
            <p:cNvPr id="4" name="Image 3" descr="Image associée">
              <a:extLst>
                <a:ext uri="{FF2B5EF4-FFF2-40B4-BE49-F238E27FC236}">
                  <a16:creationId xmlns:a16="http://schemas.microsoft.com/office/drawing/2014/main" id="{CD6F187E-21DC-4EF3-8ED3-E0E91123E18E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41" t="22551" r="19555" b="27300"/>
            <a:stretch/>
          </p:blipFill>
          <p:spPr bwMode="auto">
            <a:xfrm>
              <a:off x="7123418" y="3669590"/>
              <a:ext cx="875359" cy="67260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Image 4" descr="Image associée">
              <a:extLst>
                <a:ext uri="{FF2B5EF4-FFF2-40B4-BE49-F238E27FC236}">
                  <a16:creationId xmlns:a16="http://schemas.microsoft.com/office/drawing/2014/main" id="{BEEA1622-BB71-4DC5-B9DA-D1BB1C12BEC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4" r="1666" b="3448"/>
            <a:stretch/>
          </p:blipFill>
          <p:spPr bwMode="auto">
            <a:xfrm>
              <a:off x="2661919" y="3413493"/>
              <a:ext cx="1272461" cy="1112152"/>
            </a:xfrm>
            <a:prstGeom prst="ellipse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052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9609AD1-71C6-42C6-8952-C452EACD6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29926" r="60500" b="15259"/>
          <a:stretch/>
        </p:blipFill>
        <p:spPr>
          <a:xfrm>
            <a:off x="-1" y="0"/>
            <a:ext cx="4119605" cy="4318000"/>
          </a:xfrm>
          <a:prstGeom prst="rect">
            <a:avLst/>
          </a:prstGeom>
        </p:spPr>
      </p:pic>
      <p:sp>
        <p:nvSpPr>
          <p:cNvPr id="4" name="Zone de texte 2">
            <a:extLst>
              <a:ext uri="{FF2B5EF4-FFF2-40B4-BE49-F238E27FC236}">
                <a16:creationId xmlns:a16="http://schemas.microsoft.com/office/drawing/2014/main" id="{5C9F833C-8252-4AFA-8DEF-0B9F0F4B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604" y="146486"/>
            <a:ext cx="7909836" cy="651847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736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5AA056B-DFD9-46A3-B2DD-08F0987C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3F2E9B-4F4D-43BA-A4DB-700B435D6D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-4464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2400" b="1" dirty="0">
                <a:solidFill>
                  <a:srgbClr val="C00000"/>
                </a:solidFill>
              </a:rPr>
              <a:t>4. </a:t>
            </a:r>
            <a:r>
              <a:rPr lang="fr-FR" sz="2400" b="1" u="sng" dirty="0">
                <a:solidFill>
                  <a:srgbClr val="C00000"/>
                </a:solidFill>
              </a:rPr>
              <a:t>Spectres d’émission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0160B-A465-4931-96AE-9ECA1FAD3B45}"/>
              </a:ext>
            </a:extLst>
          </p:cNvPr>
          <p:cNvSpPr/>
          <p:nvPr/>
        </p:nvSpPr>
        <p:spPr>
          <a:xfrm>
            <a:off x="172720" y="808729"/>
            <a:ext cx="11846560" cy="2143151"/>
          </a:xfrm>
          <a:prstGeom prst="rect">
            <a:avLst/>
          </a:prstGeom>
          <a:ln w="28575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LEXIQUE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spectre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………………………………………………………………………………………………………………………………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……………………………………………………………………………………………………………………………………………......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C6E1A4-EEF8-4530-BB65-3E40439A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37606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13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74FB0C7-FCB0-4A17-918A-1DBDDF76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4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Spectre continu d’origine thermique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corps chaud émet de la lumière. </a:t>
            </a:r>
            <a:r>
              <a:rPr kumimoji="0" lang="fr-FR" altLang="fr-FR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soleil, étoile, ampoule,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lang="fr-FR" altLang="fr-F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: Spectre continu de la lumière blanche émise par un corps chaud.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Image 41">
            <a:extLst>
              <a:ext uri="{FF2B5EF4-FFF2-40B4-BE49-F238E27FC236}">
                <a16:creationId xmlns:a16="http://schemas.microsoft.com/office/drawing/2014/main" id="{CF621BE6-8CAF-409A-BC15-3E5E0246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t="45306" r="32652" b="42822"/>
          <a:stretch>
            <a:fillRect/>
          </a:stretch>
        </p:blipFill>
        <p:spPr bwMode="auto">
          <a:xfrm>
            <a:off x="50800" y="3935494"/>
            <a:ext cx="8541822" cy="11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01C6E1A4-EEF8-4530-BB65-3E40439A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37606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43E10DAF-E99B-491B-9EE1-1ED49217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516608"/>
            <a:ext cx="11328400" cy="140722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335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74FB0C7-FCB0-4A17-918A-1DBDDF76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alt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Le spectre continu de la lumière émise par un corps chaud dépend de la température de ce corps.</a:t>
            </a: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C6E1A4-EEF8-4530-BB65-3E40439A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37606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D2AEB6-A2AD-480E-820C-2149106C1E80}"/>
              </a:ext>
            </a:extLst>
          </p:cNvPr>
          <p:cNvPicPr/>
          <p:nvPr/>
        </p:nvPicPr>
        <p:blipFill rotWithShape="1">
          <a:blip r:embed="rId2"/>
          <a:srcRect l="21022" t="68538" r="21452" b="23989"/>
          <a:stretch/>
        </p:blipFill>
        <p:spPr bwMode="auto">
          <a:xfrm>
            <a:off x="81280" y="985530"/>
            <a:ext cx="11968480" cy="1473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37F81577-5184-4415-9700-B97DD97BE33D}"/>
              </a:ext>
            </a:extLst>
          </p:cNvPr>
          <p:cNvGrpSpPr/>
          <p:nvPr/>
        </p:nvGrpSpPr>
        <p:grpSpPr>
          <a:xfrm>
            <a:off x="2421062" y="3444197"/>
            <a:ext cx="7349875" cy="2833990"/>
            <a:chOff x="87464" y="0"/>
            <a:chExt cx="2910067" cy="781305"/>
          </a:xfrm>
        </p:grpSpPr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2A34C4A9-D327-4E1A-8016-C96FE446B9DA}"/>
                </a:ext>
              </a:extLst>
            </p:cNvPr>
            <p:cNvSpPr/>
            <p:nvPr/>
          </p:nvSpPr>
          <p:spPr>
            <a:xfrm>
              <a:off x="87464" y="0"/>
              <a:ext cx="2910067" cy="772933"/>
            </a:xfrm>
            <a:prstGeom prst="rightArrow">
              <a:avLst>
                <a:gd name="adj1" fmla="val 64377"/>
                <a:gd name="adj2" fmla="val 2556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Zone de texte 2">
              <a:extLst>
                <a:ext uri="{FF2B5EF4-FFF2-40B4-BE49-F238E27FC236}">
                  <a16:creationId xmlns:a16="http://schemas.microsoft.com/office/drawing/2014/main" id="{7DEC9805-1E05-4F31-8971-7980DD52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06" y="154446"/>
              <a:ext cx="2633352" cy="626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………………………………………………………………………………</a:t>
              </a:r>
            </a:p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………………………………………………………………………………</a:t>
              </a:r>
            </a:p>
          </p:txBody>
        </p:sp>
      </p:grpSp>
      <p:sp>
        <p:nvSpPr>
          <p:cNvPr id="11" name="Zone de texte 2">
            <a:extLst>
              <a:ext uri="{FF2B5EF4-FFF2-40B4-BE49-F238E27FC236}">
                <a16:creationId xmlns:a16="http://schemas.microsoft.com/office/drawing/2014/main" id="{7BA86940-8231-48BD-9E49-FE273079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394" y="2451961"/>
            <a:ext cx="2430144" cy="94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6596E4EF-9D3E-4710-8B37-AACA6CCFB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994" y="2455528"/>
            <a:ext cx="2430144" cy="94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T</a:t>
            </a:r>
            <a:r>
              <a:rPr lang="fr-FR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74FB0C7-FCB0-4A17-918A-1DBDDF76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Spectre de raies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gaz excité émet de la lumière.</a:t>
            </a: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C6E1A4-EEF8-4530-BB65-3E40439A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37606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43E10DAF-E99B-491B-9EE1-1ED49217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516608"/>
            <a:ext cx="11328400" cy="140722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CDC974-0C05-4993-8968-65716E6E39DD}"/>
              </a:ext>
            </a:extLst>
          </p:cNvPr>
          <p:cNvPicPr/>
          <p:nvPr/>
        </p:nvPicPr>
        <p:blipFill rotWithShape="1">
          <a:blip r:embed="rId2"/>
          <a:srcRect l="19520" t="58443" r="32846" b="17830"/>
          <a:stretch/>
        </p:blipFill>
        <p:spPr bwMode="auto">
          <a:xfrm>
            <a:off x="162560" y="3127173"/>
            <a:ext cx="6898640" cy="2214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3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74FB0C7-FCB0-4A17-918A-1DBDDF76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u="sng" dirty="0"/>
              <a:t>Remarque</a:t>
            </a:r>
            <a:r>
              <a:rPr lang="fr-FR" sz="2400" dirty="0"/>
              <a:t> : Les longueurs d’onde des raies du spectre sont caractéristiques de l’élément, à l’état gazeux, excité. Elles permettent d’identifier une espèce chimique.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 </a:t>
            </a:r>
          </a:p>
          <a:p>
            <a:pPr algn="just">
              <a:lnSpc>
                <a:spcPct val="150000"/>
              </a:lnSpc>
            </a:pPr>
            <a:r>
              <a:rPr lang="fr-FR" sz="2400" u="sng" dirty="0"/>
              <a:t>Exemple</a:t>
            </a:r>
            <a:r>
              <a:rPr lang="fr-FR" sz="2400" dirty="0"/>
              <a:t> : Identifier à quel gaz correspond le spectre de raies ci-dessous.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C6E1A4-EEF8-4530-BB65-3E40439A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37606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43E10DAF-E99B-491B-9EE1-1ED49217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763798"/>
            <a:ext cx="11328400" cy="186230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CDC974-0C05-4993-8968-65716E6E39DD}"/>
              </a:ext>
            </a:extLst>
          </p:cNvPr>
          <p:cNvPicPr/>
          <p:nvPr/>
        </p:nvPicPr>
        <p:blipFill rotWithShape="1">
          <a:blip r:embed="rId2"/>
          <a:srcRect l="20169" t="58443" r="32846" b="17830"/>
          <a:stretch/>
        </p:blipFill>
        <p:spPr bwMode="auto">
          <a:xfrm>
            <a:off x="20320" y="2369309"/>
            <a:ext cx="6616520" cy="2119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5E817F8-A257-4622-B744-2408D9824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83" t="29036" r="8417" b="34207"/>
          <a:stretch/>
        </p:blipFill>
        <p:spPr>
          <a:xfrm>
            <a:off x="6616520" y="2302591"/>
            <a:ext cx="5555160" cy="21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3F01D-77DA-414A-BDF7-30A39F548412}"/>
              </a:ext>
            </a:extLst>
          </p:cNvPr>
          <p:cNvSpPr/>
          <p:nvPr/>
        </p:nvSpPr>
        <p:spPr>
          <a:xfrm>
            <a:off x="0" y="0"/>
            <a:ext cx="3397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fr-FR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Lois de Snell-Descartes</a:t>
            </a:r>
            <a:endParaRPr lang="fr-FR" sz="2400" u="sng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5AA056B-DFD9-46A3-B2DD-08F0987C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3F2E9B-4F4D-43BA-A4DB-700B435D6D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607623"/>
            <a:ext cx="12192000" cy="178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u="sng" dirty="0"/>
              <a:t>Réflexion et réfraction de la lumière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Lorsqu’un rayon lumineux arrive à la surface de séparation entre deux milieux, il change de direction et se sépare en deux rayons distincts.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B4171E8-5160-4E9A-AC9E-0DC1CEF4A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6" t="44296" r="23594" b="31260"/>
          <a:stretch/>
        </p:blipFill>
        <p:spPr>
          <a:xfrm>
            <a:off x="0" y="2621248"/>
            <a:ext cx="12192000" cy="32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5AA056B-DFD9-46A3-B2DD-08F0987C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3F2E9B-4F4D-43BA-A4DB-700B435D6D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-4465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u="sng" dirty="0"/>
              <a:t>Lois de Snell-Descartes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0160B-A465-4931-96AE-9ECA1FAD3B45}"/>
              </a:ext>
            </a:extLst>
          </p:cNvPr>
          <p:cNvSpPr/>
          <p:nvPr/>
        </p:nvSpPr>
        <p:spPr>
          <a:xfrm>
            <a:off x="172720" y="808729"/>
            <a:ext cx="11846560" cy="1589153"/>
          </a:xfrm>
          <a:prstGeom prst="rect">
            <a:avLst/>
          </a:prstGeom>
          <a:ln w="28575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LEXIQUE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optique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……………………………………………………………………………………………………………………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8294CA-A1F0-4EDF-8A65-D5C18E1CF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6" t="46518" r="30671" b="41334"/>
          <a:stretch/>
        </p:blipFill>
        <p:spPr>
          <a:xfrm>
            <a:off x="66682" y="2749410"/>
            <a:ext cx="11952598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CEEEAD-0E63-401C-8051-FFA187FBB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7" t="18962" r="3166" b="10815"/>
          <a:stretch/>
        </p:blipFill>
        <p:spPr>
          <a:xfrm>
            <a:off x="5232400" y="0"/>
            <a:ext cx="6959600" cy="57672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B2549-6CC8-4B76-A6B4-D73A563AAE28}"/>
              </a:ext>
            </a:extLst>
          </p:cNvPr>
          <p:cNvSpPr/>
          <p:nvPr/>
        </p:nvSpPr>
        <p:spPr>
          <a:xfrm>
            <a:off x="0" y="0"/>
            <a:ext cx="2577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pour la </a:t>
            </a: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réflexion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24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210CCAB-C15A-4DE7-BE43-4F3B966791B4}"/>
              </a:ext>
            </a:extLst>
          </p:cNvPr>
          <p:cNvGrpSpPr/>
          <p:nvPr/>
        </p:nvGrpSpPr>
        <p:grpSpPr>
          <a:xfrm>
            <a:off x="160242" y="867409"/>
            <a:ext cx="4833620" cy="3619651"/>
            <a:chOff x="429260" y="3940810"/>
            <a:chExt cx="6692900" cy="2562860"/>
          </a:xfrm>
        </p:grpSpPr>
        <p:sp>
          <p:nvSpPr>
            <p:cNvPr id="9" name="Zone de texte 2">
              <a:extLst>
                <a:ext uri="{FF2B5EF4-FFF2-40B4-BE49-F238E27FC236}">
                  <a16:creationId xmlns:a16="http://schemas.microsoft.com/office/drawing/2014/main" id="{A5F9F687-5DB2-42A8-B646-BBFBC6794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60" y="3940810"/>
              <a:ext cx="6692900" cy="25628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L’angle d’incidence 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2400" b="1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et l’angle de réflexion </a:t>
              </a:r>
              <a:r>
                <a:rPr lang="fr-FR" sz="24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2400" b="1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vérifient la relation : </a:t>
              </a:r>
            </a:p>
            <a:p>
              <a:pPr algn="just">
                <a:spcAft>
                  <a:spcPts val="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just">
                <a:spcAft>
                  <a:spcPts val="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259446-D528-4349-B50D-9DF80BFED6E9}"/>
                </a:ext>
              </a:extLst>
            </p:cNvPr>
            <p:cNvSpPr/>
            <p:nvPr/>
          </p:nvSpPr>
          <p:spPr>
            <a:xfrm>
              <a:off x="1448652" y="4848115"/>
              <a:ext cx="4471846" cy="13004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0900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CEEEAD-0E63-401C-8051-FFA187FBB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7" t="18962" r="3166" b="10815"/>
          <a:stretch/>
        </p:blipFill>
        <p:spPr>
          <a:xfrm>
            <a:off x="5232400" y="0"/>
            <a:ext cx="6959600" cy="57672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B2549-6CC8-4B76-A6B4-D73A563AAE28}"/>
              </a:ext>
            </a:extLst>
          </p:cNvPr>
          <p:cNvSpPr/>
          <p:nvPr/>
        </p:nvSpPr>
        <p:spPr>
          <a:xfrm>
            <a:off x="0" y="0"/>
            <a:ext cx="270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pour la </a:t>
            </a: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réfraction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24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210CCAB-C15A-4DE7-BE43-4F3B966791B4}"/>
              </a:ext>
            </a:extLst>
          </p:cNvPr>
          <p:cNvGrpSpPr/>
          <p:nvPr/>
        </p:nvGrpSpPr>
        <p:grpSpPr>
          <a:xfrm>
            <a:off x="160242" y="867409"/>
            <a:ext cx="4833620" cy="4395471"/>
            <a:chOff x="429260" y="3940810"/>
            <a:chExt cx="6692900" cy="3112172"/>
          </a:xfrm>
        </p:grpSpPr>
        <p:sp>
          <p:nvSpPr>
            <p:cNvPr id="9" name="Zone de texte 2">
              <a:extLst>
                <a:ext uri="{FF2B5EF4-FFF2-40B4-BE49-F238E27FC236}">
                  <a16:creationId xmlns:a16="http://schemas.microsoft.com/office/drawing/2014/main" id="{A5F9F687-5DB2-42A8-B646-BBFBC6794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60" y="3940810"/>
              <a:ext cx="6692900" cy="311217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fr-FR" sz="2400" dirty="0"/>
                <a:t>L’angle d’incidence </a:t>
              </a:r>
              <a:r>
                <a:rPr lang="fr-FR" sz="2400" b="1" dirty="0"/>
                <a:t>i</a:t>
              </a:r>
              <a:r>
                <a:rPr lang="fr-FR" sz="2400" b="1" baseline="-25000" dirty="0"/>
                <a:t>1</a:t>
              </a:r>
              <a:r>
                <a:rPr lang="fr-FR" sz="2400" dirty="0"/>
                <a:t> et l’angle de réfraction </a:t>
              </a:r>
              <a:r>
                <a:rPr lang="fr-FR" sz="2400" b="1" dirty="0"/>
                <a:t>i</a:t>
              </a:r>
              <a:r>
                <a:rPr lang="fr-FR" sz="2400" b="1" baseline="-25000" dirty="0"/>
                <a:t>2</a:t>
              </a:r>
              <a:r>
                <a:rPr lang="fr-FR" sz="2400" dirty="0"/>
                <a:t> vérifient la relation : </a:t>
              </a:r>
            </a:p>
            <a:p>
              <a:pPr algn="just">
                <a:spcAft>
                  <a:spcPts val="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just">
                <a:spcAft>
                  <a:spcPts val="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259446-D528-4349-B50D-9DF80BFED6E9}"/>
                </a:ext>
              </a:extLst>
            </p:cNvPr>
            <p:cNvSpPr/>
            <p:nvPr/>
          </p:nvSpPr>
          <p:spPr>
            <a:xfrm>
              <a:off x="1277888" y="4768985"/>
              <a:ext cx="4995644" cy="13004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25217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0393D5-94FC-46AA-BA0A-E20F237E2690}"/>
              </a:ext>
            </a:extLst>
          </p:cNvPr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u="sng" dirty="0"/>
              <a:t>Exemple</a:t>
            </a:r>
            <a:r>
              <a:rPr lang="fr-FR" sz="2400" dirty="0"/>
              <a:t> : Un rayon lumineux qui se propage dans l’air arrive à la surface de séparation air-eau avec un angle d’incidence i</a:t>
            </a:r>
            <a:r>
              <a:rPr lang="fr-FR" sz="2400" baseline="-25000" dirty="0"/>
              <a:t>1</a:t>
            </a:r>
            <a:r>
              <a:rPr lang="fr-FR" sz="2400" dirty="0"/>
              <a:t> = 50° par rapport à la normale.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 </a:t>
            </a:r>
          </a:p>
          <a:p>
            <a:pPr algn="just">
              <a:lnSpc>
                <a:spcPct val="150000"/>
              </a:lnSpc>
            </a:pPr>
            <a:r>
              <a:rPr lang="fr-FR" sz="2400" i="1" u="sng" dirty="0"/>
              <a:t>Données</a:t>
            </a:r>
            <a:r>
              <a:rPr lang="fr-FR" sz="2400" dirty="0"/>
              <a:t> : </a:t>
            </a:r>
            <a:r>
              <a:rPr lang="fr-FR" sz="2400" dirty="0" err="1"/>
              <a:t>n</a:t>
            </a:r>
            <a:r>
              <a:rPr lang="fr-FR" sz="2400" baseline="-25000" dirty="0" err="1"/>
              <a:t>air</a:t>
            </a:r>
            <a:r>
              <a:rPr lang="fr-FR" sz="2400" dirty="0"/>
              <a:t> = 1,00 – </a:t>
            </a:r>
            <a:r>
              <a:rPr lang="fr-FR" sz="2400" dirty="0" err="1"/>
              <a:t>n</a:t>
            </a:r>
            <a:r>
              <a:rPr lang="fr-FR" sz="2400" baseline="-25000" dirty="0" err="1"/>
              <a:t>eau</a:t>
            </a:r>
            <a:r>
              <a:rPr lang="fr-FR" sz="2400" dirty="0"/>
              <a:t> = 1,33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 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Calculer la valeur de l’angle de réfraction i</a:t>
            </a:r>
            <a:r>
              <a:rPr lang="fr-FR" sz="2400" baseline="-25000" dirty="0"/>
              <a:t>2</a:t>
            </a:r>
            <a:r>
              <a:rPr lang="fr-FR" sz="2400" dirty="0"/>
              <a:t> et de l’angle de réflexion </a:t>
            </a:r>
            <a:r>
              <a:rPr lang="fr-FR" sz="2400" dirty="0" err="1"/>
              <a:t>i</a:t>
            </a:r>
            <a:r>
              <a:rPr lang="fr-FR" sz="2400" baseline="-25000" dirty="0" err="1"/>
              <a:t>R</a:t>
            </a:r>
            <a:r>
              <a:rPr lang="fr-FR" sz="2400" dirty="0"/>
              <a:t>.</a:t>
            </a:r>
          </a:p>
          <a:p>
            <a:pPr algn="just">
              <a:spcAft>
                <a:spcPts val="0"/>
              </a:spcAft>
            </a:pPr>
            <a:endParaRPr lang="fr-F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fr-F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 de texte 2">
            <a:extLst>
              <a:ext uri="{FF2B5EF4-FFF2-40B4-BE49-F238E27FC236}">
                <a16:creationId xmlns:a16="http://schemas.microsoft.com/office/drawing/2014/main" id="{ADC03CBA-71CD-4534-AE0D-04ED5EB9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691890"/>
            <a:ext cx="11328400" cy="267843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83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3F01D-77DA-414A-BDF7-30A39F548412}"/>
              </a:ext>
            </a:extLst>
          </p:cNvPr>
          <p:cNvSpPr/>
          <p:nvPr/>
        </p:nvSpPr>
        <p:spPr>
          <a:xfrm>
            <a:off x="0" y="0"/>
            <a:ext cx="50021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fr-FR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FR" sz="2400" b="1" u="sng" dirty="0">
                <a:solidFill>
                  <a:srgbClr val="C00000"/>
                </a:solidFill>
              </a:rPr>
              <a:t>umière blanche et lumière colorée</a:t>
            </a:r>
            <a:endParaRPr lang="fr-FR" sz="2400" dirty="0">
              <a:solidFill>
                <a:srgbClr val="C00000"/>
              </a:solidFill>
            </a:endParaRPr>
          </a:p>
          <a:p>
            <a:endParaRPr lang="fr-FR" sz="2400" u="sng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5AA056B-DFD9-46A3-B2DD-08F0987C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3F2E9B-4F4D-43BA-A4DB-700B435D6D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640918"/>
            <a:ext cx="4720780" cy="28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on éclaire un prisme avec la lumière blanche du soleil, on observe à la sortie la </a:t>
            </a:r>
            <a:r>
              <a:rPr lang="fr-FR" alt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</a:t>
            </a:r>
            <a:r>
              <a:rPr lang="fr-FR" alt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fr-FR" alt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lumière blanche </a:t>
            </a:r>
            <a:r>
              <a:rPr lang="fr-FR" alt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différentes </a:t>
            </a:r>
            <a:r>
              <a:rPr lang="fr-FR" alt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lumières colorées</a:t>
            </a:r>
            <a:r>
              <a:rPr lang="fr-FR" alt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Zone de texte 2">
            <a:extLst>
              <a:ext uri="{FF2B5EF4-FFF2-40B4-BE49-F238E27FC236}">
                <a16:creationId xmlns:a16="http://schemas.microsoft.com/office/drawing/2014/main" id="{C91FFD33-5518-4E45-B7EF-DD632E759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956486"/>
            <a:ext cx="11328400" cy="216999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D4ED2F-30DA-4313-9DD5-D7BC60C8F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67" t="30519" r="4382" b="41333"/>
          <a:stretch/>
        </p:blipFill>
        <p:spPr>
          <a:xfrm>
            <a:off x="4720780" y="764956"/>
            <a:ext cx="7471220" cy="22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3F01D-77DA-414A-BDF7-30A39F548412}"/>
              </a:ext>
            </a:extLst>
          </p:cNvPr>
          <p:cNvSpPr/>
          <p:nvPr/>
        </p:nvSpPr>
        <p:spPr>
          <a:xfrm>
            <a:off x="0" y="0"/>
            <a:ext cx="50021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fr-FR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FR" sz="2400" b="1" u="sng" dirty="0">
                <a:solidFill>
                  <a:srgbClr val="C00000"/>
                </a:solidFill>
              </a:rPr>
              <a:t>umière blanche et lumière colorée</a:t>
            </a:r>
            <a:endParaRPr lang="fr-FR" sz="2400" dirty="0">
              <a:solidFill>
                <a:srgbClr val="C00000"/>
              </a:solidFill>
            </a:endParaRPr>
          </a:p>
          <a:p>
            <a:endParaRPr lang="fr-FR" sz="2400" u="sng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5AA056B-DFD9-46A3-B2DD-08F0987C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3F2E9B-4F4D-43BA-A4DB-700B435D6D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736078"/>
            <a:ext cx="12192000" cy="114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Chaque radiation colorée est caractérisée par une </a:t>
            </a:r>
            <a:r>
              <a:rPr lang="fr-FR" sz="2400" b="1" dirty="0"/>
              <a:t>longueur d’onde</a:t>
            </a:r>
            <a:r>
              <a:rPr lang="fr-FR" sz="2400" dirty="0"/>
              <a:t> notée </a:t>
            </a:r>
            <a:r>
              <a:rPr lang="fr-FR" sz="2400" b="1" dirty="0"/>
              <a:t>λ</a:t>
            </a:r>
            <a:r>
              <a:rPr lang="fr-FR" sz="2400" dirty="0"/>
              <a:t> (lambda) exprimée en mètres ou plus usuellement à l’aide d’un sous-multiple, le </a:t>
            </a:r>
            <a:r>
              <a:rPr lang="fr-FR" sz="2400" b="1" dirty="0"/>
              <a:t>nanomètre</a:t>
            </a:r>
            <a:r>
              <a:rPr lang="fr-FR" sz="2400" dirty="0"/>
              <a:t> (1 nm = 10</a:t>
            </a:r>
            <a:r>
              <a:rPr lang="fr-FR" sz="2400" baseline="30000" dirty="0"/>
              <a:t>-9</a:t>
            </a:r>
            <a:r>
              <a:rPr lang="fr-FR" sz="2400" dirty="0"/>
              <a:t> m).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0E28E1-BDF7-404F-947C-1E89F1598218}"/>
              </a:ext>
            </a:extLst>
          </p:cNvPr>
          <p:cNvPicPr/>
          <p:nvPr/>
        </p:nvPicPr>
        <p:blipFill rotWithShape="1">
          <a:blip r:embed="rId3"/>
          <a:srcRect l="31501" t="37186" r="31929" b="51330"/>
          <a:stretch/>
        </p:blipFill>
        <p:spPr bwMode="auto">
          <a:xfrm>
            <a:off x="641350" y="2707119"/>
            <a:ext cx="10909300" cy="2271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08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5AA056B-DFD9-46A3-B2DD-08F0987C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3F2E9B-4F4D-43BA-A4DB-700B435D6D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-4465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u="sng" dirty="0"/>
              <a:t>Dispersion de la lumière blanche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0160B-A465-4931-96AE-9ECA1FAD3B45}"/>
              </a:ext>
            </a:extLst>
          </p:cNvPr>
          <p:cNvSpPr/>
          <p:nvPr/>
        </p:nvSpPr>
        <p:spPr>
          <a:xfrm>
            <a:off x="172720" y="808729"/>
            <a:ext cx="11846560" cy="1589153"/>
          </a:xfrm>
          <a:prstGeom prst="rect">
            <a:avLst/>
          </a:prstGeom>
          <a:ln w="28575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LEXIQUE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milieu dispersif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……………………………………………………………………………………………………………………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FCB41-B04C-4840-984C-3D9756CAAB52}"/>
              </a:ext>
            </a:extLst>
          </p:cNvPr>
          <p:cNvSpPr/>
          <p:nvPr/>
        </p:nvSpPr>
        <p:spPr>
          <a:xfrm>
            <a:off x="0" y="2608606"/>
            <a:ext cx="121920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dispersion</a:t>
            </a: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lumière blanche</a:t>
            </a: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 la </a:t>
            </a: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séparation</a:t>
            </a: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 différentes </a:t>
            </a: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radiations</a:t>
            </a: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colorées</a:t>
            </a:r>
            <a:r>
              <a:rPr lang="fr-F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qui la composent à l’aide d’un milieu dispersif comme un prisme.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62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449</Words>
  <Application>Microsoft Office PowerPoint</Application>
  <PresentationFormat>Grand écran</PresentationFormat>
  <Paragraphs>106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Noémie Tezier</dc:creator>
  <cp:lastModifiedBy>Noémie Tezier</cp:lastModifiedBy>
  <cp:revision>11</cp:revision>
  <dcterms:created xsi:type="dcterms:W3CDTF">2020-02-12T18:01:48Z</dcterms:created>
  <dcterms:modified xsi:type="dcterms:W3CDTF">2020-02-13T08:50:52Z</dcterms:modified>
</cp:coreProperties>
</file>