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4" r:id="rId2"/>
    <p:sldId id="268" r:id="rId3"/>
    <p:sldId id="269" r:id="rId4"/>
    <p:sldId id="270" r:id="rId5"/>
    <p:sldId id="272" r:id="rId6"/>
    <p:sldId id="283" r:id="rId7"/>
    <p:sldId id="298" r:id="rId8"/>
    <p:sldId id="274" r:id="rId9"/>
    <p:sldId id="295" r:id="rId10"/>
    <p:sldId id="305" r:id="rId11"/>
    <p:sldId id="273" r:id="rId12"/>
    <p:sldId id="297" r:id="rId13"/>
    <p:sldId id="275" r:id="rId14"/>
    <p:sldId id="299" r:id="rId15"/>
    <p:sldId id="292" r:id="rId16"/>
    <p:sldId id="265" r:id="rId17"/>
    <p:sldId id="276" r:id="rId18"/>
    <p:sldId id="301" r:id="rId19"/>
    <p:sldId id="293" r:id="rId20"/>
    <p:sldId id="296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3399FF"/>
    <a:srgbClr val="FFFF66"/>
    <a:srgbClr val="FF0000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8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C4E56D-4198-41F0-BFBA-5B236AB01825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7BD30-DB55-41DA-B0A5-F970C24C3427}" type="slidenum">
              <a:rPr lang="fr-FR"/>
              <a:pPr/>
              <a:t>13</a:t>
            </a:fld>
            <a:endParaRPr lang="fr-FR"/>
          </a:p>
        </p:txBody>
      </p:sp>
      <p:sp>
        <p:nvSpPr>
          <p:cNvPr id="24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ce réservé des commentaires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fr-FR" sz="1800">
              <a:latin typeface="Franklin Gothic Book" pitchFamily="34" charset="0"/>
            </a:endParaRPr>
          </a:p>
        </p:txBody>
      </p:sp>
      <p:sp>
        <p:nvSpPr>
          <p:cNvPr id="24580" name="Espace réservé du numéro de diapositive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6497DEA-2C5D-455B-BC25-620F6793E206}" type="slidenum">
              <a:rPr lang="fr-FR" sz="1200">
                <a:latin typeface="Calibri" pitchFamily="34" charset="0"/>
              </a:rPr>
              <a:pPr algn="r"/>
              <a:t>13</a:t>
            </a:fld>
            <a:endParaRPr lang="fr-FR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D436F-DF8F-489F-ACE9-5163DFFCCEBB}" type="slidenum">
              <a:rPr lang="fr-FR"/>
              <a:pPr/>
              <a:t>17</a:t>
            </a:fld>
            <a:endParaRPr lang="fr-FR"/>
          </a:p>
        </p:txBody>
      </p:sp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fr-FR" sz="1800">
              <a:latin typeface="Franklin Gothic Book" pitchFamily="34" charset="0"/>
            </a:endParaRPr>
          </a:p>
        </p:txBody>
      </p:sp>
      <p:sp>
        <p:nvSpPr>
          <p:cNvPr id="26628" name="Espace réservé du numéro de diapositive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F2E3333-AE65-4A37-A492-C94066B21C3A}" type="slidenum">
              <a:rPr lang="fr-FR" sz="1200">
                <a:latin typeface="Calibri" pitchFamily="34" charset="0"/>
              </a:rPr>
              <a:pPr algn="r"/>
              <a:t>17</a:t>
            </a:fld>
            <a:endParaRPr lang="fr-FR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4E428-A598-42C9-B11D-D08046A554B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84E7F-70C3-41C8-8DE9-09F5F6EDDD3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723ED-322B-484C-BC55-A9AD867AFCD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re. Image de la bibliothèqu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'image de la bibliothèque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CE5CFD4-9CE4-414E-9D23-ED28F12FD92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BA669-0084-4CDA-AF14-DB467AE1403C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5C111-BBAD-4769-AEC8-60EBE1C4BAC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FCDDE-3010-4EB7-A808-D6E01CF800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319D3-8DA0-42F8-826C-55A49AC452C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AAFEA-23E2-4876-8FFF-F8EC8047847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9CED5-E6D7-439A-8E54-007C8A9B5D3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E1EC3-6111-4C83-BC73-16AD21AE308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49216-D873-4613-A125-F7A23AD70C4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0EC63F-D428-4FA3-898C-354A08839F6D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gif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7212639-3417-4CB9-A2EB-5EC3BCAF7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44405" cy="7461448"/>
          </a:xfrm>
          <a:prstGeom prst="rect">
            <a:avLst/>
          </a:prstGeom>
        </p:spPr>
      </p:pic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0"/>
            <a:ext cx="1011661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cs typeface="Times New Roman" pitchFamily="18" charset="0"/>
              </a:rPr>
              <a:t>Chapitre 1          </a:t>
            </a:r>
            <a:r>
              <a:rPr lang="fr-FR" sz="4800" dirty="0">
                <a:solidFill>
                  <a:schemeClr val="bg1"/>
                </a:solidFill>
                <a:cs typeface="Times New Roman" pitchFamily="18" charset="0"/>
              </a:rPr>
              <a:t>EMI</a:t>
            </a:r>
            <a:r>
              <a:rPr lang="fr-FR" sz="4800" b="1" dirty="0">
                <a:solidFill>
                  <a:schemeClr val="bg1"/>
                </a:solidFill>
              </a:rPr>
              <a:t>SSION ET PROPAGATION DE LA LUMIERE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026" descr="C:\DOCUME~1\LO4751~1\LOCALS~1\Temp\SAT5B.tmp"/>
          <p:cNvPicPr>
            <a:picLocks noChangeAspect="1" noChangeArrowheads="1"/>
          </p:cNvPicPr>
          <p:nvPr/>
        </p:nvPicPr>
        <p:blipFill>
          <a:blip r:embed="rId2"/>
          <a:srcRect l="1137"/>
          <a:stretch>
            <a:fillRect/>
          </a:stretch>
        </p:blipFill>
        <p:spPr bwMode="auto">
          <a:xfrm>
            <a:off x="1066800" y="1905000"/>
            <a:ext cx="6629400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Oval 1028"/>
          <p:cNvSpPr>
            <a:spLocks noChangeArrowheads="1"/>
          </p:cNvSpPr>
          <p:nvPr/>
        </p:nvSpPr>
        <p:spPr bwMode="auto">
          <a:xfrm>
            <a:off x="671513" y="2562225"/>
            <a:ext cx="7315200" cy="1219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1027"/>
          <p:cNvSpPr txBox="1">
            <a:spLocks noChangeArrowheads="1"/>
          </p:cNvSpPr>
          <p:nvPr/>
        </p:nvSpPr>
        <p:spPr bwMode="auto">
          <a:xfrm>
            <a:off x="914400" y="5562600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>
                <a:solidFill>
                  <a:schemeClr val="bg1"/>
                </a:solidFill>
                <a:cs typeface="Times New Roman" pitchFamily="18" charset="0"/>
              </a:rPr>
              <a:t>Spectre de la lumière blanche d’une étoile</a:t>
            </a:r>
          </a:p>
        </p:txBody>
      </p:sp>
      <p:pic>
        <p:nvPicPr>
          <p:cNvPr id="21509" name="Picture 1029" descr="C:\Documents and Settings\Léo\Mes documents\mes images\r0wpji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4275138"/>
          </a:xfrm>
          <a:prstGeom prst="rect">
            <a:avLst/>
          </a:prstGeom>
          <a:noFill/>
        </p:spPr>
      </p:pic>
      <p:sp>
        <p:nvSpPr>
          <p:cNvPr id="21510" name="Text Box 1030"/>
          <p:cNvSpPr txBox="1">
            <a:spLocks noChangeArrowheads="1"/>
          </p:cNvSpPr>
          <p:nvPr/>
        </p:nvSpPr>
        <p:spPr bwMode="auto">
          <a:xfrm>
            <a:off x="228600" y="228600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>
                <a:solidFill>
                  <a:schemeClr val="bg1"/>
                </a:solidFill>
              </a:rPr>
              <a:t>4- Longueur d’onde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C:\DOCUME~1\LO4751~1\LOCALS~1\Temp\SATC6.tmp"/>
          <p:cNvPicPr>
            <a:picLocks noChangeAspect="1" noChangeArrowheads="1"/>
          </p:cNvPicPr>
          <p:nvPr/>
        </p:nvPicPr>
        <p:blipFill>
          <a:blip r:embed="rId2"/>
          <a:srcRect l="4166" t="6445" r="1666" b="21048"/>
          <a:stretch>
            <a:fillRect/>
          </a:stretch>
        </p:blipFill>
        <p:spPr bwMode="auto">
          <a:xfrm>
            <a:off x="0" y="1371600"/>
            <a:ext cx="9144000" cy="36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oneTexte 1"/>
          <p:cNvSpPr txBox="1">
            <a:spLocks noChangeArrowheads="1"/>
          </p:cNvSpPr>
          <p:nvPr/>
        </p:nvSpPr>
        <p:spPr bwMode="auto">
          <a:xfrm>
            <a:off x="395288" y="260350"/>
            <a:ext cx="828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3200" b="1">
                <a:solidFill>
                  <a:srgbClr val="FF0000"/>
                </a:solidFill>
                <a:latin typeface="Arial" charset="0"/>
                <a:cs typeface="Arial" charset="0"/>
              </a:rPr>
              <a:t>Activité </a:t>
            </a:r>
            <a:r>
              <a:rPr lang="fr-FR" sz="3200">
                <a:latin typeface="Arial" charset="0"/>
                <a:cs typeface="Arial" charset="0"/>
              </a:rPr>
              <a:t>: se repérer sur un spectre</a:t>
            </a:r>
          </a:p>
        </p:txBody>
      </p:sp>
      <p:sp>
        <p:nvSpPr>
          <p:cNvPr id="4" name="ZoneTexte 3"/>
          <p:cNvSpPr txBox="1">
            <a:spLocks noChangeArrowheads="1"/>
          </p:cNvSpPr>
          <p:nvPr/>
        </p:nvSpPr>
        <p:spPr bwMode="auto">
          <a:xfrm>
            <a:off x="468313" y="2276475"/>
            <a:ext cx="82073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fr-FR">
                <a:solidFill>
                  <a:srgbClr val="7030A0"/>
                </a:solidFill>
                <a:latin typeface="Arial" charset="0"/>
                <a:cs typeface="Arial" charset="0"/>
              </a:rPr>
              <a:t>1) Donne approximativement le domaine de longueur d’onde associé au vert.</a:t>
            </a:r>
          </a:p>
          <a:p>
            <a:pPr marL="457200" indent="-457200"/>
            <a:endParaRPr lang="fr-FR">
              <a:latin typeface="Arial" charset="0"/>
              <a:cs typeface="Arial" charset="0"/>
            </a:endParaRPr>
          </a:p>
          <a:p>
            <a:pPr marL="457200" indent="-457200"/>
            <a:r>
              <a:rPr lang="fr-FR">
                <a:solidFill>
                  <a:srgbClr val="7030A0"/>
                </a:solidFill>
                <a:latin typeface="Arial" charset="0"/>
                <a:cs typeface="Arial" charset="0"/>
              </a:rPr>
              <a:t>2) Classe par ordre croissant de longueur d’onde les couleurs du spectre de la lumière blanche.</a:t>
            </a:r>
            <a:endParaRPr lang="fr-FR">
              <a:latin typeface="Arial" charset="0"/>
              <a:cs typeface="Arial" charset="0"/>
            </a:endParaRPr>
          </a:p>
          <a:p>
            <a:pPr marL="457200" indent="-457200"/>
            <a:endParaRPr lang="fr-FR">
              <a:latin typeface="Arial" charset="0"/>
              <a:cs typeface="Arial" charset="0"/>
            </a:endParaRPr>
          </a:p>
          <a:p>
            <a:pPr marL="457200" indent="-457200"/>
            <a:endParaRPr lang="fr-FR">
              <a:latin typeface="Arial" charset="0"/>
              <a:cs typeface="Arial" charset="0"/>
            </a:endParaRPr>
          </a:p>
          <a:p>
            <a:pPr marL="457200" indent="-457200" algn="just"/>
            <a:r>
              <a:rPr lang="fr-FR">
                <a:solidFill>
                  <a:srgbClr val="7030A0"/>
                </a:solidFill>
                <a:latin typeface="Arial" charset="0"/>
                <a:cs typeface="Arial" charset="0"/>
              </a:rPr>
              <a:t>3) </a:t>
            </a:r>
            <a:r>
              <a:rPr lang="fr-FR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Donne les couleurs des radiations dont les longueurs d’onde sont 460 nm et 0,510 μm.</a:t>
            </a: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936625" y="4343400"/>
            <a:ext cx="820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fr-FR" b="1">
                <a:solidFill>
                  <a:srgbClr val="FF3300"/>
                </a:solidFill>
                <a:latin typeface="Arial" charset="0"/>
                <a:cs typeface="Arial" charset="0"/>
              </a:rPr>
              <a:t>Violet - indigo - bleu - vert - jaune - orange - rouge 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676400" y="57912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 b="1">
                <a:solidFill>
                  <a:srgbClr val="FF3300"/>
                </a:solidFill>
                <a:latin typeface="Arial" charset="0"/>
                <a:ea typeface="Times New Roman" pitchFamily="18" charset="0"/>
                <a:cs typeface="Times New Roman" pitchFamily="18" charset="0"/>
              </a:rPr>
              <a:t>460 nm : bleu            0,510 μm : vert</a:t>
            </a:r>
            <a:endParaRPr lang="fr-FR" sz="2000" b="1">
              <a:solidFill>
                <a:srgbClr val="FF3300"/>
              </a:solidFill>
              <a:latin typeface="Univers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371600" y="2971800"/>
            <a:ext cx="371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b="1">
                <a:solidFill>
                  <a:srgbClr val="FF3300"/>
                </a:solidFill>
                <a:latin typeface="Arial" charset="0"/>
                <a:cs typeface="Arial" charset="0"/>
              </a:rPr>
              <a:t>Il va de 490 à 560 nm </a:t>
            </a:r>
            <a:endParaRPr lang="fr-FR" b="1">
              <a:solidFill>
                <a:srgbClr val="FF3300"/>
              </a:solidFill>
            </a:endParaRPr>
          </a:p>
        </p:txBody>
      </p:sp>
      <p:pic>
        <p:nvPicPr>
          <p:cNvPr id="23560" name="Picture 8" descr="C:\DOCUME~1\LO4751~1\LOCALS~1\Temp\SAT59.tmp"/>
          <p:cNvPicPr>
            <a:picLocks noChangeAspect="1" noChangeArrowheads="1"/>
          </p:cNvPicPr>
          <p:nvPr/>
        </p:nvPicPr>
        <p:blipFill>
          <a:blip r:embed="rId3"/>
          <a:srcRect l="1149"/>
          <a:stretch>
            <a:fillRect/>
          </a:stretch>
        </p:blipFill>
        <p:spPr bwMode="auto">
          <a:xfrm>
            <a:off x="833438" y="857250"/>
            <a:ext cx="65532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235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 b="1" u="sng"/>
              <a:t>II Les spectres d’émission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1- Définition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2- Les spectres d’émission continus d’origine thermique</a:t>
            </a:r>
          </a:p>
        </p:txBody>
      </p:sp>
      <p:pic>
        <p:nvPicPr>
          <p:cNvPr id="64517" name="Picture 5" descr="C:\Documents and Settings\Léo\Mes documents\mes images\spectre_continu-7c05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00400"/>
            <a:ext cx="8839200" cy="3198813"/>
          </a:xfrm>
          <a:prstGeom prst="rect">
            <a:avLst/>
          </a:prstGeo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676400" y="243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a) Définition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1028" descr="C:\Documents and Settings\SAM\Bureau\SAM\Cours spectres lumineux avec powerpoint\Filament de l'ampoule_fichiers\f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286000" cy="1714500"/>
          </a:xfrm>
          <a:prstGeom prst="rect">
            <a:avLst/>
          </a:prstGeom>
          <a:noFill/>
        </p:spPr>
      </p:pic>
      <p:pic>
        <p:nvPicPr>
          <p:cNvPr id="57349" name="Picture 1029" descr="C:\Documents and Settings\SAM\Bureau\SAM\Cours spectres lumineux avec powerpoint\Filament de l'ampoule_fichiers\f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124200"/>
            <a:ext cx="2286000" cy="1714500"/>
          </a:xfrm>
          <a:prstGeom prst="rect">
            <a:avLst/>
          </a:prstGeom>
          <a:noFill/>
        </p:spPr>
      </p:pic>
      <p:pic>
        <p:nvPicPr>
          <p:cNvPr id="57350" name="Picture 1030" descr="C:\Documents and Settings\SAM\Bureau\SAM\Cours spectres lumineux avec powerpoint\Filament de l'ampoule_fichiers\f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876800"/>
            <a:ext cx="2286000" cy="1714500"/>
          </a:xfrm>
          <a:prstGeom prst="rect">
            <a:avLst/>
          </a:prstGeom>
          <a:noFill/>
        </p:spPr>
      </p:pic>
      <p:pic>
        <p:nvPicPr>
          <p:cNvPr id="57351" name="Picture 1031" descr="C:\Documents and Settings\SAM\Bureau\SAM\Cours spectres lumineux avec powerpoint\spectres lumineux_fichiers\image22.gif"/>
          <p:cNvPicPr>
            <a:picLocks noChangeAspect="1" noChangeArrowheads="1"/>
          </p:cNvPicPr>
          <p:nvPr/>
        </p:nvPicPr>
        <p:blipFill>
          <a:blip r:embed="rId5"/>
          <a:srcRect l="10681" r="5403"/>
          <a:stretch>
            <a:fillRect/>
          </a:stretch>
        </p:blipFill>
        <p:spPr bwMode="auto">
          <a:xfrm>
            <a:off x="2819400" y="5029200"/>
            <a:ext cx="5867400" cy="1216025"/>
          </a:xfrm>
          <a:prstGeom prst="rect">
            <a:avLst/>
          </a:prstGeom>
          <a:noFill/>
        </p:spPr>
      </p:pic>
      <p:sp>
        <p:nvSpPr>
          <p:cNvPr id="57352" name="Text Box 1032"/>
          <p:cNvSpPr txBox="1">
            <a:spLocks noChangeArrowheads="1"/>
          </p:cNvSpPr>
          <p:nvPr/>
        </p:nvSpPr>
        <p:spPr bwMode="auto">
          <a:xfrm>
            <a:off x="2790825" y="1181100"/>
            <a:ext cx="617220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fr-FR">
                <a:latin typeface="Verdana" pitchFamily="34" charset="0"/>
                <a:cs typeface="Times New Roman" pitchFamily="18" charset="0"/>
              </a:rPr>
              <a:t>- Les spectres d'origine thermique sont des spectres …………………...</a:t>
            </a:r>
          </a:p>
          <a:p>
            <a:pPr algn="just">
              <a:spcBef>
                <a:spcPct val="20000"/>
              </a:spcBef>
            </a:pPr>
            <a:r>
              <a:rPr lang="fr-FR">
                <a:latin typeface="Verdana" pitchFamily="34" charset="0"/>
                <a:cs typeface="Times New Roman" pitchFamily="18" charset="0"/>
              </a:rPr>
              <a:t>- Plus la température d'un corps chauffé est importante, plus son spectre (d'origine thermique) s'enrichit dans …………………... </a:t>
            </a:r>
          </a:p>
          <a:p>
            <a:pPr>
              <a:spcBef>
                <a:spcPct val="50000"/>
              </a:spcBef>
            </a:pPr>
            <a:endParaRPr lang="fr-FR"/>
          </a:p>
        </p:txBody>
      </p:sp>
      <p:sp>
        <p:nvSpPr>
          <p:cNvPr id="57354" name="Text Box 1034"/>
          <p:cNvSpPr txBox="1">
            <a:spLocks noChangeArrowheads="1"/>
          </p:cNvSpPr>
          <p:nvPr/>
        </p:nvSpPr>
        <p:spPr bwMode="auto">
          <a:xfrm>
            <a:off x="685800" y="4572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/>
              <a:t>b) Propriétés</a:t>
            </a:r>
          </a:p>
        </p:txBody>
      </p:sp>
      <p:sp>
        <p:nvSpPr>
          <p:cNvPr id="57355" name="Text Box 1035"/>
          <p:cNvSpPr txBox="1">
            <a:spLocks noChangeArrowheads="1"/>
          </p:cNvSpPr>
          <p:nvPr/>
        </p:nvSpPr>
        <p:spPr bwMode="auto">
          <a:xfrm>
            <a:off x="5605463" y="148113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800" b="1">
                <a:solidFill>
                  <a:srgbClr val="FF3300"/>
                </a:solidFill>
              </a:rPr>
              <a:t>continus</a:t>
            </a:r>
          </a:p>
        </p:txBody>
      </p:sp>
      <p:sp>
        <p:nvSpPr>
          <p:cNvPr id="57356" name="Text Box 1036"/>
          <p:cNvSpPr txBox="1">
            <a:spLocks noChangeArrowheads="1"/>
          </p:cNvSpPr>
          <p:nvPr/>
        </p:nvSpPr>
        <p:spPr bwMode="auto">
          <a:xfrm>
            <a:off x="5310188" y="3019425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800" b="1">
                <a:solidFill>
                  <a:srgbClr val="FF3300"/>
                </a:solidFill>
              </a:rPr>
              <a:t>le violet</a:t>
            </a:r>
          </a:p>
        </p:txBody>
      </p:sp>
      <p:sp>
        <p:nvSpPr>
          <p:cNvPr id="57357" name="Line 1037"/>
          <p:cNvSpPr>
            <a:spLocks noChangeShapeType="1"/>
          </p:cNvSpPr>
          <p:nvPr/>
        </p:nvSpPr>
        <p:spPr bwMode="auto">
          <a:xfrm>
            <a:off x="6400800" y="3581400"/>
            <a:ext cx="121920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5" grpId="0" autoUpdateAnimBg="0"/>
      <p:bldP spid="57356" grpId="0" autoUpdateAnimBg="0"/>
      <p:bldP spid="573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DOCUME~1\LO4751~1\LOCALS~1\Temp\SATC6.tmp"/>
          <p:cNvPicPr>
            <a:picLocks noChangeAspect="1" noChangeArrowheads="1"/>
          </p:cNvPicPr>
          <p:nvPr/>
        </p:nvPicPr>
        <p:blipFill>
          <a:blip r:embed="rId2"/>
          <a:srcRect l="5319" t="3435" r="4712" b="56949"/>
          <a:stretch>
            <a:fillRect/>
          </a:stretch>
        </p:blipFill>
        <p:spPr bwMode="auto">
          <a:xfrm>
            <a:off x="4495800" y="2971800"/>
            <a:ext cx="44196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 descr="C:\DOCUME~1\LO4751~1\LOCALS~1\Temp\SATC6.tmp"/>
          <p:cNvPicPr>
            <a:picLocks noChangeAspect="1" noChangeArrowheads="1"/>
          </p:cNvPicPr>
          <p:nvPr/>
        </p:nvPicPr>
        <p:blipFill>
          <a:blip r:embed="rId2"/>
          <a:srcRect l="4863" t="49840" r="4446" b="6709"/>
          <a:stretch>
            <a:fillRect/>
          </a:stretch>
        </p:blipFill>
        <p:spPr bwMode="auto">
          <a:xfrm>
            <a:off x="533400" y="85725"/>
            <a:ext cx="4038600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24400" y="381000"/>
            <a:ext cx="44196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Quel est donc cet objet ?</a:t>
            </a:r>
          </a:p>
          <a:p>
            <a:pPr>
              <a:spcBef>
                <a:spcPct val="50000"/>
              </a:spcBef>
            </a:pPr>
            <a:r>
              <a:rPr lang="fr-FR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Sur quelle image est-il le plus chaud?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ZoneTexte 1"/>
          <p:cNvSpPr txBox="1">
            <a:spLocks noChangeArrowheads="1"/>
          </p:cNvSpPr>
          <p:nvPr/>
        </p:nvSpPr>
        <p:spPr bwMode="auto">
          <a:xfrm>
            <a:off x="228600" y="228600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rgbClr val="FF0000"/>
                </a:solidFill>
                <a:latin typeface="Arial" charset="0"/>
                <a:cs typeface="Arial" charset="0"/>
              </a:rPr>
              <a:t>Activité </a:t>
            </a:r>
            <a:r>
              <a:rPr lang="fr-FR">
                <a:latin typeface="Arial" charset="0"/>
                <a:cs typeface="Arial" charset="0"/>
              </a:rPr>
              <a:t>: température d’un corps et couleur de lumière</a:t>
            </a:r>
          </a:p>
        </p:txBody>
      </p:sp>
      <p:sp>
        <p:nvSpPr>
          <p:cNvPr id="25603" name="ZoneTexte 3"/>
          <p:cNvSpPr txBox="1">
            <a:spLocks noChangeArrowheads="1"/>
          </p:cNvSpPr>
          <p:nvPr/>
        </p:nvSpPr>
        <p:spPr bwMode="auto">
          <a:xfrm>
            <a:off x="228600" y="1066800"/>
            <a:ext cx="82073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Arial" charset="0"/>
                <a:cs typeface="Arial" charset="0"/>
              </a:rPr>
              <a:t>a - Coulée d’acier (blanc éblouissant)</a:t>
            </a:r>
          </a:p>
          <a:p>
            <a:endParaRPr lang="fr-FR">
              <a:latin typeface="Arial" charset="0"/>
              <a:cs typeface="Arial" charset="0"/>
            </a:endParaRPr>
          </a:p>
          <a:p>
            <a:r>
              <a:rPr lang="fr-FR">
                <a:latin typeface="Arial" charset="0"/>
                <a:cs typeface="Arial" charset="0"/>
              </a:rPr>
              <a:t>b- Verre soufflé rouge</a:t>
            </a:r>
          </a:p>
          <a:p>
            <a:endParaRPr lang="fr-FR">
              <a:latin typeface="Arial" charset="0"/>
              <a:cs typeface="Arial" charset="0"/>
            </a:endParaRPr>
          </a:p>
          <a:p>
            <a:r>
              <a:rPr lang="fr-FR">
                <a:latin typeface="Arial" charset="0"/>
                <a:cs typeface="Arial" charset="0"/>
              </a:rPr>
              <a:t>c - Verre soufflé orange</a:t>
            </a:r>
          </a:p>
          <a:p>
            <a:r>
              <a:rPr lang="fr-FR">
                <a:latin typeface="Franklin Gothic Book" pitchFamily="34" charset="0"/>
              </a:rPr>
              <a:t> </a:t>
            </a:r>
          </a:p>
          <a:p>
            <a:r>
              <a:rPr lang="fr-FR">
                <a:solidFill>
                  <a:srgbClr val="7030A0"/>
                </a:solidFill>
                <a:latin typeface="Arial" charset="0"/>
                <a:cs typeface="Arial" charset="0"/>
              </a:rPr>
              <a:t>1) Pourquoi ces corps émettent-ils de la lumière ?</a:t>
            </a:r>
          </a:p>
          <a:p>
            <a:pPr algn="just"/>
            <a:endParaRPr lang="fr-FR">
              <a:solidFill>
                <a:srgbClr val="7030A0"/>
              </a:solidFill>
              <a:latin typeface="Arial" charset="0"/>
              <a:cs typeface="Times New Roman" pitchFamily="18" charset="0"/>
            </a:endParaRPr>
          </a:p>
          <a:p>
            <a:pPr algn="just"/>
            <a:endParaRPr lang="fr-FR">
              <a:solidFill>
                <a:srgbClr val="7030A0"/>
              </a:solidFill>
              <a:latin typeface="Arial" charset="0"/>
              <a:cs typeface="Times New Roman" pitchFamily="18" charset="0"/>
            </a:endParaRPr>
          </a:p>
          <a:p>
            <a:pPr algn="just"/>
            <a:endParaRPr lang="fr-FR">
              <a:solidFill>
                <a:srgbClr val="7030A0"/>
              </a:solidFill>
              <a:latin typeface="Arial" charset="0"/>
              <a:cs typeface="Times New Roman" pitchFamily="18" charset="0"/>
            </a:endParaRPr>
          </a:p>
          <a:p>
            <a:pPr algn="just"/>
            <a:r>
              <a:rPr lang="fr-FR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2) Classez par ordre croissant de température les situations ci-dessus.</a:t>
            </a:r>
            <a:endParaRPr lang="fr-FR" sz="2000">
              <a:solidFill>
                <a:srgbClr val="7030A0"/>
              </a:solidFill>
              <a:latin typeface="Univers"/>
              <a:cs typeface="Times New Roman" pitchFamily="18" charset="0"/>
            </a:endParaRPr>
          </a:p>
          <a:p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609600" y="5562600"/>
            <a:ext cx="8208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>
                <a:latin typeface="Arial" charset="0"/>
                <a:ea typeface="Times New Roman" pitchFamily="18" charset="0"/>
                <a:cs typeface="Times New Roman" pitchFamily="18" charset="0"/>
              </a:rPr>
              <a:t>Plus un corps est chaud, plus sa température se déplace du rouge vers le blanc, l’ordre est donc b, c, a.</a:t>
            </a:r>
            <a:endParaRPr lang="fr-FR" sz="2000">
              <a:latin typeface="Univers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/>
          <a:srcRect l="4189" t="6154" r="3665" b="3076"/>
          <a:stretch>
            <a:fillRect/>
          </a:stretch>
        </p:blipFill>
        <p:spPr bwMode="auto">
          <a:xfrm>
            <a:off x="5400675" y="762000"/>
            <a:ext cx="18288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268413"/>
            <a:ext cx="19939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5"/>
          <a:srcRect l="4210" t="18852" r="3159" b="8197"/>
          <a:stretch>
            <a:fillRect/>
          </a:stretch>
        </p:blipFill>
        <p:spPr bwMode="auto">
          <a:xfrm>
            <a:off x="3810000" y="1981200"/>
            <a:ext cx="16764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33400" y="36576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>
                <a:latin typeface="Arial" charset="0"/>
                <a:cs typeface="Arial" charset="0"/>
              </a:rPr>
              <a:t>Au-delà d’une certaine température, tout corps chauffé émet de la lumière.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560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/>
              <a:t>3- Les spectres d’émission de raies</a:t>
            </a:r>
          </a:p>
        </p:txBody>
      </p:sp>
      <p:pic>
        <p:nvPicPr>
          <p:cNvPr id="66567" name="Picture 7" descr="C:\Documents and Settings\Léo\Mes documents\mes images\spectre-emission-4dd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4201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C:\Documents and Settings\SAM\Bureau\SAM\Cours spectres lumineux avec powerpoint\Spectres d'émission  lampes spectrales_fichiers\mercure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1600200"/>
            <a:ext cx="4257675" cy="3194050"/>
          </a:xfrm>
          <a:noFill/>
          <a:ln/>
        </p:spPr>
      </p:pic>
      <p:pic>
        <p:nvPicPr>
          <p:cNvPr id="58373" name="Picture 5" descr="C:\Documents and Settings\SAM\Bureau\SAM\Cours spectres lumineux avec powerpoint\Spectres d'émission  lampes spectrales_fichiers\mercur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200400"/>
            <a:ext cx="3962400" cy="2005013"/>
          </a:xfrm>
          <a:prstGeom prst="rect">
            <a:avLst/>
          </a:prstGeom>
          <a:noFill/>
        </p:spPr>
      </p:pic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371600" y="4572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800" b="1">
                <a:solidFill>
                  <a:schemeClr val="tx2"/>
                </a:solidFill>
              </a:rPr>
              <a:t>Lampe à vapeur de mercure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Documents and Settings\Léo\Mes documents\mes images\planetes_2200.jpg">
            <a:extLst>
              <a:ext uri="{FF2B5EF4-FFF2-40B4-BE49-F238E27FC236}">
                <a16:creationId xmlns:a16="http://schemas.microsoft.com/office/drawing/2014/main" id="{87C8B5BC-3D9D-4BE6-B818-0D9B6F579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C91FF666-87A9-49B1-AC95-C0971DBF0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772816"/>
            <a:ext cx="856895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fr-FR" altLang="fr-FR" sz="4400" b="0" dirty="0">
                <a:solidFill>
                  <a:schemeClr val="bg1"/>
                </a:solidFill>
              </a:rPr>
              <a:t>I La vitesse de propagation de la lumière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D43D96-9935-4982-9240-90D54DC254E4}"/>
              </a:ext>
            </a:extLst>
          </p:cNvPr>
          <p:cNvSpPr txBox="1"/>
          <p:nvPr/>
        </p:nvSpPr>
        <p:spPr>
          <a:xfrm>
            <a:off x="1115616" y="4077072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>
                <a:solidFill>
                  <a:schemeClr val="bg1"/>
                </a:solidFill>
              </a:rPr>
              <a:t>1- Propagation de la lumière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533400" y="781050"/>
            <a:ext cx="8001000" cy="3352800"/>
            <a:chOff x="672" y="912"/>
            <a:chExt cx="4587" cy="3314"/>
          </a:xfrm>
        </p:grpSpPr>
        <p:pic>
          <p:nvPicPr>
            <p:cNvPr id="61443" name="Picture 3" descr="C:\Documents and Settings\SAM\Bureau\SAM\Cours spectres lumineux avec powerpoint\Spectres d'émission  lampes spectrales_fichiers\mercure2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0" y="912"/>
              <a:ext cx="4059" cy="1058"/>
            </a:xfrm>
            <a:prstGeom prst="rect">
              <a:avLst/>
            </a:prstGeom>
            <a:noFill/>
          </p:spPr>
        </p:pic>
        <p:pic>
          <p:nvPicPr>
            <p:cNvPr id="61444" name="Picture 4" descr="C:\Documents and Settings\SAM\Bureau\SAM\Cours spectres lumineux avec powerpoint\Spectres d'émission  lampes spectrales_fichiers\sodium2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2064"/>
              <a:ext cx="4032" cy="1047"/>
            </a:xfrm>
            <a:prstGeom prst="rect">
              <a:avLst/>
            </a:prstGeom>
            <a:noFill/>
          </p:spPr>
        </p:pic>
        <p:pic>
          <p:nvPicPr>
            <p:cNvPr id="61445" name="Picture 5" descr="C:\Documents and Settings\SAM\Bureau\SAM\Cours spectres lumineux avec powerpoint\Spectres d'émission  lampes spectrales_fichiers\neon3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3168"/>
              <a:ext cx="4059" cy="1058"/>
            </a:xfrm>
            <a:prstGeom prst="rect">
              <a:avLst/>
            </a:prstGeom>
            <a:noFill/>
          </p:spPr>
        </p:pic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720" y="1248"/>
              <a:ext cx="480" cy="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3200" b="1"/>
                <a:t>Hg</a:t>
              </a:r>
            </a:p>
          </p:txBody>
        </p:sp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720" y="2352"/>
              <a:ext cx="433" cy="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3200" b="1"/>
                <a:t>Na</a:t>
              </a:r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672" y="3504"/>
              <a:ext cx="481" cy="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3200" b="1"/>
                <a:t>Ne</a:t>
              </a:r>
            </a:p>
          </p:txBody>
        </p:sp>
      </p:grp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838200" y="223838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800"/>
              <a:t>Présentation de quelques spectres d’émission de raie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138113" y="4257675"/>
            <a:ext cx="8991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fr-FR" sz="2800" b="1">
                <a:solidFill>
                  <a:schemeClr val="accent2"/>
                </a:solidFill>
                <a:cs typeface="Times New Roman" pitchFamily="18" charset="0"/>
              </a:rPr>
              <a:t>On observe que chaque entité chimique (atome, ion) a un spectre de raie d’émission qui lui est propre. </a:t>
            </a:r>
            <a:endParaRPr lang="fr-FR" sz="2800">
              <a:solidFill>
                <a:schemeClr val="accent2"/>
              </a:solidFill>
            </a:endParaRP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0" y="5313363"/>
            <a:ext cx="9144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fr-FR" sz="2800" b="1">
                <a:solidFill>
                  <a:srgbClr val="FF3300"/>
                </a:solidFill>
                <a:cs typeface="Times New Roman" pitchFamily="18" charset="0"/>
              </a:rPr>
              <a:t>Conclusion: L’observation d’un spectre de raies d'émission permet de déterminer la présence ou l’absence d’un atome ou d’un ion.</a:t>
            </a:r>
            <a:endParaRPr lang="fr-FR" sz="28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3" grpId="0" autoUpdateAnimBg="0"/>
      <p:bldP spid="614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Documents and Settings\Léo\Mes documents\mes images\2d02ph1.jpg">
            <a:extLst>
              <a:ext uri="{FF2B5EF4-FFF2-40B4-BE49-F238E27FC236}">
                <a16:creationId xmlns:a16="http://schemas.microsoft.com/office/drawing/2014/main" id="{9168F6E2-5505-4093-8950-FA462923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685800"/>
            <a:ext cx="9525000" cy="27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7" name="Text Box 3">
            <a:extLst>
              <a:ext uri="{FF2B5EF4-FFF2-40B4-BE49-F238E27FC236}">
                <a16:creationId xmlns:a16="http://schemas.microsoft.com/office/drawing/2014/main" id="{EF23D01C-3044-48AF-8B54-8BFE84B0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81400"/>
            <a:ext cx="8839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fr-FR" altLang="fr-FR" sz="3600" b="0">
                <a:solidFill>
                  <a:schemeClr val="accent2"/>
                </a:solidFill>
              </a:rPr>
              <a:t>Dans le vide et dans tout milieu transparent et homogène, la lumière se propage …………… (propagation</a:t>
            </a:r>
            <a:r>
              <a:rPr lang="fr-FR" altLang="fr-FR" sz="3600" b="0">
                <a:solidFill>
                  <a:schemeClr val="tx2"/>
                </a:solidFill>
              </a:rPr>
              <a:t> </a:t>
            </a:r>
            <a:r>
              <a:rPr lang="fr-FR" altLang="fr-FR" sz="3600">
                <a:solidFill>
                  <a:schemeClr val="accent2"/>
                </a:solidFill>
              </a:rPr>
              <a:t>………….</a:t>
            </a:r>
            <a:r>
              <a:rPr lang="fr-FR" altLang="fr-FR" sz="3600" b="0">
                <a:solidFill>
                  <a:schemeClr val="accent2"/>
                </a:solidFill>
              </a:rPr>
              <a:t>).</a:t>
            </a:r>
          </a:p>
          <a:p>
            <a:r>
              <a:rPr lang="fr-FR" altLang="fr-FR" sz="3600" b="0">
                <a:solidFill>
                  <a:schemeClr val="tx2"/>
                </a:solidFill>
              </a:rPr>
              <a:t>Dans un milieu ………, la lumière ne peut pas se propager. 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6E4223D4-0645-45E5-9340-8112C9389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191000"/>
            <a:ext cx="2414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fr-FR" sz="2800">
                <a:solidFill>
                  <a:srgbClr val="FF0000"/>
                </a:solidFill>
              </a:rPr>
              <a:t>en ligne droite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67DF6225-2550-4708-8CE7-21196574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8" y="468153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fr-FR" sz="2800">
                <a:solidFill>
                  <a:srgbClr val="FF0000"/>
                </a:solidFill>
              </a:rPr>
              <a:t>rectiligne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CC754A7D-B8AF-4A48-A6D5-76B5E3FC5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5229200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fr-FR" sz="2800" dirty="0">
                <a:solidFill>
                  <a:srgbClr val="FF0000"/>
                </a:solidFill>
              </a:rPr>
              <a:t>opaque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89" grpId="0" autoUpdateAnimBg="0"/>
      <p:bldP spid="1639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Documents and Settings\Léo\Mes documents\mes images\LUMIRE~1.JPG">
            <a:extLst>
              <a:ext uri="{FF2B5EF4-FFF2-40B4-BE49-F238E27FC236}">
                <a16:creationId xmlns:a16="http://schemas.microsoft.com/office/drawing/2014/main" id="{0E21241B-6D7D-4E50-95E3-4EE6A3B2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ext Box 3">
            <a:extLst>
              <a:ext uri="{FF2B5EF4-FFF2-40B4-BE49-F238E27FC236}">
                <a16:creationId xmlns:a16="http://schemas.microsoft.com/office/drawing/2014/main" id="{4CB6D2D0-2975-42F8-973F-779B59BD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fr-FR" sz="4400" b="0" dirty="0">
                <a:solidFill>
                  <a:schemeClr val="bg1"/>
                </a:solidFill>
              </a:rPr>
              <a:t>2- La vitesse de la lumière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C:\Documents and Settings\Léo\Mes documents\mes images\espace_8.jpg">
            <a:extLst>
              <a:ext uri="{FF2B5EF4-FFF2-40B4-BE49-F238E27FC236}">
                <a16:creationId xmlns:a16="http://schemas.microsoft.com/office/drawing/2014/main" id="{B32C2BC0-883B-4C9A-B9A6-FCD56533A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Text Box 2">
            <a:extLst>
              <a:ext uri="{FF2B5EF4-FFF2-40B4-BE49-F238E27FC236}">
                <a16:creationId xmlns:a16="http://schemas.microsoft.com/office/drawing/2014/main" id="{89FFC142-66A3-4FDE-B465-8DE0C6C5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275"/>
            <a:ext cx="88392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fr-FR" altLang="fr-FR" sz="3600" b="0" dirty="0">
                <a:solidFill>
                  <a:schemeClr val="bg1"/>
                </a:solidFill>
              </a:rPr>
              <a:t>La vitesse de la lumière dans le vide, notée c, a pour valeur dans le vide</a:t>
            </a:r>
            <a:r>
              <a:rPr lang="fr-FR" altLang="fr-FR" sz="3600" b="0" dirty="0"/>
              <a:t>:</a:t>
            </a:r>
          </a:p>
          <a:p>
            <a:pPr algn="just"/>
            <a:endParaRPr lang="fr-FR" altLang="fr-FR" sz="3600" b="0" dirty="0"/>
          </a:p>
          <a:p>
            <a:pPr algn="just"/>
            <a:r>
              <a:rPr lang="fr-FR" altLang="fr-FR" sz="4000" dirty="0">
                <a:solidFill>
                  <a:srgbClr val="FF0000"/>
                </a:solidFill>
              </a:rPr>
              <a:t>       c </a:t>
            </a:r>
            <a:r>
              <a:rPr lang="fr-FR" altLang="fr-FR" sz="4000" dirty="0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fr-FR" altLang="fr-FR" sz="4000" dirty="0">
                <a:solidFill>
                  <a:srgbClr val="FF0000"/>
                </a:solidFill>
              </a:rPr>
              <a:t> 300 000 km.s</a:t>
            </a:r>
            <a:r>
              <a:rPr lang="fr-FR" altLang="fr-FR" sz="4000" baseline="30000" dirty="0">
                <a:solidFill>
                  <a:srgbClr val="FF0000"/>
                </a:solidFill>
              </a:rPr>
              <a:t>-1 </a:t>
            </a:r>
            <a:r>
              <a:rPr lang="fr-FR" altLang="fr-FR" sz="4000" dirty="0">
                <a:solidFill>
                  <a:srgbClr val="FF0000"/>
                </a:solidFill>
              </a:rPr>
              <a:t>= 3,0 x 10</a:t>
            </a:r>
            <a:r>
              <a:rPr lang="fr-FR" altLang="fr-FR" sz="4000" baseline="30000" dirty="0">
                <a:solidFill>
                  <a:srgbClr val="FF0000"/>
                </a:solidFill>
              </a:rPr>
              <a:t>8</a:t>
            </a:r>
            <a:r>
              <a:rPr lang="fr-FR" altLang="fr-FR" sz="4000" dirty="0">
                <a:solidFill>
                  <a:srgbClr val="FF0000"/>
                </a:solidFill>
              </a:rPr>
              <a:t> m.s</a:t>
            </a:r>
            <a:r>
              <a:rPr lang="fr-FR" altLang="fr-FR" sz="4000" baseline="30000" dirty="0">
                <a:solidFill>
                  <a:srgbClr val="FF0000"/>
                </a:solidFill>
              </a:rPr>
              <a:t>-1</a:t>
            </a:r>
          </a:p>
          <a:p>
            <a:pPr algn="just"/>
            <a:endParaRPr lang="fr-FR" altLang="fr-FR" baseline="30000" dirty="0">
              <a:solidFill>
                <a:srgbClr val="FF0000"/>
              </a:solidFill>
            </a:endParaRPr>
          </a:p>
          <a:p>
            <a:pPr algn="just"/>
            <a:endParaRPr lang="fr-FR" altLang="fr-FR" sz="3600" b="0" dirty="0">
              <a:solidFill>
                <a:srgbClr val="FF0000"/>
              </a:solidFill>
            </a:endParaRPr>
          </a:p>
          <a:p>
            <a:pPr algn="just"/>
            <a:r>
              <a:rPr lang="fr-FR" altLang="fr-FR" sz="3600" b="0" u="sng" dirty="0">
                <a:solidFill>
                  <a:schemeClr val="bg1"/>
                </a:solidFill>
              </a:rPr>
              <a:t>Remarque:</a:t>
            </a:r>
            <a:r>
              <a:rPr lang="fr-FR" altLang="fr-FR" sz="3600" b="0" dirty="0">
                <a:solidFill>
                  <a:schemeClr val="bg1"/>
                </a:solidFill>
              </a:rPr>
              <a:t> la vitesse de la lumière dans l'air se propage pratiquement à la même vitesse que dans le vide.</a:t>
            </a:r>
          </a:p>
          <a:p>
            <a:pPr algn="just"/>
            <a:endParaRPr lang="fr-FR" altLang="fr-FR" sz="3600" b="0" dirty="0"/>
          </a:p>
          <a:p>
            <a:endParaRPr lang="fr-FR" altLang="fr-FR" sz="36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Documents and Settings\Léo\Mes documents\mes images\espace_8.jpg">
            <a:extLst>
              <a:ext uri="{FF2B5EF4-FFF2-40B4-BE49-F238E27FC236}">
                <a16:creationId xmlns:a16="http://schemas.microsoft.com/office/drawing/2014/main" id="{D8CB19A6-8A04-4EB1-8D11-77424F01B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Rectangle 1027">
            <a:extLst>
              <a:ext uri="{FF2B5EF4-FFF2-40B4-BE49-F238E27FC236}">
                <a16:creationId xmlns:a16="http://schemas.microsoft.com/office/drawing/2014/main" id="{1E63AFED-9522-4017-9742-6D095D22C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2" name="Object 1026">
                <a:extLst>
                  <a:ext uri="{FF2B5EF4-FFF2-40B4-BE49-F238E27FC236}">
                    <a16:creationId xmlns:a16="http://schemas.microsoft.com/office/drawing/2014/main" id="{5A73AE00-451F-4E69-AF5B-8B7497C95130}"/>
                  </a:ext>
                </a:extLst>
              </p:cNvPr>
              <p:cNvSpPr txBox="1"/>
              <p:nvPr/>
            </p:nvSpPr>
            <p:spPr bwMode="auto">
              <a:xfrm>
                <a:off x="95250" y="2514600"/>
                <a:ext cx="9048750" cy="1193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8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fr-FR" sz="28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fr-FR" sz="28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fr-FR" sz="28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fr-FR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lumi</m:t>
                      </m:r>
                      <m:r>
                        <m:rPr>
                          <m:nor/>
                        </m:rPr>
                        <a:rPr lang="fr-FR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nor/>
                        </m:rPr>
                        <a:rPr lang="fr-FR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fr-F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fr-FR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fr-F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distance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parcourue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par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la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lumi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dur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du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parcours</m:t>
                          </m:r>
                          <m:r>
                            <m:rPr>
                              <m:nor/>
                            </m:rPr>
                            <a:rPr lang="fr-FR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722" name="Object 1026">
                <a:extLst>
                  <a:ext uri="{FF2B5EF4-FFF2-40B4-BE49-F238E27FC236}">
                    <a16:creationId xmlns:a16="http://schemas.microsoft.com/office/drawing/2014/main" id="{5A73AE00-451F-4E69-AF5B-8B7497C95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50" y="2514600"/>
                <a:ext cx="9048750" cy="1193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4" name="Text Box 1028">
            <a:extLst>
              <a:ext uri="{FF2B5EF4-FFF2-40B4-BE49-F238E27FC236}">
                <a16:creationId xmlns:a16="http://schemas.microsoft.com/office/drawing/2014/main" id="{6AB7C787-C6C7-4237-83BC-DCE9927C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717032"/>
            <a:ext cx="190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fr-FR" sz="3600" dirty="0">
                <a:solidFill>
                  <a:srgbClr val="FF0000"/>
                </a:solidFill>
              </a:rPr>
              <a:t>m.s</a:t>
            </a:r>
            <a:r>
              <a:rPr lang="fr-FR" altLang="fr-FR" sz="3600" baseline="300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0725" name="Text Box 1029">
            <a:extLst>
              <a:ext uri="{FF2B5EF4-FFF2-40B4-BE49-F238E27FC236}">
                <a16:creationId xmlns:a16="http://schemas.microsoft.com/office/drawing/2014/main" id="{1CE83136-5797-43C1-82F5-171160C7A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524000"/>
            <a:ext cx="190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fr-FR" sz="3600" dirty="0">
                <a:solidFill>
                  <a:srgbClr val="FF0000"/>
                </a:solidFill>
              </a:rPr>
              <a:t>m</a:t>
            </a:r>
            <a:endParaRPr lang="fr-FR" altLang="fr-FR" sz="3600" baseline="30000" dirty="0">
              <a:solidFill>
                <a:srgbClr val="FF0000"/>
              </a:solidFill>
            </a:endParaRPr>
          </a:p>
        </p:txBody>
      </p:sp>
      <p:sp>
        <p:nvSpPr>
          <p:cNvPr id="30726" name="Text Box 1030">
            <a:extLst>
              <a:ext uri="{FF2B5EF4-FFF2-40B4-BE49-F238E27FC236}">
                <a16:creationId xmlns:a16="http://schemas.microsoft.com/office/drawing/2014/main" id="{253F957D-C2EC-4885-A623-399745404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613" y="4481513"/>
            <a:ext cx="190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fr-FR" sz="3600" dirty="0">
                <a:solidFill>
                  <a:srgbClr val="FF0000"/>
                </a:solidFill>
              </a:rPr>
              <a:t>s</a:t>
            </a:r>
            <a:endParaRPr lang="fr-FR" altLang="fr-FR" sz="3600" baseline="30000" dirty="0">
              <a:solidFill>
                <a:srgbClr val="FF0000"/>
              </a:solidFill>
            </a:endParaRPr>
          </a:p>
        </p:txBody>
      </p:sp>
      <p:sp>
        <p:nvSpPr>
          <p:cNvPr id="30727" name="Line 1031">
            <a:extLst>
              <a:ext uri="{FF2B5EF4-FFF2-40B4-BE49-F238E27FC236}">
                <a16:creationId xmlns:a16="http://schemas.microsoft.com/office/drawing/2014/main" id="{14A044A2-DB77-431A-99BC-FE9E4C562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505200"/>
            <a:ext cx="304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28" name="Line 1032">
            <a:extLst>
              <a:ext uri="{FF2B5EF4-FFF2-40B4-BE49-F238E27FC236}">
                <a16:creationId xmlns:a16="http://schemas.microsoft.com/office/drawing/2014/main" id="{D52741D2-6714-4F4F-AAED-C3217380C1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040" y="2204864"/>
            <a:ext cx="7620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29" name="Line 1033">
            <a:extLst>
              <a:ext uri="{FF2B5EF4-FFF2-40B4-BE49-F238E27FC236}">
                <a16:creationId xmlns:a16="http://schemas.microsoft.com/office/drawing/2014/main" id="{6C9C1636-54EA-428F-AE4C-8A0E6C026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810000"/>
            <a:ext cx="304800" cy="609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C:\Documents and Settings\Léo\Mes documents\mes images\spectre_continu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35138"/>
            <a:ext cx="9144000" cy="3052762"/>
          </a:xfrm>
          <a:prstGeom prst="rect">
            <a:avLst/>
          </a:prstGeom>
          <a:noFill/>
        </p:spPr>
      </p:pic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/>
              <a:t>1- Qu’est-ce qu’un spectre ?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600" dirty="0"/>
              <a:t>II Quelques définitions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514600" y="6338888"/>
            <a:ext cx="502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800" b="1">
                <a:solidFill>
                  <a:schemeClr val="bg1"/>
                </a:solidFill>
              </a:rPr>
              <a:t>Phénomène de dispersion</a:t>
            </a:r>
          </a:p>
        </p:txBody>
      </p:sp>
      <p:pic>
        <p:nvPicPr>
          <p:cNvPr id="22535" name="Picture 7" descr="C:\Documents and Settings\Léo\Mes documents\mes images\Fotolia_8457991_X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461000"/>
          </a:xfrm>
          <a:prstGeom prst="rect">
            <a:avLst/>
          </a:prstGeom>
          <a:noFill/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81000" y="2286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800">
                <a:solidFill>
                  <a:schemeClr val="bg1"/>
                </a:solidFill>
              </a:rPr>
              <a:t>2- La dispersion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026"/>
          <p:cNvSpPr txBox="1">
            <a:spLocks noChangeArrowheads="1"/>
          </p:cNvSpPr>
          <p:nvPr/>
        </p:nvSpPr>
        <p:spPr bwMode="auto">
          <a:xfrm>
            <a:off x="685800" y="0"/>
            <a:ext cx="7924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600">
                <a:solidFill>
                  <a:schemeClr val="bg1"/>
                </a:solidFill>
              </a:rPr>
              <a:t>2- Lumière monochromatique </a:t>
            </a:r>
          </a:p>
          <a:p>
            <a:pPr algn="ctr">
              <a:spcBef>
                <a:spcPct val="50000"/>
              </a:spcBef>
            </a:pPr>
            <a:r>
              <a:rPr lang="fr-FR" sz="3600">
                <a:solidFill>
                  <a:schemeClr val="bg1"/>
                </a:solidFill>
              </a:rPr>
              <a:t>et </a:t>
            </a:r>
          </a:p>
          <a:p>
            <a:pPr algn="ctr">
              <a:spcBef>
                <a:spcPct val="50000"/>
              </a:spcBef>
            </a:pPr>
            <a:r>
              <a:rPr lang="fr-FR" sz="3600">
                <a:solidFill>
                  <a:schemeClr val="bg1"/>
                </a:solidFill>
              </a:rPr>
              <a:t>lumière polychromatique</a:t>
            </a:r>
          </a:p>
        </p:txBody>
      </p:sp>
      <p:pic>
        <p:nvPicPr>
          <p:cNvPr id="60419" name="Picture 1027" descr="C:\Documents and Settings\Léo\Mes documents\mes images\2dph02rouge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17750"/>
            <a:ext cx="7797800" cy="4540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447</Words>
  <Application>Microsoft Office PowerPoint</Application>
  <PresentationFormat>Affichage à l'écran (4:3)</PresentationFormat>
  <Paragraphs>75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Franklin Gothic Book</vt:lpstr>
      <vt:lpstr>Times New Roman</vt:lpstr>
      <vt:lpstr>Univers</vt:lpstr>
      <vt:lpstr>Verdana</vt:lpstr>
      <vt:lpstr>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physique  chimie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ProfsPC</dc:creator>
  <cp:lastModifiedBy>Famille MALLET</cp:lastModifiedBy>
  <cp:revision>34</cp:revision>
  <dcterms:created xsi:type="dcterms:W3CDTF">2008-12-05T12:24:01Z</dcterms:created>
  <dcterms:modified xsi:type="dcterms:W3CDTF">2019-07-21T21:14:34Z</dcterms:modified>
</cp:coreProperties>
</file>