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5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8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5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9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4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33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66BC-E5FF-3547-A852-2B27E9190DAE}" type="datetimeFigureOut">
              <a:rPr lang="fr-FR" smtClean="0"/>
              <a:t>09/09/20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58A5-DB44-5746-B1CE-2EFEEE6174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32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Chapitre n°1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Dispersion de la </a:t>
            </a:r>
            <a:r>
              <a:rPr lang="fr-FR" b="1" dirty="0" err="1"/>
              <a:t>lumière</a:t>
            </a:r>
            <a:r>
              <a:rPr lang="fr-FR" b="1" dirty="0"/>
              <a:t> - Etude des spectres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23" y="309323"/>
            <a:ext cx="2376897" cy="23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04800" y="1603904"/>
            <a:ext cx="850551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/>
              <a:t>1</a:t>
            </a:r>
            <a:r>
              <a:rPr lang="fr-FR" sz="1600" b="1" u="sng" dirty="0"/>
              <a:t>) Dispersion de la lumière blanche</a:t>
            </a:r>
            <a:endParaRPr lang="fr-FR" sz="1600" b="1" dirty="0"/>
          </a:p>
          <a:p>
            <a:r>
              <a:rPr lang="fr-FR" sz="1600" dirty="0"/>
              <a:t>  </a:t>
            </a:r>
          </a:p>
          <a:p>
            <a:r>
              <a:rPr lang="fr-FR" sz="1600" dirty="0"/>
              <a:t>Si on éclaire un prisme avec la lumière blanche (exemple: lumière du soleil), on observe à la sortie la </a:t>
            </a:r>
            <a:r>
              <a:rPr lang="fr-FR" sz="1600" b="1" dirty="0"/>
              <a:t>décomposition</a:t>
            </a:r>
            <a:r>
              <a:rPr lang="fr-FR" sz="1600" dirty="0"/>
              <a:t> de </a:t>
            </a:r>
            <a:r>
              <a:rPr lang="fr-FR" sz="1600" dirty="0" smtClean="0"/>
              <a:t>la </a:t>
            </a:r>
            <a:r>
              <a:rPr lang="fr-FR" sz="1600" b="1" dirty="0" smtClean="0"/>
              <a:t>lumière </a:t>
            </a:r>
            <a:r>
              <a:rPr lang="fr-FR" sz="1600" b="1" dirty="0"/>
              <a:t>blanche</a:t>
            </a:r>
            <a:r>
              <a:rPr lang="fr-FR" sz="1600" dirty="0"/>
              <a:t> en différentes </a:t>
            </a:r>
            <a:r>
              <a:rPr lang="fr-FR" sz="1600" b="1" dirty="0"/>
              <a:t>lumières colorées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 </a:t>
            </a:r>
            <a:r>
              <a:rPr lang="fr-FR" sz="1600" dirty="0" smtClean="0">
                <a:effectLst/>
              </a:rPr>
              <a:t> </a:t>
            </a:r>
            <a:r>
              <a:rPr lang="fr-FR" sz="1600" dirty="0"/>
              <a:t> </a:t>
            </a:r>
            <a:r>
              <a:rPr lang="fr-FR" sz="1600" i="1" dirty="0"/>
              <a:t>Figure 1: Lumière blanche décomposée par un prisme.</a:t>
            </a:r>
            <a:endParaRPr lang="fr-FR" sz="1600" dirty="0"/>
          </a:p>
          <a:p>
            <a:r>
              <a:rPr lang="fr-FR" sz="1600" i="1" dirty="0"/>
              <a:t> </a:t>
            </a:r>
            <a:r>
              <a:rPr lang="fr-FR" sz="1600" dirty="0" smtClean="0">
                <a:effectLst/>
              </a:rPr>
              <a:t/>
            </a:r>
            <a:br>
              <a:rPr lang="fr-FR" sz="1600" dirty="0" smtClean="0">
                <a:effectLst/>
              </a:rPr>
            </a:br>
            <a:r>
              <a:rPr lang="fr-FR" sz="1600" b="1" u="sng" dirty="0"/>
              <a:t>Conclusion de l'expérience :</a:t>
            </a:r>
            <a:r>
              <a:rPr lang="fr-FR" sz="1600" dirty="0"/>
              <a:t> La </a:t>
            </a:r>
            <a:r>
              <a:rPr lang="fr-FR" sz="1600" b="1" dirty="0"/>
              <a:t>lumière</a:t>
            </a:r>
            <a:r>
              <a:rPr lang="fr-FR" sz="1600" dirty="0"/>
              <a:t> </a:t>
            </a:r>
            <a:r>
              <a:rPr lang="fr-FR" sz="1600" b="1" dirty="0"/>
              <a:t>blanche</a:t>
            </a:r>
            <a:r>
              <a:rPr lang="fr-FR" sz="1600" dirty="0"/>
              <a:t> est composée d’une </a:t>
            </a:r>
            <a:r>
              <a:rPr lang="fr-FR" sz="1600" b="1" dirty="0"/>
              <a:t>infinité</a:t>
            </a:r>
            <a:r>
              <a:rPr lang="fr-FR" sz="1600" dirty="0"/>
              <a:t> de </a:t>
            </a:r>
            <a:r>
              <a:rPr lang="fr-FR" sz="1600" b="1" dirty="0"/>
              <a:t>radiations</a:t>
            </a:r>
            <a:r>
              <a:rPr lang="fr-FR" sz="1600" dirty="0"/>
              <a:t> </a:t>
            </a:r>
            <a:r>
              <a:rPr lang="fr-FR" sz="1600" b="1" dirty="0"/>
              <a:t>colorées</a:t>
            </a:r>
            <a:r>
              <a:rPr lang="fr-FR" sz="1600" dirty="0"/>
              <a:t>.</a:t>
            </a:r>
          </a:p>
          <a:p>
            <a:r>
              <a:rPr lang="fr-FR" sz="1600" dirty="0"/>
              <a:t> </a:t>
            </a:r>
          </a:p>
          <a:p>
            <a:r>
              <a:rPr lang="fr-FR" sz="1600" b="1" u="sng" dirty="0"/>
              <a:t>Dispersion de la lumière blanche:</a:t>
            </a:r>
            <a:r>
              <a:rPr lang="fr-FR" sz="1600" dirty="0"/>
              <a:t> La </a:t>
            </a:r>
            <a:r>
              <a:rPr lang="fr-FR" sz="1600" b="1" dirty="0"/>
              <a:t>dispersion</a:t>
            </a:r>
            <a:r>
              <a:rPr lang="fr-FR" sz="1600" dirty="0"/>
              <a:t> de la </a:t>
            </a:r>
            <a:r>
              <a:rPr lang="fr-FR" sz="1600" b="1" dirty="0"/>
              <a:t>lumière blanche</a:t>
            </a:r>
            <a:r>
              <a:rPr lang="fr-FR" sz="1600" dirty="0"/>
              <a:t> est la </a:t>
            </a:r>
            <a:r>
              <a:rPr lang="fr-FR" sz="1600" b="1" dirty="0"/>
              <a:t>séparation</a:t>
            </a:r>
            <a:r>
              <a:rPr lang="fr-FR" sz="1600" dirty="0"/>
              <a:t> des différentes </a:t>
            </a:r>
            <a:r>
              <a:rPr lang="fr-FR" sz="1600" b="1" dirty="0"/>
              <a:t>radiations</a:t>
            </a:r>
            <a:r>
              <a:rPr lang="fr-FR" sz="1600" dirty="0"/>
              <a:t> </a:t>
            </a:r>
            <a:r>
              <a:rPr lang="fr-FR" sz="1600" b="1" dirty="0"/>
              <a:t>colorées</a:t>
            </a:r>
            <a:r>
              <a:rPr lang="fr-FR" sz="1600" dirty="0"/>
              <a:t> qui la composent.</a:t>
            </a:r>
          </a:p>
          <a:p>
            <a:endParaRPr lang="fr-FR" sz="1200" dirty="0"/>
          </a:p>
        </p:txBody>
      </p:sp>
      <p:pic>
        <p:nvPicPr>
          <p:cNvPr id="6" name="Image 5"/>
          <p:cNvPicPr/>
          <p:nvPr/>
        </p:nvPicPr>
        <p:blipFill rotWithShape="1">
          <a:blip r:embed="rId2"/>
          <a:srcRect l="41326" t="40102" r="33653" b="35655"/>
          <a:stretch/>
        </p:blipFill>
        <p:spPr bwMode="auto">
          <a:xfrm>
            <a:off x="457200" y="3244851"/>
            <a:ext cx="1549400" cy="84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6373" y="643970"/>
            <a:ext cx="516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I-/ Lumière blanche et lumière colorée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82750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6373" y="643970"/>
            <a:ext cx="516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I-/ Lumière blanche et lumière colorée</a:t>
            </a:r>
            <a:endParaRPr lang="fr-FR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36373" y="1516374"/>
            <a:ext cx="7656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2) Qu'est-ce qu'un spectre?</a:t>
            </a:r>
            <a:endParaRPr lang="fr-FR" b="1" dirty="0"/>
          </a:p>
          <a:p>
            <a:r>
              <a:rPr lang="fr-FR" dirty="0"/>
              <a:t> </a:t>
            </a:r>
          </a:p>
          <a:p>
            <a:r>
              <a:rPr lang="fr-FR" b="1" u="sng" dirty="0"/>
              <a:t>Le spectre d'une lumière</a:t>
            </a:r>
            <a:r>
              <a:rPr lang="fr-FR" dirty="0"/>
              <a:t> est la figure obtenue </a:t>
            </a:r>
            <a:r>
              <a:rPr lang="fr-FR" dirty="0" smtClean="0"/>
              <a:t>par </a:t>
            </a:r>
            <a:r>
              <a:rPr lang="fr-FR" b="1" dirty="0" smtClean="0"/>
              <a:t>dispersion </a:t>
            </a:r>
            <a:r>
              <a:rPr lang="fr-FR" dirty="0" smtClean="0"/>
              <a:t>de </a:t>
            </a:r>
            <a:r>
              <a:rPr lang="fr-FR" dirty="0"/>
              <a:t>cette </a:t>
            </a:r>
            <a:r>
              <a:rPr lang="fr-FR" dirty="0" smtClean="0"/>
              <a:t>lumière. </a:t>
            </a:r>
            <a:r>
              <a:rPr lang="fr-FR" dirty="0"/>
              <a:t>Cette figure permet de rendre compte des différentes radiations colorées qui composent la lumière étudiée.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Chaque radiation colorée est caractérisée par une </a:t>
            </a:r>
            <a:r>
              <a:rPr lang="fr-FR" b="1" dirty="0"/>
              <a:t>longueur d’onde</a:t>
            </a:r>
            <a:r>
              <a:rPr lang="fr-FR" dirty="0"/>
              <a:t> notée </a:t>
            </a:r>
            <a:r>
              <a:rPr lang="fr-FR" b="1" dirty="0" err="1"/>
              <a:t>λ</a:t>
            </a:r>
            <a:r>
              <a:rPr lang="fr-FR" dirty="0"/>
              <a:t> (lambda) exprimée en mètres ou plus usuellement à l’aide d’un sous-multiple, le </a:t>
            </a:r>
            <a:r>
              <a:rPr lang="fr-FR" b="1" dirty="0"/>
              <a:t>nanomètre</a:t>
            </a:r>
            <a:r>
              <a:rPr lang="fr-FR" dirty="0"/>
              <a:t> (1 nm = 10</a:t>
            </a:r>
            <a:r>
              <a:rPr lang="fr-FR" baseline="30000" dirty="0"/>
              <a:t>-9</a:t>
            </a:r>
            <a:r>
              <a:rPr lang="fr-FR" dirty="0"/>
              <a:t> m).</a:t>
            </a:r>
          </a:p>
          <a:p>
            <a:r>
              <a:rPr lang="fr-FR" dirty="0"/>
              <a:t> </a:t>
            </a:r>
          </a:p>
          <a:p>
            <a:r>
              <a:rPr lang="fr-FR" u="sng" dirty="0"/>
              <a:t>Le spectre du visible</a:t>
            </a:r>
            <a:r>
              <a:rPr lang="fr-FR" dirty="0"/>
              <a:t> (c'est à dire l'ensemble des radiations que notre </a:t>
            </a:r>
            <a:r>
              <a:rPr lang="fr-FR" dirty="0" err="1"/>
              <a:t>oeil</a:t>
            </a:r>
            <a:r>
              <a:rPr lang="fr-FR" dirty="0"/>
              <a:t> peut voir) contient une infinité de lumières colorées s’étendant du </a:t>
            </a:r>
            <a:r>
              <a:rPr lang="fr-FR" b="1" dirty="0" smtClean="0"/>
              <a:t>bleu/violet </a:t>
            </a:r>
            <a:r>
              <a:rPr lang="fr-FR" dirty="0" smtClean="0"/>
              <a:t>(</a:t>
            </a:r>
            <a:r>
              <a:rPr lang="fr-FR" dirty="0"/>
              <a:t>400 nm) jusqu’au</a:t>
            </a:r>
            <a:r>
              <a:rPr lang="fr-FR" b="1" dirty="0"/>
              <a:t> </a:t>
            </a:r>
            <a:r>
              <a:rPr lang="fr-FR" b="1" dirty="0" smtClean="0"/>
              <a:t>rouge </a:t>
            </a:r>
            <a:r>
              <a:rPr lang="fr-FR" dirty="0" smtClean="0"/>
              <a:t>(</a:t>
            </a:r>
            <a:r>
              <a:rPr lang="fr-FR" dirty="0"/>
              <a:t>800 nm).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3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6373" y="1758253"/>
            <a:ext cx="8002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3) Lumières polychromatique et monochromatique</a:t>
            </a:r>
            <a:endParaRPr lang="fr-FR" b="1" dirty="0"/>
          </a:p>
          <a:p>
            <a:r>
              <a:rPr lang="fr-FR" dirty="0"/>
              <a:t> </a:t>
            </a:r>
          </a:p>
          <a:p>
            <a:r>
              <a:rPr lang="fr-FR" dirty="0"/>
              <a:t>En TP, nous avons remplacé la source de lumière blanche par un laser. </a:t>
            </a:r>
          </a:p>
          <a:p>
            <a:r>
              <a:rPr lang="fr-FR" dirty="0"/>
              <a:t> </a:t>
            </a:r>
          </a:p>
          <a:p>
            <a:r>
              <a:rPr lang="fr-FR" b="1" u="sng" dirty="0"/>
              <a:t>Observations:</a:t>
            </a:r>
            <a:r>
              <a:rPr lang="fr-FR" dirty="0"/>
              <a:t> Nous avons constaté, que le rayon avait </a:t>
            </a:r>
            <a:r>
              <a:rPr lang="fr-FR" dirty="0" smtClean="0"/>
              <a:t>été </a:t>
            </a:r>
            <a:r>
              <a:rPr lang="fr-FR" b="1" dirty="0" smtClean="0"/>
              <a:t>dévié</a:t>
            </a:r>
            <a:r>
              <a:rPr lang="fr-FR" dirty="0" smtClean="0"/>
              <a:t> mais </a:t>
            </a:r>
            <a:r>
              <a:rPr lang="fr-FR" b="1" dirty="0"/>
              <a:t>ne </a:t>
            </a:r>
            <a:r>
              <a:rPr lang="fr-FR" b="1" dirty="0" smtClean="0"/>
              <a:t>changeait </a:t>
            </a:r>
            <a:r>
              <a:rPr lang="fr-FR" dirty="0" smtClean="0"/>
              <a:t>pas de </a:t>
            </a:r>
            <a:r>
              <a:rPr lang="fr-FR" dirty="0"/>
              <a:t>couleur.</a:t>
            </a:r>
          </a:p>
          <a:p>
            <a:r>
              <a:rPr lang="fr-FR" b="1" u="sng" dirty="0"/>
              <a:t>Interprétation</a:t>
            </a:r>
            <a:r>
              <a:rPr lang="fr-FR" dirty="0"/>
              <a:t>: La lumière du laser n'est composée que d'une seule radiation. 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Une lumière </a:t>
            </a:r>
            <a:r>
              <a:rPr lang="fr-FR" b="1" dirty="0"/>
              <a:t>monochromatique</a:t>
            </a:r>
            <a:r>
              <a:rPr lang="fr-FR" dirty="0"/>
              <a:t> est une lumière composée </a:t>
            </a:r>
            <a:r>
              <a:rPr lang="fr-FR" b="1" dirty="0" smtClean="0"/>
              <a:t>d’une seule</a:t>
            </a:r>
            <a:r>
              <a:rPr lang="fr-FR" dirty="0" smtClean="0"/>
              <a:t> radiation</a:t>
            </a:r>
            <a:r>
              <a:rPr lang="fr-FR" dirty="0"/>
              <a:t>.</a:t>
            </a:r>
          </a:p>
          <a:p>
            <a:r>
              <a:rPr lang="fr-FR" b="1" i="1" u="sng" dirty="0"/>
              <a:t>Exemple</a:t>
            </a:r>
            <a:r>
              <a:rPr lang="fr-FR" u="sng" dirty="0"/>
              <a:t>:</a:t>
            </a:r>
            <a:r>
              <a:rPr lang="fr-FR" dirty="0"/>
              <a:t> </a:t>
            </a:r>
            <a:r>
              <a:rPr lang="fr-FR" i="1" dirty="0"/>
              <a:t>la lumière émise par le laser.</a:t>
            </a:r>
            <a:r>
              <a:rPr lang="fr-FR" dirty="0"/>
              <a:t> </a:t>
            </a:r>
          </a:p>
          <a:p>
            <a:r>
              <a:rPr lang="fr-FR" dirty="0"/>
              <a:t>Une lumière </a:t>
            </a:r>
            <a:r>
              <a:rPr lang="fr-FR" b="1" dirty="0"/>
              <a:t>polychromatique</a:t>
            </a:r>
            <a:r>
              <a:rPr lang="fr-FR" dirty="0"/>
              <a:t> est une lumière composée de </a:t>
            </a:r>
            <a:r>
              <a:rPr lang="fr-FR" b="1" dirty="0" smtClean="0"/>
              <a:t>plusieurs</a:t>
            </a:r>
            <a:r>
              <a:rPr lang="fr-FR" dirty="0" smtClean="0"/>
              <a:t> radiations</a:t>
            </a:r>
            <a:r>
              <a:rPr lang="fr-FR" dirty="0"/>
              <a:t>.</a:t>
            </a:r>
          </a:p>
          <a:p>
            <a:r>
              <a:rPr lang="fr-FR" b="1" i="1" u="sng" dirty="0"/>
              <a:t>Exemple</a:t>
            </a:r>
            <a:r>
              <a:rPr lang="fr-FR" dirty="0"/>
              <a:t>: </a:t>
            </a:r>
            <a:r>
              <a:rPr lang="fr-FR" i="1" dirty="0"/>
              <a:t>La lumière blanche, émise par le soleil.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36373" y="643970"/>
            <a:ext cx="516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I-/ Lumière blanche et lumière colorée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84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009"/>
          </a:xfrm>
        </p:spPr>
        <p:txBody>
          <a:bodyPr>
            <a:normAutofit fontScale="90000"/>
          </a:bodyPr>
          <a:lstStyle/>
          <a:p>
            <a:pPr algn="l"/>
            <a:r>
              <a:rPr lang="fr-FR" sz="2400" b="1" u="sng" dirty="0">
                <a:latin typeface="+mn-lt"/>
                <a:ea typeface="+mn-ea"/>
                <a:cs typeface="+mn-cs"/>
              </a:rPr>
              <a:t>II-/ Etude des spectres d’émission</a:t>
            </a:r>
            <a:br>
              <a:rPr lang="fr-FR" sz="2400" b="1" u="sng" dirty="0">
                <a:latin typeface="+mn-lt"/>
                <a:ea typeface="+mn-ea"/>
                <a:cs typeface="+mn-cs"/>
              </a:rPr>
            </a:br>
            <a:endParaRPr lang="fr-FR" sz="2400" b="1" u="sng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200" y="1041927"/>
            <a:ext cx="786297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</a:t>
            </a:r>
            <a:r>
              <a:rPr lang="fr-FR" b="1" u="sng" dirty="0" smtClean="0"/>
              <a:t>1</a:t>
            </a:r>
            <a:r>
              <a:rPr lang="fr-FR" b="1" u="sng" dirty="0"/>
              <a:t>) Spectre continu d’origine thermique</a:t>
            </a:r>
            <a:endParaRPr lang="fr-FR" b="1" dirty="0"/>
          </a:p>
          <a:p>
            <a:r>
              <a:rPr lang="fr-FR" dirty="0"/>
              <a:t> </a:t>
            </a:r>
          </a:p>
          <a:p>
            <a:r>
              <a:rPr lang="fr-FR" dirty="0"/>
              <a:t>Le spectre de la lumière émise par un corps </a:t>
            </a:r>
            <a:r>
              <a:rPr lang="fr-FR" b="1" dirty="0" smtClean="0"/>
              <a:t>chaud </a:t>
            </a:r>
            <a:r>
              <a:rPr lang="fr-FR" dirty="0" smtClean="0"/>
              <a:t>(</a:t>
            </a:r>
            <a:r>
              <a:rPr lang="fr-FR" dirty="0"/>
              <a:t>comme une lampe à incandescence) porte le nom de </a:t>
            </a:r>
            <a:r>
              <a:rPr lang="fr-FR" b="1" dirty="0"/>
              <a:t>spectre d'origine thermique</a:t>
            </a:r>
            <a:r>
              <a:rPr lang="fr-FR" dirty="0"/>
              <a:t>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  <a:endParaRPr lang="fr-FR" dirty="0" smtClean="0"/>
          </a:p>
          <a:p>
            <a:endParaRPr lang="fr-FR" dirty="0"/>
          </a:p>
          <a:p>
            <a:endParaRPr lang="fr-FR" i="1" dirty="0" smtClean="0"/>
          </a:p>
          <a:p>
            <a:endParaRPr lang="fr-FR" i="1" dirty="0" smtClean="0"/>
          </a:p>
          <a:p>
            <a:endParaRPr lang="fr-FR" i="1" dirty="0"/>
          </a:p>
          <a:p>
            <a:r>
              <a:rPr lang="fr-FR" i="1" dirty="0" smtClean="0"/>
              <a:t>Figure: </a:t>
            </a:r>
            <a:r>
              <a:rPr lang="fr-FR" i="1" dirty="0"/>
              <a:t>Dispositif expérimental permettant de visualiser un </a:t>
            </a:r>
            <a:r>
              <a:rPr lang="fr-FR" b="1" i="1" dirty="0"/>
              <a:t>spectre d'origine thermique</a:t>
            </a:r>
            <a:endParaRPr lang="fr-FR" dirty="0"/>
          </a:p>
          <a:p>
            <a:r>
              <a:rPr lang="fr-FR" i="1" dirty="0"/>
              <a:t> </a:t>
            </a:r>
            <a:r>
              <a:rPr lang="fr-FR" dirty="0" smtClean="0">
                <a:effectLst/>
              </a:rPr>
              <a:t/>
            </a:r>
            <a:br>
              <a:rPr lang="fr-FR" dirty="0" smtClean="0">
                <a:effectLst/>
              </a:rPr>
            </a:br>
            <a:r>
              <a:rPr lang="fr-FR" u="sng" dirty="0"/>
              <a:t>Exemples</a:t>
            </a:r>
            <a:r>
              <a:rPr lang="fr-FR" dirty="0"/>
              <a:t> : spectre du soleil, spectre d'une étoile,  spectre d'une ampoule à incandescence, …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" y="2306801"/>
            <a:ext cx="5503789" cy="2039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0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009"/>
          </a:xfrm>
        </p:spPr>
        <p:txBody>
          <a:bodyPr>
            <a:normAutofit fontScale="90000"/>
          </a:bodyPr>
          <a:lstStyle/>
          <a:p>
            <a:pPr algn="l"/>
            <a:r>
              <a:rPr lang="fr-FR" sz="2400" b="1" u="sng" dirty="0">
                <a:latin typeface="+mn-lt"/>
                <a:ea typeface="+mn-ea"/>
                <a:cs typeface="+mn-cs"/>
              </a:rPr>
              <a:t>II-/ Etude des spectres d’émission</a:t>
            </a:r>
            <a:br>
              <a:rPr lang="fr-FR" sz="2400" b="1" u="sng" dirty="0">
                <a:latin typeface="+mn-lt"/>
                <a:ea typeface="+mn-ea"/>
                <a:cs typeface="+mn-cs"/>
              </a:rPr>
            </a:br>
            <a:endParaRPr lang="fr-FR" sz="2400" b="1" u="sng" dirty="0"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2400" y="1282613"/>
            <a:ext cx="6553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fr-FR" sz="2000" b="1" i="1" dirty="0">
                <a:ea typeface="ＭＳ ゴシック"/>
                <a:cs typeface="Times New Roman"/>
              </a:rPr>
              <a:t>Propriétés des spectres continus d'origine thermiques :</a:t>
            </a:r>
          </a:p>
          <a:p>
            <a:pPr marL="342900" marR="2667635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3810000" algn="l"/>
              </a:tabLst>
            </a:pPr>
            <a:r>
              <a:rPr lang="fr-FR" dirty="0" smtClean="0">
                <a:effectLst/>
                <a:latin typeface="Cambria"/>
                <a:ea typeface="ＭＳ 明朝"/>
                <a:cs typeface="Times New Roman"/>
              </a:rPr>
              <a:t>Les spectres d'origine thermique sont des spectres </a:t>
            </a:r>
            <a:r>
              <a:rPr lang="fr-FR" b="1" dirty="0" smtClean="0">
                <a:effectLst/>
                <a:latin typeface="Cambria"/>
                <a:ea typeface="ＭＳ 明朝"/>
                <a:cs typeface="Times New Roman"/>
              </a:rPr>
              <a:t>continus</a:t>
            </a:r>
            <a:endParaRPr lang="fr-FR" sz="2000" dirty="0" smtClean="0">
              <a:effectLst/>
              <a:latin typeface="Cambria"/>
              <a:ea typeface="ＭＳ 明朝"/>
              <a:cs typeface="Times New Roman"/>
            </a:endParaRPr>
          </a:p>
          <a:p>
            <a:pPr marL="342900" marR="2667635" lvl="0" indent="-342900" algn="just">
              <a:lnSpc>
                <a:spcPct val="150000"/>
              </a:lnSpc>
              <a:spcAft>
                <a:spcPts val="0"/>
              </a:spcAft>
              <a:buFont typeface="Symbol"/>
              <a:buChar char=""/>
              <a:tabLst>
                <a:tab pos="3810000" algn="l"/>
              </a:tabLst>
            </a:pPr>
            <a:r>
              <a:rPr lang="fr-FR" dirty="0" smtClean="0">
                <a:effectLst/>
                <a:latin typeface="Cambria"/>
                <a:ea typeface="ＭＳ 明朝"/>
                <a:cs typeface="Times New Roman"/>
              </a:rPr>
              <a:t>Plus la température d'un corps chauffé est importante, plus son spectre (d'origine thermique) s'enrichit dans </a:t>
            </a:r>
            <a:r>
              <a:rPr lang="fr-FR" b="1" dirty="0" smtClean="0">
                <a:effectLst/>
                <a:latin typeface="Cambria"/>
                <a:ea typeface="ＭＳ 明朝"/>
                <a:cs typeface="Times New Roman"/>
              </a:rPr>
              <a:t>le bleu.</a:t>
            </a:r>
            <a:endParaRPr lang="fr-FR" sz="2000" b="1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fr-FR" dirty="0" smtClean="0">
                <a:effectLst/>
                <a:latin typeface="Cambria"/>
                <a:ea typeface="ＭＳ 明朝"/>
                <a:cs typeface="Times New Roman"/>
              </a:rPr>
              <a:t> </a:t>
            </a:r>
            <a:endParaRPr lang="fr-FR" dirty="0" smtClean="0">
              <a:effectLst/>
              <a:latin typeface="Cambria"/>
              <a:ea typeface="Cambria"/>
              <a:cs typeface="Times New Roman"/>
            </a:endParaRPr>
          </a:p>
          <a:p>
            <a:endParaRPr lang="fr-FR" dirty="0"/>
          </a:p>
        </p:txBody>
      </p: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4859868" y="2377439"/>
            <a:ext cx="3979332" cy="3193628"/>
            <a:chOff x="7331" y="5891"/>
            <a:chExt cx="4018" cy="3068"/>
          </a:xfrm>
        </p:grpSpPr>
        <p:pic>
          <p:nvPicPr>
            <p:cNvPr id="10" name="Picture 9" descr="image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1" r="5403" b="67332"/>
            <a:stretch>
              <a:fillRect/>
            </a:stretch>
          </p:blipFill>
          <p:spPr bwMode="auto">
            <a:xfrm flipH="1">
              <a:off x="8853" y="6424"/>
              <a:ext cx="2415" cy="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f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" y="5891"/>
              <a:ext cx="1211" cy="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f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" y="6976"/>
              <a:ext cx="1211" cy="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f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" y="8051"/>
              <a:ext cx="1211" cy="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1" t="32668" r="5403" b="34665"/>
            <a:stretch>
              <a:fillRect/>
            </a:stretch>
          </p:blipFill>
          <p:spPr bwMode="auto">
            <a:xfrm flipH="1">
              <a:off x="9071" y="7339"/>
              <a:ext cx="2197" cy="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1" t="65335" r="5403"/>
            <a:stretch>
              <a:fillRect/>
            </a:stretch>
          </p:blipFill>
          <p:spPr bwMode="auto">
            <a:xfrm flipH="1">
              <a:off x="8894" y="8240"/>
              <a:ext cx="2455" cy="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necteur droit avec flèche 7"/>
          <p:cNvCxnSpPr/>
          <p:nvPr/>
        </p:nvCxnSpPr>
        <p:spPr>
          <a:xfrm>
            <a:off x="4651164" y="2409152"/>
            <a:ext cx="0" cy="317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 de texte 27"/>
          <p:cNvSpPr txBox="1"/>
          <p:nvPr/>
        </p:nvSpPr>
        <p:spPr>
          <a:xfrm>
            <a:off x="2724573" y="5342467"/>
            <a:ext cx="1714500" cy="87206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400" i="1" dirty="0">
                <a:effectLst/>
                <a:ea typeface="ＭＳ 明朝"/>
                <a:cs typeface="Times New Roman"/>
              </a:rPr>
              <a:t>Augmentation de la température du filament</a:t>
            </a:r>
            <a:endParaRPr lang="fr-FR" sz="14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41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" y="1400091"/>
            <a:ext cx="8713845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2) Spectre de raies</a:t>
            </a:r>
            <a:endParaRPr lang="fr-FR" b="1" dirty="0"/>
          </a:p>
          <a:p>
            <a:r>
              <a:rPr lang="fr-FR" dirty="0"/>
              <a:t> </a:t>
            </a:r>
          </a:p>
          <a:p>
            <a:r>
              <a:rPr lang="fr-FR" dirty="0"/>
              <a:t>Lorsqu’un gaz à faible pression est soumis à une décharge électrique, il émet de la lumière.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 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 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i="1" dirty="0"/>
              <a:t>Figure 5 : Dispositif expérimental permettant de visualiser un </a:t>
            </a:r>
            <a:r>
              <a:rPr lang="fr-FR" b="1" i="1" dirty="0"/>
              <a:t>spectre de raies</a:t>
            </a:r>
            <a:endParaRPr lang="fr-FR" dirty="0"/>
          </a:p>
          <a:p>
            <a:r>
              <a:rPr lang="fr-FR" i="1" dirty="0"/>
              <a:t> 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9493"/>
            <a:ext cx="7823200" cy="239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009"/>
          </a:xfrm>
        </p:spPr>
        <p:txBody>
          <a:bodyPr>
            <a:normAutofit fontScale="90000"/>
          </a:bodyPr>
          <a:lstStyle/>
          <a:p>
            <a:pPr algn="l"/>
            <a:r>
              <a:rPr lang="fr-FR" sz="2400" b="1" u="sng" dirty="0">
                <a:latin typeface="+mn-lt"/>
                <a:ea typeface="+mn-ea"/>
                <a:cs typeface="+mn-cs"/>
              </a:rPr>
              <a:t>II-/ Etude des spectres d’émission</a:t>
            </a:r>
            <a:br>
              <a:rPr lang="fr-FR" sz="2400" b="1" u="sng" dirty="0">
                <a:latin typeface="+mn-lt"/>
                <a:ea typeface="+mn-ea"/>
                <a:cs typeface="+mn-cs"/>
              </a:rPr>
            </a:br>
            <a:endParaRPr lang="fr-FR" sz="2400" b="1" u="sng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5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Macintosh PowerPoint</Application>
  <PresentationFormat>Présentation à l'écran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 Chapitre n°1 </vt:lpstr>
      <vt:lpstr> </vt:lpstr>
      <vt:lpstr> </vt:lpstr>
      <vt:lpstr>Présentation PowerPoint</vt:lpstr>
      <vt:lpstr>II-/ Etude des spectres d’émission </vt:lpstr>
      <vt:lpstr>II-/ Etude des spectres d’émission </vt:lpstr>
      <vt:lpstr>II-/ Etude des spectres d’émission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n°1 </dc:title>
  <dc:creator>matthis chapon</dc:creator>
  <cp:lastModifiedBy>matthis chapon</cp:lastModifiedBy>
  <cp:revision>2</cp:revision>
  <dcterms:created xsi:type="dcterms:W3CDTF">2020-09-09T20:11:10Z</dcterms:created>
  <dcterms:modified xsi:type="dcterms:W3CDTF">2020-09-09T20:30:49Z</dcterms:modified>
</cp:coreProperties>
</file>