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64" r:id="rId3"/>
    <p:sldId id="292" r:id="rId4"/>
    <p:sldId id="284" r:id="rId5"/>
    <p:sldId id="286" r:id="rId6"/>
    <p:sldId id="287" r:id="rId7"/>
    <p:sldId id="288" r:id="rId8"/>
    <p:sldId id="289" r:id="rId9"/>
    <p:sldId id="290" r:id="rId10"/>
    <p:sldId id="278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79" r:id="rId21"/>
    <p:sldId id="291" r:id="rId22"/>
    <p:sldId id="293" r:id="rId23"/>
  </p:sldIdLst>
  <p:sldSz cx="9144000" cy="5143500" type="screen16x9"/>
  <p:notesSz cx="6858000" cy="9144000"/>
  <p:embeddedFontLst>
    <p:embeddedFont>
      <p:font typeface="Pangolin" panose="020B0604020202020204" charset="0"/>
      <p:regular r:id="rId25"/>
    </p:embeddedFont>
    <p:embeddedFont>
      <p:font typeface="Inconsolata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D03"/>
    <a:srgbClr val="F56CF8"/>
    <a:srgbClr val="F76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34F16-44EC-478B-84A1-72EDE27E128B}">
  <a:tblStyle styleId="{55734F16-44EC-478B-84A1-72EDE27E12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7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89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Symbols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4237480" y="1371070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Google Shape;254;p3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4294967295"/>
          </p:nvPr>
        </p:nvSpPr>
        <p:spPr>
          <a:xfrm>
            <a:off x="866375" y="1794977"/>
            <a:ext cx="25017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.iterator</a:t>
            </a:r>
            <a:endParaRPr lang="es-ES" sz="2000" dirty="0"/>
          </a:p>
          <a:p>
            <a:pPr marL="0" indent="0"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Los objetos que lo usen pueden “</a:t>
            </a:r>
            <a:r>
              <a:rPr lang="es-E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sobreescribir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” el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for</a:t>
            </a:r>
            <a:r>
              <a:rPr lang="es-ES" sz="2000" i="1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of</a:t>
            </a:r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4294967295"/>
          </p:nvPr>
        </p:nvSpPr>
        <p:spPr>
          <a:xfrm>
            <a:off x="731520" y="358374"/>
            <a:ext cx="6315456" cy="11900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2. </a:t>
            </a:r>
            <a:r>
              <a:rPr lang="es-ES" sz="3200" dirty="0"/>
              <a:t>PROPIEDADES: SÍMBOLOS DE ITERACIÓN</a:t>
            </a:r>
            <a:endParaRPr sz="3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BDD6F9-8458-42DD-A059-33226B51F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547" y="1371071"/>
            <a:ext cx="3904634" cy="2476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805ADFA-0784-4C40-84C8-A2A937F7A6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sp>
        <p:nvSpPr>
          <p:cNvPr id="3" name="Google Shape;252;p38">
            <a:extLst>
              <a:ext uri="{FF2B5EF4-FFF2-40B4-BE49-F238E27FC236}">
                <a16:creationId xmlns:a16="http://schemas.microsoft.com/office/drawing/2014/main" id="{36503AFA-B86A-457E-94F3-8C1332C583A8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6;p38">
            <a:extLst>
              <a:ext uri="{FF2B5EF4-FFF2-40B4-BE49-F238E27FC236}">
                <a16:creationId xmlns:a16="http://schemas.microsoft.com/office/drawing/2014/main" id="{2FE308AC-557B-4FC8-BEEE-C0F0F3B25674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A021950C-36A1-4D01-92E1-7F1FF4DC838D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.match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Comprueba si iguala a un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594944-1BEB-4FE7-BA44-DC4607D2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91" y="1360148"/>
            <a:ext cx="3899139" cy="24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0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EFC78AD-CEE8-4505-9EEA-BD84FA0596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FE68A841-ED06-4278-AE1B-8079BADC550A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8A10E48B-A42A-4E0C-ABE0-24D40FC6E467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DB8CB7AF-917B-4A7D-8505-2E65DA83D595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.replace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Reemplaza los </a:t>
            </a:r>
            <a:r>
              <a:rPr lang="es-E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substrings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de un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que coinciden con el parámetro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32106B-1CB7-44C7-8EBE-648D938A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91" y="1373143"/>
            <a:ext cx="3916392" cy="245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6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F145D7E-CDAC-4FAB-99A7-758EAA2A99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C33243BD-72FB-4FA2-9B02-EEA6B2E735E6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0EF99A8F-CC0D-4FCE-9418-A413C46B1048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A18DC9BB-7BBA-4BF5-A71F-D6C5E48EDB39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.search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Devuelve el primer índice  del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 que coincide con el parámetro, -1 si no hay coincidencia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11B7AA-D805-46D0-9A7E-C2F19AD9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2" y="1356234"/>
            <a:ext cx="3897799" cy="247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2498615-5B6B-4E3F-BDF0-FA39F55F7E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AFAE443F-A46A-4826-95FB-865598964170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60295656-BA4C-4C44-B5FF-9EAB18E7C23A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07981800-BE7C-4E0A-A3E7-A53AD03FDFC2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.split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Elimina la cadena pasada por parámetro del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si forma parte de este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C3E737-0ADF-4713-B9D9-C114144E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91" y="1362974"/>
            <a:ext cx="3902394" cy="24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4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A5AE4F7-047E-4C00-B8F7-6B329726AD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sp>
        <p:nvSpPr>
          <p:cNvPr id="8" name="Google Shape;256;p38">
            <a:extLst>
              <a:ext uri="{FF2B5EF4-FFF2-40B4-BE49-F238E27FC236}">
                <a16:creationId xmlns:a16="http://schemas.microsoft.com/office/drawing/2014/main" id="{EAAD2BE7-4D19-4869-A2F6-D93B6C9F0BDE}"/>
              </a:ext>
            </a:extLst>
          </p:cNvPr>
          <p:cNvSpPr txBox="1">
            <a:spLocks/>
          </p:cNvSpPr>
          <p:nvPr/>
        </p:nvSpPr>
        <p:spPr>
          <a:xfrm>
            <a:off x="731520" y="-124710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OTROS SÍMBOLOS</a:t>
            </a:r>
          </a:p>
        </p:txBody>
      </p:sp>
      <p:sp>
        <p:nvSpPr>
          <p:cNvPr id="9" name="Google Shape;255;p38">
            <a:extLst>
              <a:ext uri="{FF2B5EF4-FFF2-40B4-BE49-F238E27FC236}">
                <a16:creationId xmlns:a16="http://schemas.microsoft.com/office/drawing/2014/main" id="{EB2DE7A0-B1A8-4971-919E-825C0B65E9BB}"/>
              </a:ext>
            </a:extLst>
          </p:cNvPr>
          <p:cNvSpPr txBox="1">
            <a:spLocks/>
          </p:cNvSpPr>
          <p:nvPr/>
        </p:nvSpPr>
        <p:spPr>
          <a:xfrm>
            <a:off x="853297" y="1613375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.toPrimitive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Convierte un objeto en un valor primitivo</a:t>
            </a:r>
            <a:endParaRPr lang="es-ES" sz="2000" dirty="0">
              <a:solidFill>
                <a:schemeClr val="bg2"/>
              </a:solidFill>
            </a:endParaRPr>
          </a:p>
        </p:txBody>
      </p:sp>
      <p:sp>
        <p:nvSpPr>
          <p:cNvPr id="10" name="Google Shape;252;p38">
            <a:extLst>
              <a:ext uri="{FF2B5EF4-FFF2-40B4-BE49-F238E27FC236}">
                <a16:creationId xmlns:a16="http://schemas.microsoft.com/office/drawing/2014/main" id="{F8343C0E-C81D-41CF-AA42-B30A3B370277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B7C4551-BF8F-497A-B5DD-1D276407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94" y="1380226"/>
            <a:ext cx="3887123" cy="244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284BFF1-8B23-4A8E-AA5D-D1E9635AB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278B550C-909C-4DA2-90C8-2034F1BB048E}"/>
              </a:ext>
            </a:extLst>
          </p:cNvPr>
          <p:cNvSpPr txBox="1">
            <a:spLocks/>
          </p:cNvSpPr>
          <p:nvPr/>
        </p:nvSpPr>
        <p:spPr>
          <a:xfrm>
            <a:off x="731520" y="-124710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OTROS SÍMBOLOS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597B0213-699D-4609-80CF-F99A9E55F229}"/>
              </a:ext>
            </a:extLst>
          </p:cNvPr>
          <p:cNvSpPr txBox="1">
            <a:spLocks/>
          </p:cNvSpPr>
          <p:nvPr/>
        </p:nvSpPr>
        <p:spPr>
          <a:xfrm>
            <a:off x="866374" y="1331673"/>
            <a:ext cx="7567799" cy="315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•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Podéis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encontrar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más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propiedades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siguiente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enlance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:</a:t>
            </a:r>
          </a:p>
          <a:p>
            <a:pPr marL="127000"/>
            <a:endParaRPr lang="en-US" sz="2000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https://developer.mozilla.org/es/docs/Web/JavaScript/Referencia/Objetos_globales/Symbol</a:t>
            </a:r>
          </a:p>
          <a:p>
            <a:pPr marL="127000"/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8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356A737-CA29-4D6A-B2ED-524A9C9B1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9492D73-081C-446C-9336-FD122540A714}"/>
              </a:ext>
            </a:extLst>
          </p:cNvPr>
          <p:cNvSpPr txBox="1">
            <a:spLocks/>
          </p:cNvSpPr>
          <p:nvPr/>
        </p:nvSpPr>
        <p:spPr>
          <a:xfrm>
            <a:off x="866375" y="582664"/>
            <a:ext cx="75678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3. USOS DE LOS SYMBOL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E7C345C-4F59-4400-982A-19F2DA4614B1}"/>
              </a:ext>
            </a:extLst>
          </p:cNvPr>
          <p:cNvSpPr txBox="1">
            <a:spLocks/>
          </p:cNvSpPr>
          <p:nvPr/>
        </p:nvSpPr>
        <p:spPr>
          <a:xfrm>
            <a:off x="866374" y="1331673"/>
            <a:ext cx="7567799" cy="315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/>
            <a:endParaRPr lang="en-US" sz="2000" dirty="0"/>
          </a:p>
          <a:p>
            <a:pPr marL="127000"/>
            <a:r>
              <a:rPr lang="en-US" sz="2000" dirty="0">
                <a:latin typeface="Pangolin" panose="020B0604020202020204" charset="0"/>
              </a:rPr>
              <a:t>•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Dos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usos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principals:</a:t>
            </a:r>
          </a:p>
          <a:p>
            <a:pPr marL="127000"/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  <a:p>
            <a:pPr marL="12700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Almacenar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valores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tipo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String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o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Integer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que no van 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cambiar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  <a:sym typeface="Wingdings" panose="05000000000000000000" pitchFamily="2" charset="2"/>
            </a:endParaRPr>
          </a:p>
          <a:p>
            <a:pPr marL="127000"/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  <a:sym typeface="Wingdings" panose="05000000000000000000" pitchFamily="2" charset="2"/>
            </a:endParaRPr>
          </a:p>
          <a:p>
            <a:pPr marL="12700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Guardar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metadata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los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objetos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4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C7D9CB0-D542-4FC1-9741-AAA6D6E5A7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1C09813-4AF2-4EDD-8E30-1D2D8AFC9194}"/>
              </a:ext>
            </a:extLst>
          </p:cNvPr>
          <p:cNvSpPr txBox="1">
            <a:spLocks/>
          </p:cNvSpPr>
          <p:nvPr/>
        </p:nvSpPr>
        <p:spPr>
          <a:xfrm>
            <a:off x="866375" y="582664"/>
            <a:ext cx="75678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3. USOS DE LOS SYMBOL: VALORES </a:t>
            </a:r>
            <a:r>
              <a:rPr lang="es-ES" sz="3200" i="1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STRING </a:t>
            </a:r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E </a:t>
            </a:r>
            <a:r>
              <a:rPr lang="es-ES" sz="3200" i="1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INTEGER</a:t>
            </a:r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 </a:t>
            </a:r>
          </a:p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CONSTANTES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0545ECA3-98A3-49CC-830E-7ACA9185B586}"/>
              </a:ext>
            </a:extLst>
          </p:cNvPr>
          <p:cNvSpPr/>
          <p:nvPr/>
        </p:nvSpPr>
        <p:spPr>
          <a:xfrm>
            <a:off x="4374497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785C85CB-2FCE-4D72-BD41-0231BE22243D}"/>
              </a:ext>
            </a:extLst>
          </p:cNvPr>
          <p:cNvSpPr txBox="1">
            <a:spLocks/>
          </p:cNvSpPr>
          <p:nvPr/>
        </p:nvSpPr>
        <p:spPr>
          <a:xfrm>
            <a:off x="1132189" y="2193203"/>
            <a:ext cx="2501700" cy="231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</a:t>
            </a:r>
            <a:r>
              <a:rPr lang="es-ES" dirty="0"/>
              <a:t>En vez de asignar valores </a:t>
            </a:r>
            <a:r>
              <a:rPr lang="es-ES" i="1" dirty="0" err="1"/>
              <a:t>String</a:t>
            </a:r>
            <a:r>
              <a:rPr lang="es-ES" dirty="0"/>
              <a:t> o </a:t>
            </a:r>
            <a:r>
              <a:rPr lang="es-ES" i="1" dirty="0" err="1"/>
              <a:t>Integer</a:t>
            </a:r>
            <a:r>
              <a:rPr lang="es-ES" dirty="0"/>
              <a:t> que no son únicos, se pueden usar los Symbol</a:t>
            </a:r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663C19-D37B-4A8D-9232-48127248A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60968"/>
            <a:ext cx="3862175" cy="248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7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3D5966C-4BC9-4659-AF15-53461D4A64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F8D1327-15D2-4C52-962D-46093E53EFD9}"/>
              </a:ext>
            </a:extLst>
          </p:cNvPr>
          <p:cNvSpPr txBox="1">
            <a:spLocks/>
          </p:cNvSpPr>
          <p:nvPr/>
        </p:nvSpPr>
        <p:spPr>
          <a:xfrm>
            <a:off x="866375" y="582664"/>
            <a:ext cx="75678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3. USOS DE LOS SYMBOL: GUARDAR METADATA EN </a:t>
            </a:r>
          </a:p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OBJETOS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A913B7C9-93DE-4603-862A-7F77A1515AF8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CDD8BBF9-2365-47B9-9B0C-596CCBCCE118}"/>
              </a:ext>
            </a:extLst>
          </p:cNvPr>
          <p:cNvSpPr txBox="1">
            <a:spLocks/>
          </p:cNvSpPr>
          <p:nvPr/>
        </p:nvSpPr>
        <p:spPr>
          <a:xfrm>
            <a:off x="866375" y="2206443"/>
            <a:ext cx="2501700" cy="238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</a:t>
            </a:r>
            <a:r>
              <a:rPr lang="es-ES" dirty="0"/>
              <a:t>Para acceder a los Symbols se usa </a:t>
            </a:r>
            <a:r>
              <a:rPr lang="es-ES" dirty="0" err="1">
                <a:solidFill>
                  <a:srgbClr val="F56CF8"/>
                </a:solidFill>
              </a:rPr>
              <a:t>Object</a:t>
            </a:r>
            <a:r>
              <a:rPr lang="es-ES" dirty="0" err="1"/>
              <a:t>.</a:t>
            </a:r>
            <a:r>
              <a:rPr lang="es-ES" dirty="0" err="1">
                <a:solidFill>
                  <a:srgbClr val="339D03"/>
                </a:solidFill>
              </a:rPr>
              <a:t>getOwnPropertySymbols</a:t>
            </a:r>
            <a:r>
              <a:rPr lang="es-ES" dirty="0">
                <a:solidFill>
                  <a:srgbClr val="339D03"/>
                </a:solidFill>
              </a:rPr>
              <a:t>() </a:t>
            </a:r>
            <a:r>
              <a:rPr lang="es-ES" dirty="0">
                <a:solidFill>
                  <a:schemeClr val="bg2"/>
                </a:solidFill>
              </a:rPr>
              <a:t>//</a:t>
            </a:r>
            <a:r>
              <a:rPr lang="es-ES" dirty="0">
                <a:solidFill>
                  <a:schemeClr val="bg2"/>
                </a:solidFill>
                <a:sym typeface="Wingdings" panose="05000000000000000000" pitchFamily="2" charset="2"/>
              </a:rPr>
              <a:t> Se añade una capa oculta a los </a:t>
            </a:r>
            <a:r>
              <a:rPr lang="es-ES" dirty="0" err="1">
                <a:solidFill>
                  <a:schemeClr val="bg2"/>
                </a:solidFill>
                <a:sym typeface="Wingdings" panose="05000000000000000000" pitchFamily="2" charset="2"/>
              </a:rPr>
              <a:t>Objectos</a:t>
            </a:r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344259-CCA8-45B6-ACD9-CECF6586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757" y="1366004"/>
            <a:ext cx="3870251" cy="247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7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ÍNDICE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585217" y="1331673"/>
            <a:ext cx="2596896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1. Qué son los Symbol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•</a:t>
            </a:r>
            <a:r>
              <a:rPr lang="en-US" sz="2000" dirty="0" err="1"/>
              <a:t>Sintaxis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n-US" sz="2000" dirty="0" err="1"/>
              <a:t>Descripción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2"/>
          </p:nvPr>
        </p:nvSpPr>
        <p:spPr>
          <a:xfrm>
            <a:off x="3254853" y="1331673"/>
            <a:ext cx="2687875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2. Propiedades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Símbolos de iteración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Símbolos de expresiones regulares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Otros</a:t>
            </a:r>
            <a:endParaRPr sz="2000" dirty="0"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3"/>
          </p:nvPr>
        </p:nvSpPr>
        <p:spPr>
          <a:xfrm>
            <a:off x="6084482" y="1331673"/>
            <a:ext cx="2687875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3. Usos de los Symbol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/>
          </a:p>
          <a:p>
            <a:pPr marL="0" lvl="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únicos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de </a:t>
            </a:r>
            <a:r>
              <a:rPr lang="en-US" sz="2000" i="1" dirty="0"/>
              <a:t>Strings </a:t>
            </a:r>
            <a:r>
              <a:rPr lang="en-US" sz="2000" dirty="0"/>
              <a:t>o </a:t>
            </a:r>
            <a:r>
              <a:rPr lang="en-US" sz="2000" i="1" dirty="0"/>
              <a:t>Integers</a:t>
            </a:r>
          </a:p>
          <a:p>
            <a:pPr marL="0" lvl="0" indent="0">
              <a:buNone/>
            </a:pPr>
            <a:endParaRPr lang="en-US" sz="2000" b="1" i="1" dirty="0"/>
          </a:p>
          <a:p>
            <a:pPr marL="0" lvl="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Guardar</a:t>
            </a:r>
            <a:r>
              <a:rPr lang="en-US" sz="2000" dirty="0"/>
              <a:t> metadata de </a:t>
            </a:r>
            <a:r>
              <a:rPr lang="en-US" sz="2000" dirty="0" err="1"/>
              <a:t>Objetos</a:t>
            </a:r>
            <a:endParaRPr lang="es-ES" sz="2000" b="1"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¿</a:t>
            </a:r>
            <a:r>
              <a:rPr lang="es-ES" sz="3600" dirty="0"/>
              <a:t>Alguna pregunta</a:t>
            </a:r>
            <a:r>
              <a:rPr lang="en" sz="3600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REFERENCIAS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•https://developer.mozilla.org/</a:t>
            </a:r>
            <a:r>
              <a:rPr lang="en-US" sz="2000" dirty="0" err="1"/>
              <a:t>es</a:t>
            </a:r>
            <a:r>
              <a:rPr lang="en-US" sz="2000" dirty="0"/>
              <a:t>/docs/Web/JavaScript/</a:t>
            </a:r>
            <a:r>
              <a:rPr lang="en-US" sz="2000" dirty="0" err="1"/>
              <a:t>Referencia</a:t>
            </a:r>
            <a:r>
              <a:rPr lang="en-US" sz="2000" dirty="0"/>
              <a:t>/</a:t>
            </a:r>
            <a:r>
              <a:rPr lang="en-US" sz="2000" dirty="0" err="1"/>
              <a:t>Objetos_globales</a:t>
            </a:r>
            <a:r>
              <a:rPr lang="en-US" sz="2000" dirty="0"/>
              <a:t>/Symbol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s-ES" sz="2000" dirty="0"/>
              <a:t>https://www.keithcirkel.co.uk/metaprogramming-in-es6-symbols/</a:t>
            </a:r>
          </a:p>
          <a:p>
            <a:pPr marL="127000" indent="0">
              <a:buNone/>
            </a:pP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5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Fin de la presentación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87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ÍNDICE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585217" y="1331673"/>
            <a:ext cx="2596896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4. Preguntas</a:t>
            </a:r>
            <a:endParaRPr sz="2000" b="1"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122;p24">
            <a:extLst>
              <a:ext uri="{FF2B5EF4-FFF2-40B4-BE49-F238E27FC236}">
                <a16:creationId xmlns:a16="http://schemas.microsoft.com/office/drawing/2014/main" id="{A4285A2B-3819-4D2E-93BA-F636C85C6AB1}"/>
              </a:ext>
            </a:extLst>
          </p:cNvPr>
          <p:cNvSpPr txBox="1">
            <a:spLocks/>
          </p:cNvSpPr>
          <p:nvPr/>
        </p:nvSpPr>
        <p:spPr>
          <a:xfrm>
            <a:off x="3446310" y="1328796"/>
            <a:ext cx="2596896" cy="3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 algn="ctr">
              <a:buFont typeface="Pangolin"/>
              <a:buNone/>
            </a:pPr>
            <a:r>
              <a:rPr lang="es-ES" sz="2000" b="1" dirty="0"/>
              <a:t>5. Referencias </a:t>
            </a:r>
          </a:p>
          <a:p>
            <a:pPr marL="0" indent="0">
              <a:buFont typeface="Pangolin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608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1.QUÉ SON LOS SYMBOL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  <a:r>
              <a:rPr lang="en-US" sz="2000" b="1" dirty="0"/>
              <a:t>primitive</a:t>
            </a:r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únicos</a:t>
            </a:r>
            <a:r>
              <a:rPr lang="en-US" sz="2000" dirty="0"/>
              <a:t> e </a:t>
            </a:r>
            <a:r>
              <a:rPr lang="en-US" sz="2000" dirty="0" err="1"/>
              <a:t>inmutables</a:t>
            </a:r>
            <a:endParaRPr lang="en-US" sz="2000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un </a:t>
            </a:r>
            <a:r>
              <a:rPr lang="en-US" sz="2000" dirty="0" err="1"/>
              <a:t>identificador</a:t>
            </a:r>
            <a:r>
              <a:rPr lang="en-US" sz="2000" dirty="0"/>
              <a:t> (</a:t>
            </a:r>
            <a:r>
              <a:rPr lang="en-US" sz="2000" i="1" dirty="0"/>
              <a:t>String</a:t>
            </a:r>
            <a:r>
              <a:rPr lang="en-US" sz="2000" dirty="0"/>
              <a:t>)</a:t>
            </a:r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•Se </a:t>
            </a:r>
            <a:r>
              <a:rPr lang="en-US" sz="2000" dirty="0" err="1"/>
              <a:t>suelen</a:t>
            </a:r>
            <a:r>
              <a:rPr lang="en-US" sz="2000" dirty="0"/>
              <a:t> </a:t>
            </a:r>
            <a:r>
              <a:rPr lang="en-US" sz="2000" dirty="0" err="1"/>
              <a:t>usar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clases</a:t>
            </a:r>
            <a:r>
              <a:rPr lang="en-US" sz="2000" dirty="0"/>
              <a:t> y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existentes</a:t>
            </a:r>
            <a:r>
              <a:rPr lang="en-US" sz="2000" dirty="0"/>
              <a:t> para </a:t>
            </a:r>
            <a:r>
              <a:rPr lang="en-US" sz="2000" dirty="0" err="1"/>
              <a:t>cambiar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comportamiento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20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1. QUÉ SON LOS SYMBOL: SINTAXIS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•La </a:t>
            </a:r>
            <a:r>
              <a:rPr lang="en-US" sz="2000" dirty="0" err="1"/>
              <a:t>descripción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opcional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Sirve</a:t>
            </a:r>
            <a:r>
              <a:rPr lang="en-US" sz="2000" dirty="0"/>
              <a:t> </a:t>
            </a:r>
            <a:r>
              <a:rPr lang="en-US" sz="2000" dirty="0" err="1"/>
              <a:t>únicamente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descripción</a:t>
            </a:r>
            <a:r>
              <a:rPr lang="en-US" sz="2000" dirty="0"/>
              <a:t> del </a:t>
            </a:r>
            <a:r>
              <a:rPr lang="en-US" sz="2000" dirty="0" err="1"/>
              <a:t>símbolo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depurar</a:t>
            </a:r>
            <a:endParaRPr lang="en-US" sz="2000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</a:t>
            </a:r>
            <a:r>
              <a:rPr lang="en-US" sz="2000" b="1" dirty="0">
                <a:solidFill>
                  <a:srgbClr val="339D03"/>
                </a:solidFill>
              </a:rPr>
              <a:t>[description]</a:t>
            </a:r>
            <a:r>
              <a:rPr lang="en-US" sz="2000" b="1" dirty="0">
                <a:solidFill>
                  <a:schemeClr val="bg2"/>
                </a:solidFill>
              </a:rPr>
              <a:t>)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13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•Para </a:t>
            </a:r>
            <a:r>
              <a:rPr lang="en-US" sz="2000" dirty="0" err="1"/>
              <a:t>crear</a:t>
            </a:r>
            <a:r>
              <a:rPr lang="en-US" sz="2000" dirty="0"/>
              <a:t> un nuevo </a:t>
            </a:r>
            <a:r>
              <a:rPr lang="en-US" sz="2000" dirty="0" err="1"/>
              <a:t>símbolo</a:t>
            </a:r>
            <a:r>
              <a:rPr lang="en-US" sz="2000" dirty="0"/>
              <a:t>, se llama a la </a:t>
            </a:r>
            <a:r>
              <a:rPr lang="en-US" sz="2000" dirty="0" err="1"/>
              <a:t>función</a:t>
            </a:r>
            <a:r>
              <a:rPr lang="en-US" sz="2000" dirty="0"/>
              <a:t> </a:t>
            </a:r>
            <a:r>
              <a:rPr lang="en-US" sz="2000" i="1" dirty="0"/>
              <a:t>Symbol( )</a:t>
            </a:r>
            <a:endParaRPr lang="en-US" sz="2000" b="1" i="1" dirty="0"/>
          </a:p>
          <a:p>
            <a:pPr marL="127000" indent="0">
              <a:buNone/>
            </a:pPr>
            <a:endParaRPr lang="en-US" sz="2000" b="1" dirty="0"/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1 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sym1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); </a:t>
            </a:r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2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sym2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</a:t>
            </a:r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3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sym3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</a:t>
            </a:r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CC00EE6-B4FE-4399-8779-EC374498BC84}"/>
              </a:ext>
            </a:extLst>
          </p:cNvPr>
          <p:cNvCxnSpPr/>
          <p:nvPr/>
        </p:nvCxnSpPr>
        <p:spPr>
          <a:xfrm>
            <a:off x="3255264" y="2609088"/>
            <a:ext cx="0" cy="9509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45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•Dos </a:t>
            </a:r>
            <a:r>
              <a:rPr lang="en-US" sz="2000" dirty="0" err="1"/>
              <a:t>símbolos</a:t>
            </a:r>
            <a:r>
              <a:rPr lang="en-US" sz="2000" dirty="0"/>
              <a:t> </a:t>
            </a:r>
            <a:r>
              <a:rPr lang="en-US" sz="2000" dirty="0" err="1"/>
              <a:t>distintos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la </a:t>
            </a:r>
            <a:r>
              <a:rPr lang="en-US" sz="2000" dirty="0" err="1"/>
              <a:t>misma</a:t>
            </a:r>
            <a:r>
              <a:rPr lang="en-US" sz="2000" dirty="0"/>
              <a:t> </a:t>
            </a:r>
            <a:r>
              <a:rPr lang="en-US" sz="2000" dirty="0" err="1"/>
              <a:t>descripción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chemeClr val="bg2"/>
                </a:solidFill>
              </a:rPr>
              <a:t>1 </a:t>
            </a:r>
            <a:r>
              <a:rPr lang="en-US" sz="2000" b="1" dirty="0">
                <a:solidFill>
                  <a:srgbClr val="F56CF8"/>
                </a:solidFill>
              </a:rPr>
              <a:t>  Symbol 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 ===</a:t>
            </a:r>
            <a:r>
              <a:rPr lang="en-US" sz="2000" b="1" dirty="0">
                <a:solidFill>
                  <a:srgbClr val="F56CF8"/>
                </a:solidFill>
              </a:rPr>
              <a:t> 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  // false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316480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5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•NO </a:t>
            </a:r>
            <a:r>
              <a:rPr lang="en-US" sz="2000" dirty="0" err="1"/>
              <a:t>hacer</a:t>
            </a:r>
            <a:r>
              <a:rPr lang="en-US" sz="2000" dirty="0"/>
              <a:t> un </a:t>
            </a:r>
            <a:r>
              <a:rPr lang="en-US" sz="2000" i="1" dirty="0"/>
              <a:t>new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lanzará</a:t>
            </a:r>
            <a:r>
              <a:rPr lang="en-US" sz="2000" dirty="0">
                <a:sym typeface="Wingdings" panose="05000000000000000000" pitchFamily="2" charset="2"/>
              </a:rPr>
              <a:t> un </a:t>
            </a:r>
            <a:r>
              <a:rPr lang="en-US" sz="2000" i="1" dirty="0" err="1">
                <a:sym typeface="Wingdings" panose="05000000000000000000" pitchFamily="2" charset="2"/>
              </a:rPr>
              <a:t>TypeError</a:t>
            </a:r>
            <a:endParaRPr lang="en-US" sz="2000" b="1" i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chemeClr val="bg2"/>
                </a:solidFill>
              </a:rPr>
              <a:t>1 </a:t>
            </a:r>
            <a:r>
              <a:rPr lang="en-US" sz="2000" b="1" dirty="0">
                <a:solidFill>
                  <a:srgbClr val="F56CF8"/>
                </a:solidFill>
              </a:rPr>
              <a:t>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 err="1">
                <a:solidFill>
                  <a:schemeClr val="bg2"/>
                </a:solidFill>
              </a:rPr>
              <a:t>sym</a:t>
            </a:r>
            <a:r>
              <a:rPr lang="en-US" sz="2000" b="1" dirty="0">
                <a:solidFill>
                  <a:schemeClr val="bg2"/>
                </a:solidFill>
              </a:rPr>
              <a:t> =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new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Symbol( </a:t>
            </a:r>
            <a:r>
              <a:rPr lang="en-US" sz="2000" b="1" dirty="0">
                <a:solidFill>
                  <a:srgbClr val="339D03"/>
                </a:solidFill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);  //  Type Error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645664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10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2. PROPIEDADES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>
                <a:solidFill>
                  <a:srgbClr val="F56CF8"/>
                </a:solidFill>
              </a:rPr>
              <a:t>Symbol</a:t>
            </a:r>
            <a:r>
              <a:rPr lang="en-US" sz="2000" dirty="0" err="1"/>
              <a:t>.length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// 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 0 para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todos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los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símbolos</a:t>
            </a:r>
            <a:endParaRPr lang="en-US" sz="2000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127000" indent="0">
              <a:buNone/>
            </a:pPr>
            <a:endParaRPr lang="en-US" sz="2000" b="1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127000" indent="0">
              <a:buNone/>
            </a:pPr>
            <a:endParaRPr lang="en-US" sz="2000" b="1" dirty="0">
              <a:solidFill>
                <a:schemeClr val="bg2"/>
              </a:solidFill>
            </a:endParaRPr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>
                <a:solidFill>
                  <a:srgbClr val="F56CF8"/>
                </a:solidFill>
              </a:rPr>
              <a:t>Symbol</a:t>
            </a:r>
            <a:r>
              <a:rPr lang="en-US" sz="2000" dirty="0" err="1"/>
              <a:t>.prototype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//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Representa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el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prototipo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constructor Symbol</a:t>
            </a:r>
            <a:endParaRPr lang="en-US" sz="2000" b="1" dirty="0">
              <a:solidFill>
                <a:schemeClr val="bg2"/>
              </a:solidFill>
            </a:endParaRPr>
          </a:p>
          <a:p>
            <a:pPr marL="127000" indent="0">
              <a:buNone/>
            </a:pP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645664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33269"/>
      </p:ext>
    </p:extLst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580</Words>
  <Application>Microsoft Office PowerPoint</Application>
  <PresentationFormat>Presentación en pantalla (16:9)</PresentationFormat>
  <Paragraphs>127</Paragraphs>
  <Slides>22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Pangolin</vt:lpstr>
      <vt:lpstr>Inconsolata</vt:lpstr>
      <vt:lpstr>Wingdings</vt:lpstr>
      <vt:lpstr>Jaques template</vt:lpstr>
      <vt:lpstr>Symbols</vt:lpstr>
      <vt:lpstr>ÍNDICE</vt:lpstr>
      <vt:lpstr>ÍNDICE</vt:lpstr>
      <vt:lpstr>1.QUÉ SON LOS SYMBOL</vt:lpstr>
      <vt:lpstr>1. QUÉ SON LOS SYMBOL: SINTAXIS</vt:lpstr>
      <vt:lpstr>1. QUÉ SON LOS SYMBOL: DESCRIPCIÓN</vt:lpstr>
      <vt:lpstr>1. QUÉ SON LOS SYMBOL: DESCRIPCIÓN</vt:lpstr>
      <vt:lpstr>1. QUÉ SON LOS SYMBOL: DESCRIPCIÓN</vt:lpstr>
      <vt:lpstr>2. PROPIEDADES</vt:lpstr>
      <vt:lpstr>2. PROPIEDADES: SÍMBOLOS DE ITERACIÓN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  <vt:lpstr>Fin de la 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Symbols</dc:title>
  <dc:creator>Laura</dc:creator>
  <cp:lastModifiedBy>MARÍA VICTORIA BARYLAK ALCARAZ</cp:lastModifiedBy>
  <cp:revision>18</cp:revision>
  <dcterms:modified xsi:type="dcterms:W3CDTF">2018-10-28T19:00:47Z</dcterms:modified>
</cp:coreProperties>
</file>