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76" r:id="rId11"/>
    <p:sldId id="275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F7F2-99BD-4920-AEFB-64BDA156CF5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404F-3565-4ED2-926C-A3F3ADA445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5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F7F2-99BD-4920-AEFB-64BDA156CF5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404F-3565-4ED2-926C-A3F3ADA44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24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F7F2-99BD-4920-AEFB-64BDA156CF5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404F-3565-4ED2-926C-A3F3ADA44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91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F7F2-99BD-4920-AEFB-64BDA156CF5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404F-3565-4ED2-926C-A3F3ADA44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F7F2-99BD-4920-AEFB-64BDA156CF5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404F-3565-4ED2-926C-A3F3ADA445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41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F7F2-99BD-4920-AEFB-64BDA156CF5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404F-3565-4ED2-926C-A3F3ADA44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774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F7F2-99BD-4920-AEFB-64BDA156CF5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404F-3565-4ED2-926C-A3F3ADA44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90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F7F2-99BD-4920-AEFB-64BDA156CF5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404F-3565-4ED2-926C-A3F3ADA44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86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F7F2-99BD-4920-AEFB-64BDA156CF5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404F-3565-4ED2-926C-A3F3ADA44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7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2AF7F2-99BD-4920-AEFB-64BDA156CF5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58404F-3565-4ED2-926C-A3F3ADA44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137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F7F2-99BD-4920-AEFB-64BDA156CF5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404F-3565-4ED2-926C-A3F3ADA44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5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2AF7F2-99BD-4920-AEFB-64BDA156CF52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58404F-3565-4ED2-926C-A3F3ADA445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58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30" r:id="rId1"/>
    <p:sldLayoutId id="2147485331" r:id="rId2"/>
    <p:sldLayoutId id="2147485332" r:id="rId3"/>
    <p:sldLayoutId id="2147485333" r:id="rId4"/>
    <p:sldLayoutId id="2147485334" r:id="rId5"/>
    <p:sldLayoutId id="2147485335" r:id="rId6"/>
    <p:sldLayoutId id="2147485336" r:id="rId7"/>
    <p:sldLayoutId id="2147485337" r:id="rId8"/>
    <p:sldLayoutId id="2147485338" r:id="rId9"/>
    <p:sldLayoutId id="2147485339" r:id="rId10"/>
    <p:sldLayoutId id="214748534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368E2-E5E6-4D2D-83A1-A0101F911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二分与贪心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74F33D-BDDE-4EC9-92AE-02A1AB07F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055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D6148-27C3-4022-809C-81AABB0F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什么是贪心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679A8-F3C4-4153-ADFD-D2B6D2CD7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0"/>
              </a:spcAft>
            </a:pPr>
            <a:r>
              <a:rPr lang="zh-CN" altLang="zh-CN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贪心算法（又称贪婪算法）是指，在对</a:t>
            </a:r>
            <a:r>
              <a:rPr lang="zh-CN" altLang="en-US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问题求解</a:t>
            </a:r>
            <a:r>
              <a:rPr lang="zh-CN" altLang="zh-CN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时，总是做出在当前看来是最好的选择。也就是说，不从整体最优上加以考虑，他所做出的是在某种意义上的局部</a:t>
            </a:r>
            <a:r>
              <a:rPr lang="zh-CN" altLang="en-US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最优解</a:t>
            </a:r>
            <a:r>
              <a:rPr lang="zh-CN" altLang="zh-CN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zh-CN" altLang="zh-CN" sz="18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贪心算法不是对所有问题都能得到整体最优解，关键是贪心策略的选择，选择的贪心策略必须具备无后效性，即某个状态以前的过程不会影响以后的状态，只与当前状态有关。</a:t>
            </a:r>
            <a:endParaRPr lang="en-US" altLang="zh-CN" sz="1800" kern="0" dirty="0">
              <a:solidFill>
                <a:srgbClr val="494949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altLang="zh-CN" sz="1800" b="1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zh-CN" sz="1800" b="1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思想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zh-CN" altLang="zh-CN" sz="18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贪心算法的基本思路是从问题的某一个初始解出发一步一步地进行，根据某个优化测度，每一步都要确保能获得局部最优解。每一步只考虑一个数据，他的选取应该满足局部优化的条件。若下一个数据和部分最优解连在一起不再是可行解时，就不把该数据添加到部分解中，直到把所有数据枚举完，或者不能再添加算法停止</a:t>
            </a:r>
            <a:r>
              <a:rPr lang="zh-CN" altLang="en-US" sz="18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ts val="750"/>
              </a:spcBef>
              <a:spcAft>
                <a:spcPts val="750"/>
              </a:spcAft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5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DF57F-B424-4D85-9A4A-52DEEB56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什么是贪心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2A02-A4B9-4E23-9043-3ECFD97E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14885" cy="4023360"/>
          </a:xfrm>
        </p:spPr>
        <p:txBody>
          <a:bodyPr/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zh-CN" altLang="zh-CN" sz="1800" b="1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过程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l">
              <a:spcBef>
                <a:spcPts val="750"/>
              </a:spcBef>
              <a:spcAft>
                <a:spcPts val="750"/>
              </a:spcAft>
              <a:buNone/>
              <a:tabLst>
                <a:tab pos="457200" algn="l"/>
              </a:tabLst>
            </a:pPr>
            <a:r>
              <a:rPr lang="en-US" altLang="zh-CN" sz="18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1.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建立数学模型来描述问题；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l">
              <a:spcBef>
                <a:spcPts val="750"/>
              </a:spcBef>
              <a:spcAft>
                <a:spcPts val="750"/>
              </a:spcAft>
              <a:buNone/>
              <a:tabLst>
                <a:tab pos="457200" algn="l"/>
              </a:tabLst>
            </a:pPr>
            <a:r>
              <a:rPr lang="en-US" altLang="zh-CN" sz="18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2.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把求解的问题分成若干个子问题；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l">
              <a:spcBef>
                <a:spcPts val="750"/>
              </a:spcBef>
              <a:spcAft>
                <a:spcPts val="750"/>
              </a:spcAft>
              <a:buNone/>
              <a:tabLst>
                <a:tab pos="457200" algn="l"/>
              </a:tabLst>
            </a:pPr>
            <a:r>
              <a:rPr lang="en-US" altLang="zh-CN" sz="18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3.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对每一子问题求解，得到子问题的局部最优解；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kern="0" dirty="0">
                <a:solidFill>
                  <a:srgbClr val="494949"/>
                </a:solidFill>
                <a:effectLst/>
                <a:ea typeface="等线" panose="02010600030101010101" pitchFamily="2" charset="-122"/>
                <a:cs typeface="Arial" panose="020B0604020202020204" pitchFamily="34" charset="0"/>
              </a:rPr>
              <a:t> 4.</a:t>
            </a:r>
            <a:r>
              <a:rPr lang="zh-CN" altLang="zh-CN" sz="1800" kern="0" dirty="0">
                <a:solidFill>
                  <a:srgbClr val="494949"/>
                </a:solidFill>
                <a:effectLst/>
                <a:ea typeface="等线" panose="02010600030101010101" pitchFamily="2" charset="-122"/>
                <a:cs typeface="Arial" panose="020B0604020202020204" pitchFamily="34" charset="0"/>
              </a:rPr>
              <a:t>把子问题的解局部最优解合成原来解问题的一个解。</a:t>
            </a:r>
            <a:r>
              <a:rPr lang="en-US" altLang="zh-CN" sz="1800" kern="0" dirty="0">
                <a:solidFill>
                  <a:srgbClr val="494949"/>
                </a:solidFill>
                <a:effectLst/>
                <a:ea typeface="等线" panose="02010600030101010101" pitchFamily="2" charset="-122"/>
                <a:cs typeface="Arial" panose="020B0604020202020204" pitchFamily="34" charset="0"/>
              </a:rPr>
              <a:t>       </a:t>
            </a:r>
          </a:p>
          <a:p>
            <a:pPr marL="0" indent="0">
              <a:buNone/>
            </a:pPr>
            <a:endParaRPr lang="en-US" altLang="zh-CN" sz="1800" b="1" kern="0" dirty="0">
              <a:solidFill>
                <a:srgbClr val="494949"/>
              </a:solidFill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49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DF57F-B424-4D85-9A4A-52DEEB56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什么是贪心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E056CD-BB18-4D76-B629-E4BB4A5838CB}"/>
              </a:ext>
            </a:extLst>
          </p:cNvPr>
          <p:cNvSpPr txBox="1"/>
          <p:nvPr/>
        </p:nvSpPr>
        <p:spPr>
          <a:xfrm>
            <a:off x="1097280" y="2011708"/>
            <a:ext cx="886999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zh-CN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假设山洞中有</a:t>
            </a:r>
            <a:r>
              <a:rPr lang="en-US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n </a:t>
            </a:r>
            <a:r>
              <a:rPr lang="zh-CN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种宝物，每种宝物有一定重量</a:t>
            </a:r>
            <a:r>
              <a:rPr lang="en-US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w </a:t>
            </a:r>
            <a:r>
              <a:rPr lang="zh-CN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和相应的价值</a:t>
            </a:r>
            <a:r>
              <a:rPr lang="en-US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v</a:t>
            </a:r>
            <a:r>
              <a:rPr lang="zh-CN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，毛驴运载能力有限</a:t>
            </a:r>
            <a:r>
              <a:rPr lang="zh-CN" altLang="en-US" sz="1600" kern="0" dirty="0">
                <a:solidFill>
                  <a:srgbClr val="494949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只能运走</a:t>
            </a:r>
            <a:r>
              <a:rPr lang="en-US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m </a:t>
            </a:r>
            <a:r>
              <a:rPr lang="zh-CN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重量的宝物，一种宝物只能拿一样，宝物可以分割。那么怎么才能使毛驴运走宝物的价值最大呢？</a:t>
            </a:r>
            <a:br>
              <a:rPr lang="en-US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</a:br>
            <a:r>
              <a:rPr lang="zh-CN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我们可以尝试贪心策略：</a:t>
            </a:r>
            <a:br>
              <a:rPr lang="en-US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</a:br>
            <a:r>
              <a:rPr lang="zh-CN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）每次挑选价值最大的宝物装入背包，得到的结果是否最优？</a:t>
            </a:r>
            <a:br>
              <a:rPr lang="en-US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</a:br>
            <a:r>
              <a:rPr lang="zh-CN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）每次挑选重量最小的宝物装入，能否得到最优解？</a:t>
            </a:r>
            <a:br>
              <a:rPr lang="en-US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</a:br>
            <a:r>
              <a:rPr lang="zh-CN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）每次选取单位重量价值最大的宝物，能否使价值最高？</a:t>
            </a:r>
            <a:br>
              <a:rPr lang="en-US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</a:br>
            <a:r>
              <a:rPr lang="zh-CN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思考一下，如果选价值最大的宝物，但重量非常大，也是不行的，因为运载能力是有限</a:t>
            </a:r>
            <a:br>
              <a:rPr lang="en-US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</a:br>
            <a:r>
              <a:rPr lang="zh-CN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的，所以第</a:t>
            </a:r>
            <a:r>
              <a:rPr lang="en-US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1 </a:t>
            </a:r>
            <a:r>
              <a:rPr lang="zh-CN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种策略舍弃；如果选重量最小的物品装入，那么其价值不一定高，所以不能在</a:t>
            </a:r>
            <a:br>
              <a:rPr lang="en-US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</a:br>
            <a:r>
              <a:rPr lang="zh-CN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总重限制的情况下保证价值最大，第</a:t>
            </a:r>
            <a:r>
              <a:rPr lang="en-US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2 </a:t>
            </a:r>
            <a:r>
              <a:rPr lang="zh-CN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种策略舍弃；而第</a:t>
            </a:r>
            <a:r>
              <a:rPr lang="en-US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3 </a:t>
            </a:r>
            <a:r>
              <a:rPr lang="zh-CN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种是每次选取单位重量价值最大</a:t>
            </a:r>
            <a:br>
              <a:rPr lang="en-US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</a:br>
            <a:r>
              <a:rPr lang="zh-CN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的宝物，也就是说每次选择性价比（价值</a:t>
            </a:r>
            <a:r>
              <a:rPr lang="en-US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/</a:t>
            </a:r>
            <a:r>
              <a:rPr lang="zh-CN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重量）最高的宝物，如果可以达到运载重量</a:t>
            </a:r>
            <a:r>
              <a:rPr lang="en-US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m</a:t>
            </a:r>
            <a:r>
              <a:rPr lang="zh-CN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，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zh-CN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那么一定能得到价值最大。</a:t>
            </a:r>
            <a:br>
              <a:rPr lang="en-US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</a:br>
            <a:r>
              <a:rPr lang="zh-CN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因此采用第</a:t>
            </a:r>
            <a:r>
              <a:rPr lang="en-US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3 </a:t>
            </a:r>
            <a:r>
              <a:rPr lang="zh-CN" altLang="zh-CN" sz="1600" kern="0" dirty="0">
                <a:solidFill>
                  <a:srgbClr val="494949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种贪心策略，每次从剩下的宝物中选择性价比最高的宝物。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45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1496E-D421-4547-903A-5DFAEFA8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题型</a:t>
            </a:r>
            <a:r>
              <a:rPr lang="en-US" altLang="zh-CN" dirty="0"/>
              <a:t>1</a:t>
            </a:r>
            <a:r>
              <a:rPr lang="zh-CN" altLang="en-US" dirty="0"/>
              <a:t>：乘船问题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1988B83-DC37-4D20-83B4-765FBBB35C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431" y="1940531"/>
            <a:ext cx="851900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3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69463-2D8A-438C-A1A1-04669FE2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题型</a:t>
            </a:r>
            <a:r>
              <a:rPr lang="en-US" altLang="zh-CN" dirty="0"/>
              <a:t>2</a:t>
            </a:r>
            <a:r>
              <a:rPr lang="zh-CN" altLang="en-US" dirty="0"/>
              <a:t>：排序递增问题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F7F96F-379F-405E-A0DE-278095DFFA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1940907"/>
            <a:ext cx="7056906" cy="395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52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E25CA-551D-4146-B25A-8AF97407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题型</a:t>
            </a:r>
            <a:r>
              <a:rPr lang="en-US" altLang="zh-CN" dirty="0"/>
              <a:t>3</a:t>
            </a:r>
            <a:r>
              <a:rPr lang="zh-CN" altLang="en-US" dirty="0"/>
              <a:t>：区间问题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CA9662F-9C04-4007-AE41-CCBCC52B649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696" y="2014747"/>
            <a:ext cx="7899891" cy="4022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370676-DD60-44D8-9E9B-5F4A4902B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587" y="211188"/>
            <a:ext cx="2882302" cy="593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2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E25CA-551D-4146-B25A-8AF97407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题型</a:t>
            </a:r>
            <a:r>
              <a:rPr lang="en-US" altLang="zh-CN" dirty="0"/>
              <a:t>3</a:t>
            </a:r>
            <a:r>
              <a:rPr lang="zh-CN" altLang="en-US" dirty="0"/>
              <a:t>：区间问题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B2E48D-669C-4449-AF14-69C6884A8F9E}"/>
              </a:ext>
            </a:extLst>
          </p:cNvPr>
          <p:cNvSpPr txBox="1"/>
          <p:nvPr/>
        </p:nvSpPr>
        <p:spPr>
          <a:xfrm>
            <a:off x="1097280" y="1913013"/>
            <a:ext cx="6038811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区间问题进一步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b="0" i="0" dirty="0">
                <a:effectLst/>
                <a:latin typeface="Open Sans"/>
              </a:rPr>
              <a:t>某条街被划为</a:t>
            </a:r>
            <a:r>
              <a:rPr lang="en-US" altLang="zh-CN" b="0" i="0" dirty="0">
                <a:effectLst/>
                <a:latin typeface="Open Sans"/>
              </a:rPr>
              <a:t>n</a:t>
            </a:r>
            <a:r>
              <a:rPr lang="zh-CN" altLang="en-US" b="0" i="0" dirty="0">
                <a:effectLst/>
                <a:latin typeface="Open Sans"/>
              </a:rPr>
              <a:t>条路段，这</a:t>
            </a:r>
            <a:r>
              <a:rPr lang="en-US" altLang="zh-CN" b="0" i="0" dirty="0">
                <a:effectLst/>
                <a:latin typeface="Open Sans"/>
              </a:rPr>
              <a:t>n</a:t>
            </a:r>
            <a:r>
              <a:rPr lang="zh-CN" altLang="en-US" b="0" i="0" dirty="0">
                <a:effectLst/>
                <a:latin typeface="Open Sans"/>
              </a:rPr>
              <a:t>条路段依次编号为</a:t>
            </a:r>
            <a:r>
              <a:rPr lang="en-US" altLang="zh-CN" b="0" i="0" dirty="0">
                <a:effectLst/>
                <a:latin typeface="Open Sans"/>
              </a:rPr>
              <a:t>1…n</a:t>
            </a:r>
            <a:r>
              <a:rPr lang="zh-CN" altLang="en-US" b="0" i="0" dirty="0">
                <a:effectLst/>
                <a:latin typeface="Open Sans"/>
              </a:rPr>
              <a:t>。每个路段最多可以种一棵树。现在居民们给出了</a:t>
            </a:r>
            <a:r>
              <a:rPr lang="en-US" altLang="zh-CN" b="0" i="0" dirty="0">
                <a:effectLst/>
                <a:latin typeface="Open Sans"/>
              </a:rPr>
              <a:t>h</a:t>
            </a:r>
            <a:r>
              <a:rPr lang="zh-CN" altLang="en-US" b="0" i="0" dirty="0">
                <a:effectLst/>
                <a:latin typeface="Open Sans"/>
              </a:rPr>
              <a:t>组建议，每组建议包含三个整数</a:t>
            </a:r>
            <a:r>
              <a:rPr lang="en-US" altLang="zh-CN" b="0" i="0" dirty="0" err="1">
                <a:effectLst/>
                <a:latin typeface="Open Sans"/>
              </a:rPr>
              <a:t>b,e,t</a:t>
            </a:r>
            <a:r>
              <a:rPr lang="zh-CN" altLang="en-US" b="0" i="0" dirty="0">
                <a:effectLst/>
                <a:latin typeface="Open Sans"/>
              </a:rPr>
              <a:t>，表示居民希望在路段</a:t>
            </a:r>
            <a:r>
              <a:rPr lang="en-US" altLang="zh-CN" b="0" i="0" dirty="0">
                <a:effectLst/>
                <a:latin typeface="Open Sans"/>
              </a:rPr>
              <a:t>b</a:t>
            </a:r>
            <a:r>
              <a:rPr lang="zh-CN" altLang="en-US" b="0" i="0" dirty="0">
                <a:effectLst/>
                <a:latin typeface="Open Sans"/>
              </a:rPr>
              <a:t>到</a:t>
            </a:r>
            <a:r>
              <a:rPr lang="en-US" altLang="zh-CN" b="0" i="0" dirty="0">
                <a:effectLst/>
                <a:latin typeface="Open Sans"/>
              </a:rPr>
              <a:t>e</a:t>
            </a:r>
            <a:r>
              <a:rPr lang="zh-CN" altLang="en-US" b="0" i="0" dirty="0">
                <a:effectLst/>
                <a:latin typeface="Open Sans"/>
              </a:rPr>
              <a:t>之间至少要种</a:t>
            </a:r>
            <a:r>
              <a:rPr lang="en-US" altLang="zh-CN" b="0" i="0">
                <a:effectLst/>
                <a:latin typeface="Open Sans"/>
              </a:rPr>
              <a:t>t</a:t>
            </a:r>
            <a:r>
              <a:rPr lang="zh-CN" altLang="en-US" b="0" i="0">
                <a:effectLst/>
                <a:latin typeface="Open Sans"/>
              </a:rPr>
              <a:t>棵树。这些建议所给路段的区间可以交叉。请问：如果要满足所有居民的建议，至少要种多少棵树。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思路：</a:t>
            </a:r>
          </a:p>
          <a:p>
            <a:pPr algn="l">
              <a:lnSpc>
                <a:spcPts val="1950"/>
              </a:lnSpc>
              <a:spcAft>
                <a:spcPts val="1200"/>
              </a:spcAft>
            </a:pPr>
            <a:r>
              <a:rPr lang="zh-CN" altLang="zh-CN" sz="1800" kern="0" dirty="0">
                <a:solidFill>
                  <a:srgbClr val="4D4D4D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为了使种树的数量最小，尽量让一颗树，满足多个区间，同时满足的树，一定尽可能在区间的右侧种按右边界从小到大排序之后，我们发现，种的树越在右边，下一个区间利用的可能越大，先判断区间是否满足，当一个区间不满足时，我们就从该区间的右边界种树，直到满足即可，然后进行下一个区间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0261CCF-81FF-4225-8151-E5B6308E2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199" y="1564849"/>
            <a:ext cx="3828481" cy="477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0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75A34-74D0-45A3-978E-E478734F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什么是二分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218EA-AAFF-4B15-AE32-2658BF8D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二分的思想是一步步的缩小答案区间，当答案区间长度足够小时，区间中点就可以近似为问题的解。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大多数情况下用于求解满足某种条件下的最大（小）值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求可行解的最大值或最小值问题）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同时也可以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将二分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理解为是一种倒推方法（先找答案在判断答案是否可行、有没有更优解）。</a:t>
            </a:r>
            <a:endParaRPr lang="en-US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使用二分的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前提是答案具有单调性（即有序）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的复杂度降为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O(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logn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解题步骤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i="0" u="none" strike="noStrike" dirty="0">
                <a:solidFill>
                  <a:srgbClr val="F33B45"/>
                </a:solidFill>
                <a:effectLst/>
                <a:latin typeface="&amp;quot"/>
              </a:rPr>
              <a:t>1.</a:t>
            </a:r>
            <a:r>
              <a:rPr lang="zh-CN" altLang="en-US" b="1" i="0" u="none" strike="noStrike" dirty="0">
                <a:solidFill>
                  <a:srgbClr val="F33B45"/>
                </a:solidFill>
                <a:effectLst/>
                <a:latin typeface="&amp;quot"/>
              </a:rPr>
              <a:t>确定答案的最大值和最小值</a:t>
            </a:r>
            <a:endParaRPr lang="zh-CN" altLang="en-US" b="0" i="0" u="none" strike="noStrike" dirty="0">
              <a:solidFill>
                <a:srgbClr val="4D4D4D"/>
              </a:solidFill>
              <a:effectLst/>
              <a:latin typeface="&amp;quot"/>
            </a:endParaRPr>
          </a:p>
          <a:p>
            <a:pPr algn="l"/>
            <a:r>
              <a:rPr lang="en-US" altLang="zh-CN" b="1" i="0" u="none" strike="noStrike" dirty="0">
                <a:solidFill>
                  <a:srgbClr val="F33B45"/>
                </a:solidFill>
                <a:effectLst/>
                <a:latin typeface="&amp;quot"/>
              </a:rPr>
              <a:t>2.</a:t>
            </a:r>
            <a:r>
              <a:rPr lang="zh-CN" altLang="en-US" b="1" i="0" u="none" strike="noStrike" dirty="0">
                <a:solidFill>
                  <a:srgbClr val="F33B45"/>
                </a:solidFill>
                <a:effectLst/>
                <a:latin typeface="&amp;quot"/>
              </a:rPr>
              <a:t>判断二分所得值是否满足条件</a:t>
            </a:r>
            <a:endParaRPr lang="zh-CN" altLang="en-US" b="0" i="0" u="none" strike="noStrike" dirty="0">
              <a:solidFill>
                <a:srgbClr val="4D4D4D"/>
              </a:solidFill>
              <a:effectLst/>
              <a:latin typeface="&amp;quot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然后不断缩小答案区间</a:t>
            </a:r>
            <a:endParaRPr lang="zh-CN" altLang="zh-CN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38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70BFB-DABA-46C3-A6BC-624A6C37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二分的模板（其中之一）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2E4565-5BC3-4C4A-8A9E-41BF5722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 Fira Mono"/>
              </a:rPr>
              <a:t>    </a:t>
            </a:r>
            <a:r>
              <a:rPr lang="en-US" altLang="zh-CN" b="0" dirty="0">
                <a:solidFill>
                  <a:srgbClr val="8959A8"/>
                </a:solidFill>
                <a:effectLst/>
                <a:latin typeface=" Fira Mono"/>
              </a:rPr>
              <a:t>while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 Fira Mono"/>
              </a:rPr>
              <a:t>(l</a:t>
            </a:r>
            <a:r>
              <a:rPr lang="en-US" altLang="zh-CN" b="0" dirty="0">
                <a:solidFill>
                  <a:srgbClr val="3E999F"/>
                </a:solidFill>
                <a:effectLst/>
                <a:latin typeface=" Fira Mono"/>
              </a:rPr>
              <a:t>&lt;=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 Fira Mono"/>
              </a:rPr>
              <a:t>r){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 Fira Mono"/>
              </a:rPr>
              <a:t>        mid </a:t>
            </a:r>
            <a:r>
              <a:rPr lang="en-US" altLang="zh-CN" b="0" dirty="0">
                <a:solidFill>
                  <a:srgbClr val="3E999F"/>
                </a:solidFill>
                <a:effectLst/>
                <a:latin typeface=" Fira Mono"/>
              </a:rPr>
              <a:t>=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 Fira Mono"/>
              </a:rPr>
              <a:t> (r</a:t>
            </a:r>
            <a:r>
              <a:rPr lang="en-US" altLang="zh-CN" b="0" dirty="0">
                <a:solidFill>
                  <a:srgbClr val="3E999F"/>
                </a:solidFill>
                <a:effectLst/>
                <a:latin typeface=" Fira Mono"/>
              </a:rPr>
              <a:t>-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 Fira Mono"/>
              </a:rPr>
              <a:t>l)</a:t>
            </a:r>
            <a:r>
              <a:rPr lang="en-US" altLang="zh-CN" b="0" dirty="0">
                <a:solidFill>
                  <a:srgbClr val="3E999F"/>
                </a:solidFill>
                <a:effectLst/>
                <a:latin typeface=" Fira Mono"/>
              </a:rPr>
              <a:t>/</a:t>
            </a:r>
            <a:r>
              <a:rPr lang="en-US" altLang="zh-CN" b="0" dirty="0">
                <a:solidFill>
                  <a:srgbClr val="F5871F"/>
                </a:solidFill>
                <a:effectLst/>
                <a:latin typeface=" Fira Mono"/>
              </a:rPr>
              <a:t>2</a:t>
            </a:r>
            <a:r>
              <a:rPr lang="en-US" altLang="zh-CN" b="0" dirty="0">
                <a:solidFill>
                  <a:srgbClr val="3E999F"/>
                </a:solidFill>
                <a:effectLst/>
                <a:latin typeface=" Fira Mono"/>
              </a:rPr>
              <a:t>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 Fira Mono"/>
              </a:rPr>
              <a:t>l;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 Fira Mono"/>
              </a:rPr>
              <a:t>        </a:t>
            </a:r>
            <a:r>
              <a:rPr lang="en-US" altLang="zh-CN" b="0" dirty="0">
                <a:solidFill>
                  <a:srgbClr val="8959A8"/>
                </a:solidFill>
                <a:effectLst/>
                <a:latin typeface=" Fira Mono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 Fira Mono"/>
              </a:rPr>
              <a:t>(check(mid)){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 Fira Mono"/>
              </a:rPr>
              <a:t>            l </a:t>
            </a:r>
            <a:r>
              <a:rPr lang="en-US" altLang="zh-CN" b="0" dirty="0">
                <a:solidFill>
                  <a:srgbClr val="3E999F"/>
                </a:solidFill>
                <a:effectLst/>
                <a:latin typeface=" Fira Mono"/>
              </a:rPr>
              <a:t>=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 Fira Mono"/>
              </a:rPr>
              <a:t> mid</a:t>
            </a:r>
            <a:r>
              <a:rPr lang="en-US" altLang="zh-CN" b="0" dirty="0">
                <a:solidFill>
                  <a:srgbClr val="F5871F"/>
                </a:solidFill>
                <a:effectLst/>
                <a:latin typeface=" Fira Mono"/>
              </a:rPr>
              <a:t>+1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 Fira Mono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 Fira Mono"/>
              </a:rPr>
              <a:t>      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 Fira Mono"/>
              </a:rPr>
              <a:t>        </a:t>
            </a:r>
            <a:r>
              <a:rPr lang="en-US" altLang="zh-CN" b="0" dirty="0">
                <a:solidFill>
                  <a:srgbClr val="8959A8"/>
                </a:solidFill>
                <a:effectLst/>
                <a:latin typeface=" Fira Mono"/>
              </a:rPr>
              <a:t>else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 Fira Mono"/>
              </a:rPr>
              <a:t>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 Fira Mono"/>
              </a:rPr>
              <a:t>            r </a:t>
            </a:r>
            <a:r>
              <a:rPr lang="en-US" altLang="zh-CN" b="0" dirty="0">
                <a:solidFill>
                  <a:srgbClr val="3E999F"/>
                </a:solidFill>
                <a:effectLst/>
                <a:latin typeface=" Fira Mono"/>
              </a:rPr>
              <a:t>=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 Fira Mono"/>
              </a:rPr>
              <a:t> mid</a:t>
            </a:r>
            <a:r>
              <a:rPr lang="en-US" altLang="zh-CN" b="0" dirty="0">
                <a:solidFill>
                  <a:srgbClr val="F5871F"/>
                </a:solidFill>
                <a:effectLst/>
                <a:latin typeface=" Fira Mono"/>
              </a:rPr>
              <a:t>-1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 Fira Mono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 Fira Mono"/>
              </a:rPr>
              <a:t>      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 Fira Mono"/>
              </a:rPr>
              <a:t>  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 Fira Mono"/>
              </a:rPr>
              <a:t>    </a:t>
            </a:r>
            <a:r>
              <a:rPr lang="en-US" altLang="zh-CN" b="0" dirty="0" err="1">
                <a:solidFill>
                  <a:srgbClr val="4271AE"/>
                </a:solidFill>
                <a:effectLst/>
                <a:latin typeface=" Fira Mono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 Fira Mono"/>
              </a:rPr>
              <a:t>(</a:t>
            </a:r>
            <a:r>
              <a:rPr lang="en-US" altLang="zh-CN" b="0" dirty="0">
                <a:solidFill>
                  <a:srgbClr val="718C00"/>
                </a:solidFill>
                <a:effectLst/>
                <a:latin typeface=" Fira Mono"/>
              </a:rPr>
              <a:t>"</a:t>
            </a:r>
            <a:r>
              <a:rPr lang="en-US" altLang="zh-CN" b="0" dirty="0">
                <a:solidFill>
                  <a:srgbClr val="F5871F"/>
                </a:solidFill>
                <a:effectLst/>
                <a:latin typeface=" Fira Mono"/>
              </a:rPr>
              <a:t>%d\n</a:t>
            </a:r>
            <a:r>
              <a:rPr lang="en-US" altLang="zh-CN" b="0" dirty="0">
                <a:solidFill>
                  <a:srgbClr val="718C00"/>
                </a:solidFill>
                <a:effectLst/>
                <a:latin typeface=" Fira Mono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 Fira Mono"/>
              </a:rPr>
              <a:t>, r);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88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BEFF7-B235-45F0-BF5F-78D97DAE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1</a:t>
            </a:r>
            <a:r>
              <a:rPr lang="zh-CN" altLang="en-US" dirty="0"/>
              <a:t>：愤怒的牛（</a:t>
            </a:r>
            <a:r>
              <a:rPr lang="en-US" altLang="zh-CN" dirty="0"/>
              <a:t>LOJ10011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12CB8-56A4-43CA-89B4-E51627E8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722"/>
            <a:ext cx="10058400" cy="4023360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题目描述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农夫约翰建造了一座有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间牛舍的小屋，牛舍排在一条直线上，第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间牛舍在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的位置，但是约翰的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头牛对小屋很不满意，因此经常互相攻击。约翰为了防止牛之间互相伤害，因此决定把每头牛都放在离其它牛尽可能远的牛舍。也就是要最大化最近的两头牛之间的距离。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牛们并不喜欢这种布局，而且几头牛放在一个隔间里，它们就要发生争斗。为了不让牛互相伤害。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John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决定自己给牛分配隔间，使任意两头牛之间的最小距离尽可能的大，那么，这个最大的最小距离是多少呢？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94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D829F-59E3-4841-AAE6-66EB3D10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解题思路</a:t>
            </a:r>
            <a:r>
              <a:rPr lang="en-US" altLang="zh-CN" dirty="0"/>
              <a:t>&amp;</a:t>
            </a:r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BCCB6-2C04-47B9-B6DE-F7B036CBE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5642884" cy="4023360"/>
          </a:xfrm>
        </p:spPr>
        <p:txBody>
          <a:bodyPr/>
          <a:lstStyle/>
          <a:p>
            <a:pPr algn="just">
              <a:spcAft>
                <a:spcPts val="0"/>
              </a:spcAft>
            </a:pP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最小值最大化问题一般使用二分答案的方法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在这里我们需要一个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check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check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函数的功能：是否有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头牛之间的距离不小于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，如果有，就证明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是有效的。</a:t>
            </a:r>
          </a:p>
          <a:p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7</a:t>
            </a:r>
            <a:r>
              <a:rPr lang="zh-CN" altLang="en-US" dirty="0"/>
              <a:t>间牛舍，</a:t>
            </a:r>
            <a:r>
              <a:rPr lang="en-US" altLang="zh-CN" dirty="0"/>
              <a:t>4</a:t>
            </a:r>
            <a:r>
              <a:rPr lang="zh-CN" altLang="en-US" dirty="0"/>
              <a:t>头牛 </a:t>
            </a:r>
            <a:r>
              <a:rPr lang="en-US" altLang="zh-CN" dirty="0"/>
              <a:t>6[0,13] -&gt; 2[0, 5] -&gt;4[3, 5] -&gt;    3[3, 3] -&gt;[3, 2]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903125-0AFD-4A2B-A1E4-FD42C9D86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32" y="139142"/>
            <a:ext cx="4019848" cy="6195670"/>
          </a:xfrm>
          <a:prstGeom prst="rect">
            <a:avLst/>
          </a:prstGeom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DF42492-4D76-4065-9E70-A2FFF6D05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893"/>
              </p:ext>
            </p:extLst>
          </p:nvPr>
        </p:nvGraphicFramePr>
        <p:xfrm>
          <a:off x="467152" y="4584655"/>
          <a:ext cx="61410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291">
                  <a:extLst>
                    <a:ext uri="{9D8B030D-6E8A-4147-A177-3AD203B41FA5}">
                      <a16:colId xmlns:a16="http://schemas.microsoft.com/office/drawing/2014/main" val="1030964971"/>
                    </a:ext>
                  </a:extLst>
                </a:gridCol>
                <a:gridCol w="877291">
                  <a:extLst>
                    <a:ext uri="{9D8B030D-6E8A-4147-A177-3AD203B41FA5}">
                      <a16:colId xmlns:a16="http://schemas.microsoft.com/office/drawing/2014/main" val="2287070039"/>
                    </a:ext>
                  </a:extLst>
                </a:gridCol>
                <a:gridCol w="877291">
                  <a:extLst>
                    <a:ext uri="{9D8B030D-6E8A-4147-A177-3AD203B41FA5}">
                      <a16:colId xmlns:a16="http://schemas.microsoft.com/office/drawing/2014/main" val="4093480546"/>
                    </a:ext>
                  </a:extLst>
                </a:gridCol>
                <a:gridCol w="877291">
                  <a:extLst>
                    <a:ext uri="{9D8B030D-6E8A-4147-A177-3AD203B41FA5}">
                      <a16:colId xmlns:a16="http://schemas.microsoft.com/office/drawing/2014/main" val="1722730224"/>
                    </a:ext>
                  </a:extLst>
                </a:gridCol>
                <a:gridCol w="877291">
                  <a:extLst>
                    <a:ext uri="{9D8B030D-6E8A-4147-A177-3AD203B41FA5}">
                      <a16:colId xmlns:a16="http://schemas.microsoft.com/office/drawing/2014/main" val="2561314463"/>
                    </a:ext>
                  </a:extLst>
                </a:gridCol>
                <a:gridCol w="877291">
                  <a:extLst>
                    <a:ext uri="{9D8B030D-6E8A-4147-A177-3AD203B41FA5}">
                      <a16:colId xmlns:a16="http://schemas.microsoft.com/office/drawing/2014/main" val="2240117412"/>
                    </a:ext>
                  </a:extLst>
                </a:gridCol>
                <a:gridCol w="877291">
                  <a:extLst>
                    <a:ext uri="{9D8B030D-6E8A-4147-A177-3AD203B41FA5}">
                      <a16:colId xmlns:a16="http://schemas.microsoft.com/office/drawing/2014/main" val="3002423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5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144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7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1AF4B-D331-4161-8E75-039F24E1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Best Cow Fences</a:t>
            </a:r>
            <a:r>
              <a:rPr lang="zh-CN" altLang="en-US" dirty="0"/>
              <a:t>（</a:t>
            </a:r>
            <a:r>
              <a:rPr lang="en-US" altLang="zh-CN" dirty="0"/>
              <a:t>LOJ10012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6823A-5956-4137-9093-784FB011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255" y="1845734"/>
            <a:ext cx="10058400" cy="4023360"/>
          </a:xfrm>
        </p:spPr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题目描述：</a:t>
            </a:r>
            <a:endParaRPr lang="en-US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给定一个长度为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的非负整数序列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，求一个平均数最大的，长度不小于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的子段。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en-US" b="0" i="0" u="none" strike="noStrike" dirty="0">
                <a:effectLst/>
                <a:latin typeface="Open Sans"/>
              </a:rPr>
              <a:t>输出一个整数，表示这个平均数的</a:t>
            </a:r>
            <a:r>
              <a:rPr lang="en-US" altLang="zh-CN" b="0" i="0" u="none" strike="noStrike" dirty="0">
                <a:effectLst/>
                <a:latin typeface="Open Sans"/>
              </a:rPr>
              <a:t>1000</a:t>
            </a:r>
            <a:r>
              <a:rPr lang="zh-CN" altLang="en-US" b="0" i="0" u="none" strike="noStrike">
                <a:effectLst/>
                <a:latin typeface="Open Sans"/>
              </a:rPr>
              <a:t>倍</a:t>
            </a:r>
            <a:r>
              <a:rPr lang="zh-CN" altLang="en-US">
                <a:latin typeface="Open Sans"/>
              </a:rPr>
              <a:t>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1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D829F-59E3-4841-AAE6-66EB3D10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解题思路</a:t>
            </a:r>
            <a:r>
              <a:rPr lang="en-US" altLang="zh-CN" dirty="0"/>
              <a:t>&amp;</a:t>
            </a:r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BCCB6-2C04-47B9-B6DE-F7B036CBE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5642884" cy="4023360"/>
          </a:xfrm>
        </p:spPr>
        <p:txBody>
          <a:bodyPr/>
          <a:lstStyle/>
          <a:p>
            <a:pPr algn="just">
              <a:spcAft>
                <a:spcPts val="0"/>
              </a:spcAft>
            </a:pP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800" kern="1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二分加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。</a:t>
            </a:r>
            <a:endParaRPr lang="en-US" altLang="zh-CN" sz="1800" kern="100" dirty="0">
              <a:solidFill>
                <a:srgbClr val="333333"/>
              </a:solidFill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800" kern="1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判断这个值是比答案的大还是小，就要用到前缀和。把数列的每个值都减去这个平均值，如果存在区间和大于等于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，说明这个数列存在平均</a:t>
            </a:r>
            <a:r>
              <a:rPr lang="zh-CN" altLang="en-US" sz="1800" kern="1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值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比这个</a:t>
            </a:r>
            <a:r>
              <a:rPr lang="zh-CN" altLang="en-US" sz="1800" kern="1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中间值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还大的。注意区间长度要大于等于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的情况下。</a:t>
            </a:r>
            <a:endParaRPr lang="en-US" altLang="zh-CN" sz="1800" kern="100" dirty="0">
              <a:solidFill>
                <a:srgbClr val="333333"/>
              </a:solidFill>
              <a:effectLst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800" kern="100" dirty="0">
                <a:solidFill>
                  <a:srgbClr val="333333"/>
                </a:solidFill>
                <a:latin typeface="Open Sans" panose="020B0606030504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1800" kern="100" dirty="0">
                <a:solidFill>
                  <a:srgbClr val="333333"/>
                </a:solidFill>
                <a:latin typeface="Open Sans" panose="020B0606030504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 = 6</a:t>
            </a:r>
            <a:r>
              <a:rPr lang="zh-CN" altLang="en-US" sz="1800" kern="100" dirty="0">
                <a:solidFill>
                  <a:srgbClr val="333333"/>
                </a:solidFill>
                <a:latin typeface="Open Sans" panose="020B0606030504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时 </a:t>
            </a:r>
            <a:r>
              <a:rPr lang="en-US" altLang="zh-CN" sz="1800" kern="100" dirty="0">
                <a:solidFill>
                  <a:srgbClr val="333333"/>
                </a:solidFill>
                <a:latin typeface="Open Sans" panose="020B0606030504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800" kern="100" dirty="0">
                <a:solidFill>
                  <a:srgbClr val="333333"/>
                </a:solidFill>
                <a:latin typeface="Open Sans" panose="020B0606030504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1800" kern="100" dirty="0">
                <a:solidFill>
                  <a:srgbClr val="333333"/>
                </a:solidFill>
                <a:latin typeface="Open Sans" panose="020B0606030504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x=5.5</a:t>
            </a:r>
            <a:r>
              <a:rPr lang="zh-CN" altLang="en-US" sz="1800" kern="100" dirty="0">
                <a:solidFill>
                  <a:srgbClr val="333333"/>
                </a:solidFill>
                <a:latin typeface="Open Sans" panose="020B0606030504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1800" kern="100" dirty="0">
                <a:solidFill>
                  <a:srgbClr val="333333"/>
                </a:solidFill>
                <a:latin typeface="Open Sans" panose="020B0606030504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return 1,  x = 9.25 </a:t>
            </a:r>
          </a:p>
          <a:p>
            <a:pPr algn="just">
              <a:spcAft>
                <a:spcPts val="0"/>
              </a:spcAft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25BDB2-C86D-4C84-A7AC-0E25E0D28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276" y="152526"/>
            <a:ext cx="3481644" cy="6076103"/>
          </a:xfrm>
          <a:prstGeom prst="rect">
            <a:avLst/>
          </a:prstGeom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55D2378-2BF9-4C87-B2C9-CA60FAD67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44465"/>
              </p:ext>
            </p:extLst>
          </p:nvPr>
        </p:nvGraphicFramePr>
        <p:xfrm>
          <a:off x="614322" y="4264954"/>
          <a:ext cx="640080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5">
                  <a:extLst>
                    <a:ext uri="{9D8B030D-6E8A-4147-A177-3AD203B41FA5}">
                      <a16:colId xmlns:a16="http://schemas.microsoft.com/office/drawing/2014/main" val="1035988117"/>
                    </a:ext>
                  </a:extLst>
                </a:gridCol>
                <a:gridCol w="592217">
                  <a:extLst>
                    <a:ext uri="{9D8B030D-6E8A-4147-A177-3AD203B41FA5}">
                      <a16:colId xmlns:a16="http://schemas.microsoft.com/office/drawing/2014/main" val="3006881891"/>
                    </a:ext>
                  </a:extLst>
                </a:gridCol>
                <a:gridCol w="592217">
                  <a:extLst>
                    <a:ext uri="{9D8B030D-6E8A-4147-A177-3AD203B41FA5}">
                      <a16:colId xmlns:a16="http://schemas.microsoft.com/office/drawing/2014/main" val="3716034040"/>
                    </a:ext>
                  </a:extLst>
                </a:gridCol>
                <a:gridCol w="592217">
                  <a:extLst>
                    <a:ext uri="{9D8B030D-6E8A-4147-A177-3AD203B41FA5}">
                      <a16:colId xmlns:a16="http://schemas.microsoft.com/office/drawing/2014/main" val="1461840989"/>
                    </a:ext>
                  </a:extLst>
                </a:gridCol>
                <a:gridCol w="592217">
                  <a:extLst>
                    <a:ext uri="{9D8B030D-6E8A-4147-A177-3AD203B41FA5}">
                      <a16:colId xmlns:a16="http://schemas.microsoft.com/office/drawing/2014/main" val="241775383"/>
                    </a:ext>
                  </a:extLst>
                </a:gridCol>
                <a:gridCol w="592217">
                  <a:extLst>
                    <a:ext uri="{9D8B030D-6E8A-4147-A177-3AD203B41FA5}">
                      <a16:colId xmlns:a16="http://schemas.microsoft.com/office/drawing/2014/main" val="522265229"/>
                    </a:ext>
                  </a:extLst>
                </a:gridCol>
                <a:gridCol w="592217">
                  <a:extLst>
                    <a:ext uri="{9D8B030D-6E8A-4147-A177-3AD203B41FA5}">
                      <a16:colId xmlns:a16="http://schemas.microsoft.com/office/drawing/2014/main" val="1549879753"/>
                    </a:ext>
                  </a:extLst>
                </a:gridCol>
                <a:gridCol w="592217">
                  <a:extLst>
                    <a:ext uri="{9D8B030D-6E8A-4147-A177-3AD203B41FA5}">
                      <a16:colId xmlns:a16="http://schemas.microsoft.com/office/drawing/2014/main" val="3131281406"/>
                    </a:ext>
                  </a:extLst>
                </a:gridCol>
                <a:gridCol w="592217">
                  <a:extLst>
                    <a:ext uri="{9D8B030D-6E8A-4147-A177-3AD203B41FA5}">
                      <a16:colId xmlns:a16="http://schemas.microsoft.com/office/drawing/2014/main" val="512908522"/>
                    </a:ext>
                  </a:extLst>
                </a:gridCol>
                <a:gridCol w="592217">
                  <a:extLst>
                    <a:ext uri="{9D8B030D-6E8A-4147-A177-3AD203B41FA5}">
                      <a16:colId xmlns:a16="http://schemas.microsoft.com/office/drawing/2014/main" val="1963808403"/>
                    </a:ext>
                  </a:extLst>
                </a:gridCol>
                <a:gridCol w="592217">
                  <a:extLst>
                    <a:ext uri="{9D8B030D-6E8A-4147-A177-3AD203B41FA5}">
                      <a16:colId xmlns:a16="http://schemas.microsoft.com/office/drawing/2014/main" val="1320705736"/>
                    </a:ext>
                  </a:extLst>
                </a:gridCol>
              </a:tblGrid>
              <a:tr h="483586">
                <a:tc>
                  <a:txBody>
                    <a:bodyPr/>
                    <a:lstStyle/>
                    <a:p>
                      <a:r>
                        <a:rPr lang="zh-CN" altLang="en-US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951510"/>
                  </a:ext>
                </a:extLst>
              </a:tr>
              <a:tr h="276335"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044652"/>
                  </a:ext>
                </a:extLst>
              </a:tr>
              <a:tr h="690837">
                <a:tc>
                  <a:txBody>
                    <a:bodyPr/>
                    <a:lstStyle/>
                    <a:p>
                      <a:r>
                        <a:rPr lang="zh-CN" altLang="en-US" dirty="0"/>
                        <a:t>前缀和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43245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69E0445-3901-40B7-B3C7-E5EBEAC72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56012"/>
              </p:ext>
            </p:extLst>
          </p:nvPr>
        </p:nvGraphicFramePr>
        <p:xfrm>
          <a:off x="4138367" y="83016"/>
          <a:ext cx="4088720" cy="2304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180">
                  <a:extLst>
                    <a:ext uri="{9D8B030D-6E8A-4147-A177-3AD203B41FA5}">
                      <a16:colId xmlns:a16="http://schemas.microsoft.com/office/drawing/2014/main" val="645348202"/>
                    </a:ext>
                  </a:extLst>
                </a:gridCol>
                <a:gridCol w="1022180">
                  <a:extLst>
                    <a:ext uri="{9D8B030D-6E8A-4147-A177-3AD203B41FA5}">
                      <a16:colId xmlns:a16="http://schemas.microsoft.com/office/drawing/2014/main" val="623276527"/>
                    </a:ext>
                  </a:extLst>
                </a:gridCol>
                <a:gridCol w="1022180">
                  <a:extLst>
                    <a:ext uri="{9D8B030D-6E8A-4147-A177-3AD203B41FA5}">
                      <a16:colId xmlns:a16="http://schemas.microsoft.com/office/drawing/2014/main" val="1055346784"/>
                    </a:ext>
                  </a:extLst>
                </a:gridCol>
                <a:gridCol w="1022180">
                  <a:extLst>
                    <a:ext uri="{9D8B030D-6E8A-4147-A177-3AD203B41FA5}">
                      <a16:colId xmlns:a16="http://schemas.microsoft.com/office/drawing/2014/main" val="209403656"/>
                    </a:ext>
                  </a:extLst>
                </a:gridCol>
              </a:tblGrid>
              <a:tr h="38404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X+a</a:t>
                      </a:r>
                      <a:r>
                        <a:rPr lang="en-US" altLang="zh-CN" dirty="0"/>
                        <a:t>[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]-xx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3070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-22.5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303570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-23.5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-26.75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-23.5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297676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-18.5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-23.75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-18.5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13000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-16.5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-23.75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-16.5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950580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-24.75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-25.5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-24.75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1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38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6C5F0-9081-4B54-8206-67A10A70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P1182 </a:t>
            </a:r>
            <a:r>
              <a:rPr lang="zh-CN" altLang="en-US" dirty="0"/>
              <a:t>数列分段 </a:t>
            </a:r>
            <a:r>
              <a:rPr lang="en-US" altLang="zh-CN" dirty="0"/>
              <a:t>Section II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479ED-5678-4C74-BFE4-2AA9BD58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题目描述：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 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对于给定的一个长度为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的正整数数列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，现要将其分成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M≤N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）段，并要求每段连续，且每段和的最大值最小。</a:t>
            </a: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关于最大值最小：</a:t>
            </a: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例如一数列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4 2 4 5 1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要分成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段</a:t>
            </a: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将其如下分段：</a:t>
            </a: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[4 2][4 5][1]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第一段和为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，第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段和为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，第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段和为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，和最大值为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将其如下分段：</a:t>
            </a: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[4][2 4][5 1]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第一段和为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，第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段和为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，第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段和为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，和最大值为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并且无论如何分段，最大值不会小于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所以可以得到要将数列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4 2 4 5 1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要分成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段，每段和的最大值最小为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1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D829F-59E3-4841-AAE6-66EB3D10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解题思路</a:t>
            </a:r>
            <a:r>
              <a:rPr lang="en-US" altLang="zh-CN" dirty="0"/>
              <a:t>&amp;</a:t>
            </a:r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BCCB6-2C04-47B9-B6DE-F7B036CBE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560276"/>
            <a:ext cx="5878554" cy="4023360"/>
          </a:xfrm>
        </p:spPr>
        <p:txBody>
          <a:bodyPr/>
          <a:lstStyle/>
          <a:p>
            <a:pPr algn="just">
              <a:spcAft>
                <a:spcPts val="0"/>
              </a:spcAft>
            </a:pP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题目里说最大值最小，所以我们可以想到二分答案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这道题的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check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是比较好想的。我们枚举每段和的最大值，看这样分出来的段数是否满足条件（段数小于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）。找到答案后输出即可（贪心，如果没有和没有达到最大值，则将该元素归于这一段）</a:t>
            </a:r>
          </a:p>
          <a:p>
            <a:r>
              <a:rPr lang="en-US" altLang="zh-CN" dirty="0"/>
              <a:t>m = 3, l = 0, r = 16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01ECDD-6CA1-4F61-9077-580352BE9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774" y="444"/>
            <a:ext cx="3677946" cy="6343796"/>
          </a:xfrm>
          <a:prstGeom prst="rect">
            <a:avLst/>
          </a:prstGeom>
        </p:spPr>
      </p:pic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A652A553-93C7-4811-857C-9A88CC074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72872"/>
              </p:ext>
            </p:extLst>
          </p:nvPr>
        </p:nvGraphicFramePr>
        <p:xfrm>
          <a:off x="1002384" y="4023361"/>
          <a:ext cx="558233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531">
                  <a:extLst>
                    <a:ext uri="{9D8B030D-6E8A-4147-A177-3AD203B41FA5}">
                      <a16:colId xmlns:a16="http://schemas.microsoft.com/office/drawing/2014/main" val="3572292222"/>
                    </a:ext>
                  </a:extLst>
                </a:gridCol>
                <a:gridCol w="533030">
                  <a:extLst>
                    <a:ext uri="{9D8B030D-6E8A-4147-A177-3AD203B41FA5}">
                      <a16:colId xmlns:a16="http://schemas.microsoft.com/office/drawing/2014/main" val="853391200"/>
                    </a:ext>
                  </a:extLst>
                </a:gridCol>
                <a:gridCol w="423608">
                  <a:extLst>
                    <a:ext uri="{9D8B030D-6E8A-4147-A177-3AD203B41FA5}">
                      <a16:colId xmlns:a16="http://schemas.microsoft.com/office/drawing/2014/main" val="848023339"/>
                    </a:ext>
                  </a:extLst>
                </a:gridCol>
                <a:gridCol w="877528">
                  <a:extLst>
                    <a:ext uri="{9D8B030D-6E8A-4147-A177-3AD203B41FA5}">
                      <a16:colId xmlns:a16="http://schemas.microsoft.com/office/drawing/2014/main" val="2544507714"/>
                    </a:ext>
                  </a:extLst>
                </a:gridCol>
                <a:gridCol w="983252">
                  <a:extLst>
                    <a:ext uri="{9D8B030D-6E8A-4147-A177-3AD203B41FA5}">
                      <a16:colId xmlns:a16="http://schemas.microsoft.com/office/drawing/2014/main" val="163539965"/>
                    </a:ext>
                  </a:extLst>
                </a:gridCol>
                <a:gridCol w="930390">
                  <a:extLst>
                    <a:ext uri="{9D8B030D-6E8A-4147-A177-3AD203B41FA5}">
                      <a16:colId xmlns:a16="http://schemas.microsoft.com/office/drawing/2014/main" val="4065732826"/>
                    </a:ext>
                  </a:extLst>
                </a:gridCol>
              </a:tblGrid>
              <a:tr h="337314">
                <a:tc>
                  <a:txBody>
                    <a:bodyPr/>
                    <a:lstStyle/>
                    <a:p>
                      <a:r>
                        <a:rPr lang="zh-CN" altLang="en-US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85066"/>
                  </a:ext>
                </a:extLst>
              </a:tr>
              <a:tr h="337314"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652"/>
                  </a:ext>
                </a:extLst>
              </a:tr>
              <a:tr h="337314">
                <a:tc>
                  <a:txBody>
                    <a:bodyPr/>
                    <a:lstStyle/>
                    <a:p>
                      <a:r>
                        <a:rPr lang="en-US" altLang="zh-CN" dirty="0"/>
                        <a:t>Mid = 8[0, 16]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16848"/>
                  </a:ext>
                </a:extLst>
              </a:tr>
              <a:tr h="337314">
                <a:tc>
                  <a:txBody>
                    <a:bodyPr/>
                    <a:lstStyle/>
                    <a:p>
                      <a:r>
                        <a:rPr lang="en-US" altLang="zh-CN" dirty="0"/>
                        <a:t>Mid = 4[0, 8]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8701"/>
                  </a:ext>
                </a:extLst>
              </a:tr>
              <a:tr h="136471">
                <a:tc>
                  <a:txBody>
                    <a:bodyPr/>
                    <a:lstStyle/>
                    <a:p>
                      <a:r>
                        <a:rPr lang="en-US" altLang="zh-CN" dirty="0"/>
                        <a:t>Mid = 6[5, 8]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54386"/>
                  </a:ext>
                </a:extLst>
              </a:tr>
              <a:tr h="337314">
                <a:tc>
                  <a:txBody>
                    <a:bodyPr/>
                    <a:lstStyle/>
                    <a:p>
                      <a:r>
                        <a:rPr lang="en-US" altLang="zh-CN" dirty="0"/>
                        <a:t>Mid = 5[5, 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9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4614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</TotalTime>
  <Words>1813</Words>
  <Application>Microsoft Office PowerPoint</Application>
  <PresentationFormat>宽屏</PresentationFormat>
  <Paragraphs>191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 Fira Mono</vt:lpstr>
      <vt:lpstr>&amp;quot</vt:lpstr>
      <vt:lpstr>Open Sans</vt:lpstr>
      <vt:lpstr>等线</vt:lpstr>
      <vt:lpstr>Calibri</vt:lpstr>
      <vt:lpstr>Calibri Light</vt:lpstr>
      <vt:lpstr>回顾</vt:lpstr>
      <vt:lpstr>二分与贪心</vt:lpstr>
      <vt:lpstr>什么是二分</vt:lpstr>
      <vt:lpstr>二分的模板（其中之一）</vt:lpstr>
      <vt:lpstr>例题1：愤怒的牛（LOJ10011）</vt:lpstr>
      <vt:lpstr>解题思路&amp;代码</vt:lpstr>
      <vt:lpstr>例题2：Best Cow Fences（LOJ10012）</vt:lpstr>
      <vt:lpstr>解题思路&amp;代码</vt:lpstr>
      <vt:lpstr>例题3：P1182 数列分段 Section II</vt:lpstr>
      <vt:lpstr>解题思路&amp;代码</vt:lpstr>
      <vt:lpstr>什么是贪心</vt:lpstr>
      <vt:lpstr>什么是贪心</vt:lpstr>
      <vt:lpstr>什么是贪心</vt:lpstr>
      <vt:lpstr>题型1：乘船问题</vt:lpstr>
      <vt:lpstr>题型2：排序递增问题</vt:lpstr>
      <vt:lpstr>题型3：区间问题</vt:lpstr>
      <vt:lpstr>题型3：区间问题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二分与贪心</dc:title>
  <dc:creator>Va vo</dc:creator>
  <cp:lastModifiedBy>俊卿 林</cp:lastModifiedBy>
  <cp:revision>26</cp:revision>
  <dcterms:created xsi:type="dcterms:W3CDTF">2020-07-31T01:04:15Z</dcterms:created>
  <dcterms:modified xsi:type="dcterms:W3CDTF">2020-08-01T00:15:22Z</dcterms:modified>
</cp:coreProperties>
</file>