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63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7" r:id="rId20"/>
    <p:sldId id="278" r:id="rId21"/>
    <p:sldId id="280" r:id="rId22"/>
    <p:sldId id="281" r:id="rId23"/>
    <p:sldId id="282" r:id="rId24"/>
    <p:sldId id="279" r:id="rId25"/>
    <p:sldId id="283" r:id="rId26"/>
    <p:sldId id="284" r:id="rId27"/>
    <p:sldId id="286" r:id="rId28"/>
    <p:sldId id="28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199E6-3C04-46E0-AAD6-B2551A1FD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FC37AD-A0D4-4CCC-8282-0275C502B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C1483E-F831-44EA-876D-DA74C3C7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E402-0FDB-4EC2-A3F1-C7574CEBE5FB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C1AD2-D81D-4796-9BFF-71658E57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A07AB-242A-4350-997A-F375541A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4A78-F07B-4C75-B1E7-86CCF36DA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59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5D44E-B25D-40A2-A463-59373BE1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FD3089-4B3B-49C6-B923-1E8D95541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DD579-5ABE-4BED-9A58-377C633E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E402-0FDB-4EC2-A3F1-C7574CEBE5FB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C2CDA-02DF-488B-93D5-6973C307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4FF84-48C2-48BE-B53D-02AE464F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4A78-F07B-4C75-B1E7-86CCF36DA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67B615-8D20-46E6-BA82-92908D59C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4E0C45-E58E-4D5C-9228-21A5BE4D0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278B7-F834-41BD-9949-FC71ED8D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E402-0FDB-4EC2-A3F1-C7574CEBE5FB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8965E-4EB8-4A2C-8A91-A55CFBA7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9591E4-B15F-438F-85A1-4714C330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4A78-F07B-4C75-B1E7-86CCF36DA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19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5F685-A818-4003-BE5F-8344BBB2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DAF86-142D-4A4E-B9F4-C5910C9B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63DFE-B9BA-4304-AFE9-B0D288F2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E402-0FDB-4EC2-A3F1-C7574CEBE5FB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F9A04-C34E-4C3C-8E64-1E0D03AC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5FE64C-D721-4A4A-BDE9-2720691B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4A78-F07B-4C75-B1E7-86CCF36DA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66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918C9-4902-4A50-AAA4-2C44724FA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54F7D2-ECE4-4529-803A-8EE4C6139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3E64B-45CD-4BDB-8F83-DF00550A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E402-0FDB-4EC2-A3F1-C7574CEBE5FB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4AC38A-12DD-4A61-8C4E-8129295C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D0822-93E2-4947-B095-4D9F9810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4A78-F07B-4C75-B1E7-86CCF36DA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67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6F18F-22CC-456F-8B2C-0A49D856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A5D06-B18A-4364-B30C-3C232F0BD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221300-D3A3-40E0-8EC6-4A4CC2D41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BEE023-7C7B-43A3-990C-ABCE6FFC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E402-0FDB-4EC2-A3F1-C7574CEBE5FB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60824-BE16-42A3-9A39-C42A1F90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34FA9E-99DC-4CD8-B4BF-09A9F253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4A78-F07B-4C75-B1E7-86CCF36DA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9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4694A-A828-4361-A431-22ED6612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D58F1B-974C-4C71-8195-2774A15D7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FBD728-9AA8-4E31-93C2-7FE1FF9E7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1D4A5F-CDFF-4B4E-B220-53497391B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04C1EC-B426-49CF-8FE8-91097C71B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2F7B75-A0AB-4F7B-B0A7-CC2519C7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E402-0FDB-4EC2-A3F1-C7574CEBE5FB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7A09CC-1F89-465D-B585-740D725A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E0BCE8-12D3-41E1-BF34-9031FFCF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4A78-F07B-4C75-B1E7-86CCF36DA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37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3D049-1110-44EB-98D3-61636902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2F3FED-1966-453A-8A06-9DED065C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E402-0FDB-4EC2-A3F1-C7574CEBE5FB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624FFD-603B-4D99-9B7E-2727366F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9209B7-48B9-4855-B79B-6C2737C1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4A78-F07B-4C75-B1E7-86CCF36DA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92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D38D0B-49DC-4F1B-93F9-3DF7E08E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E402-0FDB-4EC2-A3F1-C7574CEBE5FB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B16C08-6ACB-4893-98FD-655EB160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F254BB-D1FD-43CB-A33F-77E9C89D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4A78-F07B-4C75-B1E7-86CCF36DA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1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D1D08-B0B1-4E72-8F8E-6BB1B634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0A665-E90E-47C1-B7E1-6BA68E18F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2BE2E2-ADAF-491D-B6A8-5D2D09B55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3D10D4-B0C4-40A5-9D7A-E5B3D802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E402-0FDB-4EC2-A3F1-C7574CEBE5FB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ADEF21-0548-49B4-87A7-7A1300A7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E21724-9657-47B6-8603-BFF0F7A5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4A78-F07B-4C75-B1E7-86CCF36DA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39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7C630-70FF-4B99-A03C-3A72E929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F75A7B-92B6-4E76-A4B0-A2C06E96B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63B605-E8BF-4D3C-9C17-FD7426EF6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66204C-DC4A-4FCE-BC8C-8868D308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E402-0FDB-4EC2-A3F1-C7574CEBE5FB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B480A9-CB4A-441A-8125-9B1CEFBB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714E55-8232-4348-9A5E-C68A777B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4A78-F07B-4C75-B1E7-86CCF36DA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1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A0605C-5C76-404D-8D1E-B3D451E9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D1B893-E048-4A0A-9810-4EBD8191D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B4E3C-4A7B-4BD8-B19D-8CA6E3496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EE402-0FDB-4EC2-A3F1-C7574CEBE5FB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D78F1-EBE1-424F-8B98-8659E5F8A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3001E1-37AB-4839-B890-85D5A1265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F4A78-F07B-4C75-B1E7-86CCF36DA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79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cppreference.com/w/cpp/string/basic_str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B048706-B3AB-466A-B2B2-A06456FE9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数据结构</a:t>
            </a:r>
            <a:r>
              <a:rPr lang="en-US" altLang="zh-CN">
                <a:solidFill>
                  <a:srgbClr val="FFFFFF"/>
                </a:solidFill>
              </a:rPr>
              <a:t>div3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8B7CDC-05E3-4476-BB7B-98B032685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2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C931A0C-95CB-4222-87FB-627BDF9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排队问题</a:t>
            </a:r>
            <a:r>
              <a:rPr lang="en-US" altLang="zh-CN" sz="4000" dirty="0">
                <a:solidFill>
                  <a:srgbClr val="FFFFFF"/>
                </a:solidFill>
              </a:rPr>
              <a:t>2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D904DC-821A-4E6B-88D7-D5CF02FA0A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9226" y="2592280"/>
                <a:ext cx="9833548" cy="7368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>
                    <a:solidFill>
                      <a:srgbClr val="000000"/>
                    </a:solidFill>
                  </a:rPr>
                  <a:t>有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n</a:t>
                </a:r>
                <a:r>
                  <a:rPr lang="zh-CN" altLang="en-US" sz="2000" dirty="0">
                    <a:solidFill>
                      <a:srgbClr val="000000"/>
                    </a:solidFill>
                  </a:rPr>
                  <a:t>个人去餐厅打饭，标号从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1</a:t>
                </a:r>
                <a:r>
                  <a:rPr lang="zh-CN" altLang="en-US" sz="2000" dirty="0">
                    <a:solidFill>
                      <a:srgbClr val="000000"/>
                    </a:solidFill>
                  </a:rPr>
                  <a:t>到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n</a:t>
                </a:r>
                <a:r>
                  <a:rPr lang="zh-CN" altLang="en-US" sz="2000" dirty="0">
                    <a:solidFill>
                      <a:srgbClr val="000000"/>
                    </a:solidFill>
                  </a:rPr>
                  <a:t>。一共有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q</a:t>
                </a:r>
                <a:r>
                  <a:rPr lang="zh-CN" altLang="en-US" sz="2000" dirty="0">
                    <a:solidFill>
                      <a:srgbClr val="000000"/>
                    </a:solidFill>
                  </a:rPr>
                  <a:t>个时刻，每一时刻会有一个标号为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x</a:t>
                </a:r>
                <a:r>
                  <a:rPr lang="zh-CN" altLang="en-US" sz="2000" dirty="0">
                    <a:solidFill>
                      <a:srgbClr val="000000"/>
                    </a:solidFill>
                  </a:rPr>
                  <a:t>的人排队，或者队首的人花了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x</a:t>
                </a:r>
                <a:r>
                  <a:rPr lang="zh-CN" altLang="en-US" sz="2000" dirty="0">
                    <a:solidFill>
                      <a:srgbClr val="000000"/>
                    </a:solidFill>
                  </a:rPr>
                  <a:t>元钱买饭，最终询问每个人花的钱。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≤100000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</a:rPr>
                  <a:t>，时限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1s</a:t>
                </a:r>
                <a:endParaRPr lang="zh-CN" alt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D904DC-821A-4E6B-88D7-D5CF02FA0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226" y="2592280"/>
                <a:ext cx="9833548" cy="736846"/>
              </a:xfrm>
              <a:blipFill>
                <a:blip r:embed="rId3"/>
                <a:stretch>
                  <a:fillRect l="-620" t="-8264" b="-1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F35B397-856F-4274-8015-B4EBEE422787}"/>
              </a:ext>
            </a:extLst>
          </p:cNvPr>
          <p:cNvSpPr txBox="1"/>
          <p:nvPr/>
        </p:nvSpPr>
        <p:spPr>
          <a:xfrm>
            <a:off x="1260629" y="3528875"/>
            <a:ext cx="9752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问题可以抽象化为每次操作在数组尾部添加一个元素，或者为数组头部的元素增加一个值，并删除该元素。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删除操作的耗费较大，考虑使用在头部删除，尾部添加效率较高的数据结构</a:t>
            </a:r>
          </a:p>
        </p:txBody>
      </p:sp>
    </p:spTree>
    <p:extLst>
      <p:ext uri="{BB962C8B-B14F-4D97-AF65-F5344CB8AC3E}">
        <p14:creationId xmlns:p14="http://schemas.microsoft.com/office/powerpoint/2010/main" val="55979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C931A0C-95CB-4222-87FB-627BDF9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904DC-821A-4E6B-88D7-D5CF02F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476870"/>
            <a:ext cx="9833548" cy="3310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队列也是一种线性结构，保证了先来先去的原则。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一个队列有一个头指针和一个尾指针，将一个元素入队则将尾指针加一，将一个元素出队则将头指针加一即可。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STL</a:t>
            </a:r>
            <a:r>
              <a:rPr lang="zh-CN" altLang="en-US" sz="2000" dirty="0">
                <a:solidFill>
                  <a:srgbClr val="000000"/>
                </a:solidFill>
              </a:rPr>
              <a:t>中同样也有内置的</a:t>
            </a:r>
            <a:r>
              <a:rPr lang="en-US" altLang="zh-CN" sz="2000" dirty="0">
                <a:solidFill>
                  <a:srgbClr val="000000"/>
                </a:solidFill>
              </a:rPr>
              <a:t>std::queue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在时间复杂度接近时限时不建议使用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A1F1D6-826E-49DA-A8B2-4CA44138F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086" y="295906"/>
            <a:ext cx="3466667" cy="6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6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C931A0C-95CB-4222-87FB-627BDF9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双端队列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904DC-821A-4E6B-88D7-D5CF02F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467992"/>
            <a:ext cx="9833548" cy="3318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双端队列是一种特殊的队列，除了支持队列相关操作外，还支持队尾的删除和队首的添加操作。显然，在队首添加时需将</a:t>
            </a:r>
            <a:r>
              <a:rPr lang="en-US" altLang="zh-CN" sz="2000" dirty="0">
                <a:solidFill>
                  <a:srgbClr val="000000"/>
                </a:solidFill>
              </a:rPr>
              <a:t>head</a:t>
            </a:r>
            <a:r>
              <a:rPr lang="zh-CN" altLang="en-US" sz="2000" dirty="0">
                <a:solidFill>
                  <a:srgbClr val="000000"/>
                </a:solidFill>
              </a:rPr>
              <a:t>指针减一，在队尾删除时需将</a:t>
            </a:r>
            <a:r>
              <a:rPr lang="en-US" altLang="zh-CN" sz="2000" dirty="0">
                <a:solidFill>
                  <a:srgbClr val="000000"/>
                </a:solidFill>
              </a:rPr>
              <a:t>tail</a:t>
            </a:r>
            <a:r>
              <a:rPr lang="zh-CN" altLang="en-US" sz="2000" dirty="0">
                <a:solidFill>
                  <a:srgbClr val="000000"/>
                </a:solidFill>
              </a:rPr>
              <a:t>指针减一。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STL</a:t>
            </a:r>
            <a:r>
              <a:rPr lang="zh-CN" altLang="en-US" sz="2000" dirty="0">
                <a:solidFill>
                  <a:srgbClr val="000000"/>
                </a:solidFill>
              </a:rPr>
              <a:t>中内置了</a:t>
            </a:r>
            <a:r>
              <a:rPr lang="en-US" altLang="zh-CN" sz="2000" dirty="0">
                <a:solidFill>
                  <a:srgbClr val="000000"/>
                </a:solidFill>
              </a:rPr>
              <a:t>std::deque</a:t>
            </a:r>
            <a:r>
              <a:rPr lang="zh-CN" altLang="en-US" sz="2000" dirty="0">
                <a:solidFill>
                  <a:srgbClr val="000000"/>
                </a:solidFill>
              </a:rPr>
              <a:t>，推荐使用且代替</a:t>
            </a:r>
            <a:r>
              <a:rPr lang="en-US" altLang="zh-CN" sz="2000" dirty="0">
                <a:solidFill>
                  <a:srgbClr val="000000"/>
                </a:solidFill>
              </a:rPr>
              <a:t>std::queue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有些题会要求维护带限制条件的递增序列，这时候不能用单调栈而是往往要用单调队列（</a:t>
            </a:r>
            <a:r>
              <a:rPr lang="en-US" altLang="zh-CN" sz="2000" dirty="0">
                <a:solidFill>
                  <a:srgbClr val="000000"/>
                </a:solidFill>
              </a:rPr>
              <a:t>div2</a:t>
            </a:r>
            <a:r>
              <a:rPr lang="zh-CN" altLang="en-US" sz="2000" dirty="0">
                <a:solidFill>
                  <a:srgbClr val="000000"/>
                </a:solidFill>
              </a:rPr>
              <a:t>会讲），而单调队列实质上就是双端队列</a:t>
            </a:r>
          </a:p>
        </p:txBody>
      </p:sp>
    </p:spTree>
    <p:extLst>
      <p:ext uri="{BB962C8B-B14F-4D97-AF65-F5344CB8AC3E}">
        <p14:creationId xmlns:p14="http://schemas.microsoft.com/office/powerpoint/2010/main" val="154065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C931A0C-95CB-4222-87FB-627BDF9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904DC-821A-4E6B-88D7-D5CF02F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809" y="2521257"/>
            <a:ext cx="10067277" cy="4110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一个公司，</a:t>
            </a:r>
            <a:r>
              <a:rPr lang="en-US" altLang="zh-CN" sz="2000" dirty="0">
                <a:solidFill>
                  <a:srgbClr val="000000"/>
                </a:solidFill>
              </a:rPr>
              <a:t>A</a:t>
            </a:r>
            <a:r>
              <a:rPr lang="zh-CN" altLang="en-US" sz="2000" dirty="0">
                <a:solidFill>
                  <a:srgbClr val="000000"/>
                </a:solidFill>
              </a:rPr>
              <a:t>是</a:t>
            </a:r>
            <a:r>
              <a:rPr lang="en-US" altLang="zh-CN" sz="2000" dirty="0">
                <a:solidFill>
                  <a:srgbClr val="000000"/>
                </a:solidFill>
              </a:rPr>
              <a:t>B</a:t>
            </a:r>
            <a:r>
              <a:rPr lang="zh-CN" altLang="en-US" sz="2000" dirty="0">
                <a:solidFill>
                  <a:srgbClr val="000000"/>
                </a:solidFill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</a:rPr>
              <a:t>C</a:t>
            </a:r>
            <a:r>
              <a:rPr lang="zh-CN" altLang="en-US" sz="2000" dirty="0">
                <a:solidFill>
                  <a:srgbClr val="000000"/>
                </a:solidFill>
              </a:rPr>
              <a:t>的直属上司，</a:t>
            </a:r>
            <a:r>
              <a:rPr lang="en-US" altLang="zh-CN" sz="2000" dirty="0">
                <a:solidFill>
                  <a:srgbClr val="000000"/>
                </a:solidFill>
              </a:rPr>
              <a:t>B</a:t>
            </a:r>
            <a:r>
              <a:rPr lang="zh-CN" altLang="en-US" sz="2000" dirty="0">
                <a:solidFill>
                  <a:srgbClr val="000000"/>
                </a:solidFill>
              </a:rPr>
              <a:t>是</a:t>
            </a:r>
            <a:r>
              <a:rPr lang="en-US" altLang="zh-CN" sz="2000" dirty="0">
                <a:solidFill>
                  <a:srgbClr val="000000"/>
                </a:solidFill>
              </a:rPr>
              <a:t>D</a:t>
            </a:r>
            <a:r>
              <a:rPr lang="zh-CN" altLang="en-US" sz="2000" dirty="0">
                <a:solidFill>
                  <a:srgbClr val="000000"/>
                </a:solidFill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</a:rPr>
              <a:t>E</a:t>
            </a:r>
            <a:r>
              <a:rPr lang="zh-CN" altLang="en-US" sz="2000" dirty="0">
                <a:solidFill>
                  <a:srgbClr val="000000"/>
                </a:solidFill>
              </a:rPr>
              <a:t>的直属上司，</a:t>
            </a:r>
            <a:r>
              <a:rPr lang="en-US" altLang="zh-CN" sz="2000" dirty="0">
                <a:solidFill>
                  <a:srgbClr val="000000"/>
                </a:solidFill>
              </a:rPr>
              <a:t>C</a:t>
            </a:r>
            <a:r>
              <a:rPr lang="zh-CN" altLang="en-US" sz="2000" dirty="0">
                <a:solidFill>
                  <a:srgbClr val="000000"/>
                </a:solidFill>
              </a:rPr>
              <a:t>是</a:t>
            </a:r>
            <a:r>
              <a:rPr lang="en-US" altLang="zh-CN" sz="2000" dirty="0">
                <a:solidFill>
                  <a:srgbClr val="000000"/>
                </a:solidFill>
              </a:rPr>
              <a:t>F</a:t>
            </a:r>
            <a:r>
              <a:rPr lang="zh-CN" altLang="en-US" sz="2000" dirty="0">
                <a:solidFill>
                  <a:srgbClr val="000000"/>
                </a:solidFill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</a:rPr>
              <a:t>G</a:t>
            </a:r>
            <a:r>
              <a:rPr lang="zh-CN" altLang="en-US" sz="2000" dirty="0">
                <a:solidFill>
                  <a:srgbClr val="000000"/>
                </a:solidFill>
              </a:rPr>
              <a:t>的直属上司，他们之间的从属关系显然不能用线性数据结构来表示。我们称这样的从属关系为树形关系，通过这样的从属关系，建立的数据结构是树（也可称作树形图），</a:t>
            </a:r>
            <a:r>
              <a:rPr lang="en-US" altLang="zh-CN" sz="2000" dirty="0">
                <a:solidFill>
                  <a:srgbClr val="000000"/>
                </a:solidFill>
              </a:rPr>
              <a:t>ABCDE</a:t>
            </a:r>
            <a:r>
              <a:rPr lang="zh-CN" altLang="en-US" sz="2000" dirty="0">
                <a:solidFill>
                  <a:srgbClr val="000000"/>
                </a:solidFill>
              </a:rPr>
              <a:t>是树上的结点。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一个树可以抽象化为一张有</a:t>
            </a:r>
            <a:r>
              <a:rPr lang="en-US" altLang="zh-CN" sz="2000" dirty="0">
                <a:solidFill>
                  <a:srgbClr val="000000"/>
                </a:solidFill>
              </a:rPr>
              <a:t>N</a:t>
            </a:r>
            <a:r>
              <a:rPr lang="zh-CN" altLang="en-US" sz="2000" dirty="0">
                <a:solidFill>
                  <a:srgbClr val="000000"/>
                </a:solidFill>
              </a:rPr>
              <a:t>个点，</a:t>
            </a:r>
            <a:r>
              <a:rPr lang="en-US" altLang="zh-CN" sz="2000" dirty="0">
                <a:solidFill>
                  <a:srgbClr val="000000"/>
                </a:solidFill>
              </a:rPr>
              <a:t>N-1</a:t>
            </a:r>
            <a:r>
              <a:rPr lang="zh-CN" altLang="en-US" sz="2000" dirty="0">
                <a:solidFill>
                  <a:srgbClr val="000000"/>
                </a:solidFill>
              </a:rPr>
              <a:t>条边的连通图（今天不讲），其分为有根树和无根树（今天不讲）。像上面所介绍的关系就是一棵</a:t>
            </a:r>
            <a:r>
              <a:rPr lang="en-US" altLang="zh-CN" sz="2000" dirty="0">
                <a:solidFill>
                  <a:srgbClr val="000000"/>
                </a:solidFill>
              </a:rPr>
              <a:t>3</a:t>
            </a:r>
            <a:r>
              <a:rPr lang="zh-CN" altLang="en-US" sz="2000" dirty="0">
                <a:solidFill>
                  <a:srgbClr val="000000"/>
                </a:solidFill>
              </a:rPr>
              <a:t>层有根树，</a:t>
            </a:r>
            <a:r>
              <a:rPr lang="en-US" altLang="zh-CN" sz="2000" dirty="0">
                <a:solidFill>
                  <a:srgbClr val="000000"/>
                </a:solidFill>
              </a:rPr>
              <a:t>A</a:t>
            </a:r>
            <a:r>
              <a:rPr lang="zh-CN" altLang="en-US" sz="2000" dirty="0">
                <a:solidFill>
                  <a:srgbClr val="000000"/>
                </a:solidFill>
              </a:rPr>
              <a:t>是这棵树的根。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在有根树中，两个有边直接相连的点中，层数较低的称为父结点，层数较高的称为子结点，如</a:t>
            </a:r>
            <a:r>
              <a:rPr lang="en-US" altLang="zh-CN" sz="2000" dirty="0">
                <a:solidFill>
                  <a:srgbClr val="000000"/>
                </a:solidFill>
              </a:rPr>
              <a:t>A</a:t>
            </a:r>
            <a:r>
              <a:rPr lang="zh-CN" altLang="en-US" sz="2000" dirty="0">
                <a:solidFill>
                  <a:srgbClr val="000000"/>
                </a:solidFill>
              </a:rPr>
              <a:t>是</a:t>
            </a:r>
            <a:r>
              <a:rPr lang="en-US" altLang="zh-CN" sz="2000" dirty="0">
                <a:solidFill>
                  <a:srgbClr val="000000"/>
                </a:solidFill>
              </a:rPr>
              <a:t>B</a:t>
            </a:r>
            <a:r>
              <a:rPr lang="zh-CN" altLang="en-US" sz="2000" dirty="0">
                <a:solidFill>
                  <a:srgbClr val="000000"/>
                </a:solidFill>
              </a:rPr>
              <a:t>的父结点，</a:t>
            </a:r>
            <a:r>
              <a:rPr lang="en-US" altLang="zh-CN" sz="2000" dirty="0">
                <a:solidFill>
                  <a:srgbClr val="000000"/>
                </a:solidFill>
              </a:rPr>
              <a:t>B</a:t>
            </a:r>
            <a:r>
              <a:rPr lang="zh-CN" altLang="en-US" sz="2000" dirty="0">
                <a:solidFill>
                  <a:srgbClr val="000000"/>
                </a:solidFill>
              </a:rPr>
              <a:t>是</a:t>
            </a:r>
            <a:r>
              <a:rPr lang="en-US" altLang="zh-CN" sz="2000" dirty="0">
                <a:solidFill>
                  <a:srgbClr val="000000"/>
                </a:solidFill>
              </a:rPr>
              <a:t>A</a:t>
            </a:r>
            <a:r>
              <a:rPr lang="zh-CN" altLang="en-US" sz="2000" dirty="0">
                <a:solidFill>
                  <a:srgbClr val="000000"/>
                </a:solidFill>
              </a:rPr>
              <a:t>的子结点。没有子结点的结点称为叶子结点。以某个结点为根，包含其向下的所有结点的树是原树的一棵子树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对于一棵树，如果所有的结点的子结点的个数都不大于</a:t>
            </a:r>
            <a:r>
              <a:rPr lang="en-US" altLang="zh-CN" sz="2000" dirty="0">
                <a:solidFill>
                  <a:srgbClr val="000000"/>
                </a:solidFill>
              </a:rPr>
              <a:t>k</a:t>
            </a:r>
            <a:r>
              <a:rPr lang="zh-CN" altLang="en-US" sz="2000" dirty="0">
                <a:solidFill>
                  <a:srgbClr val="000000"/>
                </a:solidFill>
              </a:rPr>
              <a:t>，则称这棵树为</a:t>
            </a:r>
            <a:r>
              <a:rPr lang="en-US" altLang="zh-CN" sz="2000" dirty="0">
                <a:solidFill>
                  <a:srgbClr val="000000"/>
                </a:solidFill>
              </a:rPr>
              <a:t>K</a:t>
            </a:r>
            <a:r>
              <a:rPr lang="zh-CN" altLang="en-US" sz="2000" dirty="0">
                <a:solidFill>
                  <a:srgbClr val="000000"/>
                </a:solidFill>
              </a:rPr>
              <a:t>叉树，今天主要介绍二叉树。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用 </a:t>
            </a:r>
            <a:r>
              <a:rPr lang="en-US" altLang="zh-CN" sz="2000" dirty="0">
                <a:solidFill>
                  <a:srgbClr val="000000"/>
                </a:solidFill>
              </a:rPr>
              <a:t>son[x][0] </a:t>
            </a:r>
            <a:r>
              <a:rPr lang="zh-CN" altLang="en-US" sz="2000" dirty="0">
                <a:solidFill>
                  <a:srgbClr val="000000"/>
                </a:solidFill>
              </a:rPr>
              <a:t>表示二叉树中，结点 </a:t>
            </a:r>
            <a:r>
              <a:rPr lang="en-US" altLang="zh-CN" sz="2000" dirty="0">
                <a:solidFill>
                  <a:srgbClr val="000000"/>
                </a:solidFill>
              </a:rPr>
              <a:t>x </a:t>
            </a:r>
            <a:r>
              <a:rPr lang="zh-CN" altLang="en-US" sz="2000" dirty="0">
                <a:solidFill>
                  <a:srgbClr val="000000"/>
                </a:solidFill>
              </a:rPr>
              <a:t>的左子结点，</a:t>
            </a:r>
            <a:r>
              <a:rPr lang="en-US" altLang="zh-CN" sz="2000" dirty="0">
                <a:solidFill>
                  <a:srgbClr val="000000"/>
                </a:solidFill>
              </a:rPr>
              <a:t>son[x][1] </a:t>
            </a:r>
            <a:r>
              <a:rPr lang="zh-CN" altLang="en-US" sz="2000" dirty="0">
                <a:solidFill>
                  <a:srgbClr val="000000"/>
                </a:solidFill>
              </a:rPr>
              <a:t>表示右子结点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FA7732-3441-4968-B459-33C7F935C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224" y="927280"/>
            <a:ext cx="32575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19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C931A0C-95CB-4222-87FB-627BDF9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满二叉树和完全二叉树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D904DC-821A-4E6B-88D7-D5CF02FA0A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9226" y="2521257"/>
                <a:ext cx="9833548" cy="326568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sz="2000" dirty="0">
                    <a:solidFill>
                      <a:srgbClr val="000000"/>
                    </a:solidFill>
                  </a:rPr>
                  <a:t>对于一个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n</a:t>
                </a:r>
                <a:r>
                  <a:rPr lang="zh-CN" altLang="en-US" sz="2000" dirty="0">
                    <a:solidFill>
                      <a:srgbClr val="000000"/>
                    </a:solidFill>
                  </a:rPr>
                  <a:t>层的二叉树，如果这个二叉树的每一层都是满的，那么称这个二叉树为满二叉树。一个 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n </a:t>
                </a:r>
                <a:r>
                  <a:rPr lang="zh-CN" altLang="en-US" sz="2000" dirty="0">
                    <a:solidFill>
                      <a:srgbClr val="000000"/>
                    </a:solidFill>
                  </a:rPr>
                  <a:t>层的满二叉树共有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altLang="zh-CN" sz="20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sz="2000" dirty="0">
                    <a:solidFill>
                      <a:srgbClr val="000000"/>
                    </a:solidFill>
                  </a:rPr>
                  <a:t>个结点。可以令 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son[x][0] = x * 2, son[x][1] = x * 2 + 1</a:t>
                </a:r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rgbClr val="000000"/>
                    </a:solidFill>
                  </a:rPr>
                  <a:t>对于一个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n</a:t>
                </a:r>
                <a:r>
                  <a:rPr lang="zh-CN" altLang="en-US" sz="2000" dirty="0">
                    <a:solidFill>
                      <a:srgbClr val="000000"/>
                    </a:solidFill>
                  </a:rPr>
                  <a:t>层的二叉树，如果其前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 n-1 </a:t>
                </a:r>
                <a:r>
                  <a:rPr lang="zh-CN" altLang="en-US" sz="2000" dirty="0">
                    <a:solidFill>
                      <a:srgbClr val="000000"/>
                    </a:solidFill>
                  </a:rPr>
                  <a:t>层构成满二叉树，且第 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n </a:t>
                </a:r>
                <a:r>
                  <a:rPr lang="zh-CN" altLang="en-US" sz="2000" dirty="0">
                    <a:solidFill>
                      <a:srgbClr val="000000"/>
                    </a:solidFill>
                  </a:rPr>
                  <a:t>层的结点均集中在左侧，那么称这个二叉树为完全二叉树。显然，满二叉树是完全二叉树的特殊形态。</a:t>
                </a:r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D904DC-821A-4E6B-88D7-D5CF02FA0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226" y="2521257"/>
                <a:ext cx="9833548" cy="3265687"/>
              </a:xfrm>
              <a:blipFill>
                <a:blip r:embed="rId3"/>
                <a:stretch>
                  <a:fillRect l="-558" t="-1869" r="-1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728837A-3FCA-4E45-8EA4-9B009704E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673" y="2259173"/>
            <a:ext cx="4038095" cy="28190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70504D-AB5F-46C3-8D31-178A6F738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767" y="2154322"/>
            <a:ext cx="3600000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2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C931A0C-95CB-4222-87FB-627BDF9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二叉树的遍历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904DC-821A-4E6B-88D7-D5CF02F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4" y="2485748"/>
            <a:ext cx="9833549" cy="3301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二叉树的遍历分为前序遍历、中序遍历、后序遍历。三者的区别在于处理当前结点的时间。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对于前序遍历，需要先处理当前结点，再处理左子树和右子树。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对于中序遍历，需要先处理左子树，再处理当前结点，最后处理右子树。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对于后序遍历，需要先处理左子树和右子树，最后处理当前结点。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显然上面三种算法都是递归定义的。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B36FE0-4D3D-4C9F-8541-27E64213B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328" y="662670"/>
            <a:ext cx="2600000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C931A0C-95CB-4222-87FB-627BDF9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洛谷</a:t>
            </a:r>
            <a:r>
              <a:rPr lang="en-US" altLang="zh-CN" sz="4000" dirty="0">
                <a:solidFill>
                  <a:srgbClr val="FFFFFF"/>
                </a:solidFill>
              </a:rPr>
              <a:t>1087</a:t>
            </a:r>
            <a:r>
              <a:rPr lang="zh-CN" altLang="en-US" sz="4000" dirty="0">
                <a:solidFill>
                  <a:srgbClr val="FFFFFF"/>
                </a:solidFill>
              </a:rPr>
              <a:t>：</a:t>
            </a:r>
            <a:r>
              <a:rPr lang="en-US" altLang="zh-CN" sz="4000" dirty="0">
                <a:solidFill>
                  <a:srgbClr val="FFFFFF"/>
                </a:solidFill>
              </a:rPr>
              <a:t>FBI</a:t>
            </a:r>
            <a:r>
              <a:rPr lang="zh-CN" altLang="en-US" sz="4000" dirty="0">
                <a:solidFill>
                  <a:srgbClr val="FFFFFF"/>
                </a:solidFill>
              </a:rPr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904DC-821A-4E6B-88D7-D5CF02F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03503"/>
            <a:ext cx="9833548" cy="9254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给定一个 </a:t>
            </a:r>
            <a:r>
              <a:rPr lang="en-US" altLang="zh-CN" sz="2000" dirty="0">
                <a:solidFill>
                  <a:srgbClr val="000000"/>
                </a:solidFill>
              </a:rPr>
              <a:t>n </a:t>
            </a:r>
            <a:r>
              <a:rPr lang="zh-CN" altLang="en-US" sz="2000" dirty="0">
                <a:solidFill>
                  <a:srgbClr val="000000"/>
                </a:solidFill>
              </a:rPr>
              <a:t>层的满二叉树，其叶子结点的值为 </a:t>
            </a:r>
            <a:r>
              <a:rPr lang="en-US" altLang="zh-CN" sz="2000" dirty="0">
                <a:solidFill>
                  <a:srgbClr val="000000"/>
                </a:solidFill>
              </a:rPr>
              <a:t>B </a:t>
            </a:r>
            <a:r>
              <a:rPr lang="zh-CN" altLang="en-US" sz="2000" dirty="0">
                <a:solidFill>
                  <a:srgbClr val="000000"/>
                </a:solidFill>
              </a:rPr>
              <a:t>或 </a:t>
            </a:r>
            <a:r>
              <a:rPr lang="en-US" altLang="zh-CN" sz="2000" dirty="0">
                <a:solidFill>
                  <a:srgbClr val="000000"/>
                </a:solidFill>
              </a:rPr>
              <a:t>I </a:t>
            </a:r>
            <a:r>
              <a:rPr lang="zh-CN" altLang="en-US" sz="2000" dirty="0">
                <a:solidFill>
                  <a:srgbClr val="000000"/>
                </a:solidFill>
              </a:rPr>
              <a:t>，非叶子结点的值需要由其子结点的值来确定：如果两个子结点的值相同，则该结点的值为子结点的值，如果两个子结点的值不同则为 </a:t>
            </a:r>
            <a:r>
              <a:rPr lang="en-US" altLang="zh-CN" sz="2000" dirty="0">
                <a:solidFill>
                  <a:srgbClr val="000000"/>
                </a:solidFill>
              </a:rPr>
              <a:t>F</a:t>
            </a:r>
            <a:r>
              <a:rPr lang="zh-CN" altLang="en-US" sz="2000" dirty="0">
                <a:solidFill>
                  <a:srgbClr val="000000"/>
                </a:solidFill>
              </a:rPr>
              <a:t>。对这棵树的后序遍历能够得到一个 </a:t>
            </a:r>
            <a:r>
              <a:rPr lang="en-US" altLang="zh-CN" sz="2000" dirty="0">
                <a:solidFill>
                  <a:srgbClr val="000000"/>
                </a:solidFill>
              </a:rPr>
              <a:t>F B I </a:t>
            </a:r>
            <a:r>
              <a:rPr lang="zh-CN" altLang="en-US" sz="2000" dirty="0">
                <a:solidFill>
                  <a:srgbClr val="000000"/>
                </a:solidFill>
              </a:rPr>
              <a:t>组成的序列，求这个序列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C88635-854F-4412-836E-FD26830A2876}"/>
              </a:ext>
            </a:extLst>
          </p:cNvPr>
          <p:cNvSpPr txBox="1"/>
          <p:nvPr/>
        </p:nvSpPr>
        <p:spPr>
          <a:xfrm>
            <a:off x="1269507" y="3666478"/>
            <a:ext cx="974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要确定当前结点的值，必须先确定两个子结点的值，显然要进行后序遍历。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B03B1E-EEB1-4E19-80FB-059213CA8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023" y="762333"/>
            <a:ext cx="6200000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0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C931A0C-95CB-4222-87FB-627BDF9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STL</a:t>
            </a:r>
            <a:r>
              <a:rPr lang="zh-CN" altLang="en-US" sz="4000" dirty="0">
                <a:solidFill>
                  <a:srgbClr val="FFFFFF"/>
                </a:solidFill>
              </a:rPr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904DC-821A-4E6B-88D7-D5CF02F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90" y="2530136"/>
            <a:ext cx="10599938" cy="448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STL</a:t>
            </a:r>
            <a:r>
              <a:rPr lang="zh-CN" altLang="en-US" sz="2000" dirty="0">
                <a:solidFill>
                  <a:srgbClr val="000000"/>
                </a:solidFill>
              </a:rPr>
              <a:t>内置了许多数据结构，其中大部分数据结构都是模板类，都或多或少包含了以下成员函数：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FAF49B-A147-4712-9F58-7FA8EC61A21D}"/>
              </a:ext>
            </a:extLst>
          </p:cNvPr>
          <p:cNvSpPr txBox="1"/>
          <p:nvPr/>
        </p:nvSpPr>
        <p:spPr>
          <a:xfrm>
            <a:off x="793072" y="2978923"/>
            <a:ext cx="530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begin(),</a:t>
            </a:r>
            <a:r>
              <a:rPr lang="zh-CN" altLang="en-US" dirty="0"/>
              <a:t>：返回一个迭代器（指针），指向该数据结构的起始位置。</a:t>
            </a:r>
            <a:endParaRPr lang="en-US" altLang="zh-CN" dirty="0"/>
          </a:p>
          <a:p>
            <a:r>
              <a:rPr lang="en-US" altLang="zh-CN" dirty="0"/>
              <a:t>end()</a:t>
            </a:r>
            <a:r>
              <a:rPr lang="zh-CN" altLang="en-US" dirty="0"/>
              <a:t>：返回一个迭代器，指向该数据结构结束的下一个位置。</a:t>
            </a:r>
            <a:endParaRPr lang="en-US" altLang="zh-CN" dirty="0"/>
          </a:p>
          <a:p>
            <a:r>
              <a:rPr lang="en-US" altLang="zh-CN" dirty="0"/>
              <a:t>front()</a:t>
            </a:r>
            <a:r>
              <a:rPr lang="zh-CN" altLang="en-US" dirty="0"/>
              <a:t>：返回数据结构中存放的内容，其值对应数据结构的头部</a:t>
            </a:r>
            <a:endParaRPr lang="en-US" altLang="zh-CN" dirty="0"/>
          </a:p>
          <a:p>
            <a:r>
              <a:rPr lang="en-US" altLang="zh-CN" dirty="0"/>
              <a:t>back()</a:t>
            </a:r>
            <a:r>
              <a:rPr lang="zh-CN" altLang="en-US" dirty="0"/>
              <a:t>：返回数据结构中存放的内容，其值对应数据结构的尾部</a:t>
            </a:r>
            <a:endParaRPr lang="en-US" altLang="zh-CN" dirty="0"/>
          </a:p>
          <a:p>
            <a:r>
              <a:rPr lang="en-US" altLang="zh-CN" dirty="0"/>
              <a:t>insert()/emplace()</a:t>
            </a:r>
            <a:r>
              <a:rPr lang="zh-CN" altLang="en-US" dirty="0"/>
              <a:t>：向数据结构中插入指定内容，或在指定的迭代器前方插入指定内容</a:t>
            </a:r>
            <a:endParaRPr lang="en-US" altLang="zh-CN" dirty="0"/>
          </a:p>
          <a:p>
            <a:r>
              <a:rPr lang="en-US" altLang="zh-CN" dirty="0"/>
              <a:t>push()/emplace()</a:t>
            </a:r>
            <a:r>
              <a:rPr lang="zh-CN" altLang="en-US" dirty="0"/>
              <a:t>：向数据结构的内定位置插入指定内容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6CE9BF-A762-444C-AC02-9B2C4E9B2AAE}"/>
              </a:ext>
            </a:extLst>
          </p:cNvPr>
          <p:cNvSpPr txBox="1"/>
          <p:nvPr/>
        </p:nvSpPr>
        <p:spPr>
          <a:xfrm>
            <a:off x="6096000" y="2978923"/>
            <a:ext cx="53650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pop()</a:t>
            </a:r>
            <a:r>
              <a:rPr lang="zh-CN" altLang="en-US" dirty="0"/>
              <a:t>：删除数据结构的内定位置的内容</a:t>
            </a:r>
            <a:endParaRPr lang="en-US" altLang="zh-CN" dirty="0"/>
          </a:p>
          <a:p>
            <a:r>
              <a:rPr lang="en-US" altLang="zh-CN" dirty="0" err="1"/>
              <a:t>push_back</a:t>
            </a:r>
            <a:r>
              <a:rPr lang="en-US" altLang="zh-CN" dirty="0"/>
              <a:t>()</a:t>
            </a:r>
            <a:r>
              <a:rPr lang="zh-CN" altLang="en-US" dirty="0"/>
              <a:t>：向数据结构的尾部插入指定内容</a:t>
            </a:r>
            <a:endParaRPr lang="en-US" altLang="zh-CN" dirty="0"/>
          </a:p>
          <a:p>
            <a:r>
              <a:rPr lang="en-US" altLang="zh-CN" dirty="0" err="1"/>
              <a:t>push_front</a:t>
            </a:r>
            <a:r>
              <a:rPr lang="en-US" altLang="zh-CN" dirty="0"/>
              <a:t>()</a:t>
            </a:r>
            <a:r>
              <a:rPr lang="zh-CN" altLang="en-US" dirty="0"/>
              <a:t>：向数据结构的头部插入指定内容</a:t>
            </a:r>
            <a:endParaRPr lang="en-US" altLang="zh-CN" dirty="0"/>
          </a:p>
          <a:p>
            <a:r>
              <a:rPr lang="en-US" altLang="zh-CN" dirty="0" err="1"/>
              <a:t>pop_back</a:t>
            </a:r>
            <a:r>
              <a:rPr lang="en-US" altLang="zh-CN" dirty="0"/>
              <a:t>()</a:t>
            </a:r>
            <a:r>
              <a:rPr lang="zh-CN" altLang="en-US" dirty="0"/>
              <a:t>：删除数据结构的尾部元素</a:t>
            </a:r>
            <a:endParaRPr lang="en-US" altLang="zh-CN" dirty="0"/>
          </a:p>
          <a:p>
            <a:r>
              <a:rPr lang="en-US" altLang="zh-CN" dirty="0" err="1"/>
              <a:t>pop_front</a:t>
            </a:r>
            <a:r>
              <a:rPr lang="en-US" altLang="zh-CN" dirty="0"/>
              <a:t>()</a:t>
            </a:r>
            <a:r>
              <a:rPr lang="zh-CN" altLang="en-US" dirty="0"/>
              <a:t>：删除数据结构的头部元素</a:t>
            </a:r>
            <a:endParaRPr lang="en-US" altLang="zh-CN" dirty="0"/>
          </a:p>
          <a:p>
            <a:r>
              <a:rPr lang="en-US" altLang="zh-CN" dirty="0"/>
              <a:t>find()</a:t>
            </a:r>
            <a:r>
              <a:rPr lang="zh-CN" altLang="en-US" dirty="0"/>
              <a:t>：返回一个迭代器，其指向数据结构中的指定内容</a:t>
            </a:r>
            <a:endParaRPr lang="en-US" altLang="zh-CN" dirty="0"/>
          </a:p>
          <a:p>
            <a:r>
              <a:rPr lang="en-US" altLang="zh-CN" dirty="0"/>
              <a:t>size()</a:t>
            </a:r>
            <a:r>
              <a:rPr lang="zh-CN" altLang="en-US" dirty="0"/>
              <a:t>：返回一个无符号数，代表数据结构中的元素个数</a:t>
            </a:r>
            <a:endParaRPr lang="en-US" altLang="zh-CN" dirty="0"/>
          </a:p>
          <a:p>
            <a:r>
              <a:rPr lang="en-US" altLang="zh-CN" dirty="0"/>
              <a:t>empty()</a:t>
            </a:r>
            <a:r>
              <a:rPr lang="zh-CN" altLang="en-US" dirty="0"/>
              <a:t>：返回</a:t>
            </a:r>
            <a:r>
              <a:rPr lang="en-US" altLang="zh-CN" dirty="0"/>
              <a:t>bool</a:t>
            </a:r>
            <a:r>
              <a:rPr lang="zh-CN" altLang="en-US" dirty="0"/>
              <a:t>值，代表数据结构是否为空。</a:t>
            </a:r>
            <a:endParaRPr lang="en-US" altLang="zh-CN" dirty="0"/>
          </a:p>
          <a:p>
            <a:r>
              <a:rPr lang="zh-CN" altLang="en-US" dirty="0"/>
              <a:t>一般情况下，建议使用 </a:t>
            </a:r>
            <a:r>
              <a:rPr lang="en-US" altLang="zh-CN" dirty="0"/>
              <a:t>emplace/</a:t>
            </a:r>
            <a:r>
              <a:rPr lang="en-US" altLang="zh-CN" dirty="0" err="1"/>
              <a:t>emplace_back</a:t>
            </a:r>
            <a:r>
              <a:rPr lang="en-US" altLang="zh-CN" dirty="0"/>
              <a:t>()/</a:t>
            </a:r>
            <a:r>
              <a:rPr lang="en-US" altLang="zh-CN" dirty="0" err="1"/>
              <a:t>emplace_front</a:t>
            </a:r>
            <a:r>
              <a:rPr lang="en-US" altLang="zh-CN" dirty="0"/>
              <a:t>()</a:t>
            </a:r>
            <a:r>
              <a:rPr lang="zh-CN" altLang="en-US" dirty="0"/>
              <a:t>进行插入。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501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C931A0C-95CB-4222-87FB-627BDF9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遍历 </a:t>
            </a:r>
            <a:r>
              <a:rPr lang="en-US" altLang="zh-CN" sz="4000" dirty="0">
                <a:solidFill>
                  <a:srgbClr val="FFFFFF"/>
                </a:solidFill>
              </a:rPr>
              <a:t>STL </a:t>
            </a:r>
            <a:r>
              <a:rPr lang="zh-CN" altLang="en-US" sz="4000" dirty="0">
                <a:solidFill>
                  <a:srgbClr val="FFFFFF"/>
                </a:solidFill>
              </a:rPr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904DC-821A-4E6B-88D7-D5CF02F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450238"/>
            <a:ext cx="9833548" cy="412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在 </a:t>
            </a:r>
            <a:r>
              <a:rPr lang="en-US" altLang="zh-CN" sz="2000" dirty="0">
                <a:solidFill>
                  <a:srgbClr val="000000"/>
                </a:solidFill>
              </a:rPr>
              <a:t>C++11 </a:t>
            </a:r>
            <a:r>
              <a:rPr lang="zh-CN" altLang="en-US" sz="2000" dirty="0">
                <a:solidFill>
                  <a:srgbClr val="000000"/>
                </a:solidFill>
              </a:rPr>
              <a:t>标准前，通常使用以下两种循环对数据结构进行遍历（以</a:t>
            </a:r>
            <a:r>
              <a:rPr lang="en-US" altLang="zh-CN" sz="2000" dirty="0">
                <a:solidFill>
                  <a:srgbClr val="000000"/>
                </a:solidFill>
              </a:rPr>
              <a:t>std::vector</a:t>
            </a:r>
            <a:r>
              <a:rPr lang="zh-CN" altLang="en-US" sz="2000" dirty="0">
                <a:solidFill>
                  <a:srgbClr val="000000"/>
                </a:solidFill>
              </a:rPr>
              <a:t>为例）：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DF26D6-F8AF-439A-9FDF-EB46C1AA1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226" y="2909490"/>
            <a:ext cx="4428571" cy="23523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3807515-FFCD-44F7-8FB6-8747EC548BE1}"/>
              </a:ext>
            </a:extLst>
          </p:cNvPr>
          <p:cNvSpPr txBox="1"/>
          <p:nvPr/>
        </p:nvSpPr>
        <p:spPr>
          <a:xfrm>
            <a:off x="5906278" y="2909490"/>
            <a:ext cx="5766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C++11</a:t>
            </a:r>
            <a:r>
              <a:rPr lang="zh-CN" altLang="en-US" dirty="0"/>
              <a:t>提供了 </a:t>
            </a:r>
            <a:r>
              <a:rPr lang="en-US" altLang="zh-CN" dirty="0"/>
              <a:t>auto </a:t>
            </a:r>
            <a:r>
              <a:rPr lang="zh-CN" altLang="en-US" dirty="0"/>
              <a:t>推导变量类型以及范围 </a:t>
            </a:r>
            <a:r>
              <a:rPr lang="en-US" altLang="zh-CN" dirty="0"/>
              <a:t>for </a:t>
            </a:r>
            <a:r>
              <a:rPr lang="zh-CN" altLang="en-US" dirty="0"/>
              <a:t>语句，可以使用以下两种新的循环：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8EC50E-0C7C-45ED-9108-4F58ACB09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205" y="3602429"/>
            <a:ext cx="3095238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33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C931A0C-95CB-4222-87FB-627BDF9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std::vector &lt;vector&gt;</a:t>
            </a:r>
            <a:r>
              <a:rPr lang="zh-CN" altLang="en-US" sz="4000" dirty="0">
                <a:solidFill>
                  <a:srgbClr val="FFFFFF"/>
                </a:solidFill>
              </a:rPr>
              <a:t>、</a:t>
            </a:r>
            <a:r>
              <a:rPr lang="en-US" altLang="zh-CN" sz="4000" dirty="0">
                <a:solidFill>
                  <a:srgbClr val="FFFFFF"/>
                </a:solidFill>
              </a:rPr>
              <a:t>std::array &lt;array&gt;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904DC-821A-4E6B-88D7-D5CF02F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00604"/>
            <a:ext cx="9833548" cy="3286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std::array</a:t>
            </a:r>
            <a:r>
              <a:rPr lang="zh-CN" altLang="en-US" sz="2000" dirty="0">
                <a:solidFill>
                  <a:srgbClr val="000000"/>
                </a:solidFill>
              </a:rPr>
              <a:t>为</a:t>
            </a:r>
            <a:r>
              <a:rPr lang="en-US" altLang="zh-CN" sz="2000" dirty="0">
                <a:solidFill>
                  <a:srgbClr val="000000"/>
                </a:solidFill>
              </a:rPr>
              <a:t>STL</a:t>
            </a:r>
            <a:r>
              <a:rPr lang="zh-CN" altLang="en-US" sz="2000" dirty="0">
                <a:solidFill>
                  <a:srgbClr val="000000"/>
                </a:solidFill>
              </a:rPr>
              <a:t>数组，用法与普通的数组类似。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std::vector</a:t>
            </a:r>
            <a:r>
              <a:rPr lang="zh-CN" altLang="en-US" sz="2000" dirty="0">
                <a:solidFill>
                  <a:srgbClr val="000000"/>
                </a:solidFill>
              </a:rPr>
              <a:t>可以理解为动态数组，支持以下函数：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emplace(iterator, </a:t>
            </a:r>
            <a:r>
              <a:rPr lang="en-US" altLang="zh-CN" sz="2000" dirty="0" err="1">
                <a:solidFill>
                  <a:srgbClr val="000000"/>
                </a:solidFill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</a:rPr>
              <a:t>)</a:t>
            </a:r>
            <a:r>
              <a:rPr lang="zh-CN" altLang="en-US" sz="2000" dirty="0">
                <a:solidFill>
                  <a:srgbClr val="000000"/>
                </a:solidFill>
              </a:rPr>
              <a:t>，在迭代器</a:t>
            </a:r>
            <a:r>
              <a:rPr lang="en-US" altLang="zh-CN" sz="2000" dirty="0">
                <a:solidFill>
                  <a:srgbClr val="000000"/>
                </a:solidFill>
              </a:rPr>
              <a:t>iterator</a:t>
            </a:r>
            <a:r>
              <a:rPr lang="zh-CN" altLang="en-US" sz="2000" dirty="0">
                <a:solidFill>
                  <a:srgbClr val="000000"/>
                </a:solidFill>
              </a:rPr>
              <a:t>前插入值为</a:t>
            </a:r>
            <a:r>
              <a:rPr lang="en-US" altLang="zh-CN" sz="2000" dirty="0" err="1">
                <a:solidFill>
                  <a:srgbClr val="000000"/>
                </a:solidFill>
              </a:rPr>
              <a:t>val</a:t>
            </a:r>
            <a:r>
              <a:rPr lang="zh-CN" altLang="en-US" sz="2000" dirty="0">
                <a:solidFill>
                  <a:srgbClr val="000000"/>
                </a:solidFill>
              </a:rPr>
              <a:t>的元素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00"/>
                </a:solidFill>
              </a:rPr>
              <a:t>emplace_back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</a:rPr>
              <a:t>)</a:t>
            </a:r>
            <a:r>
              <a:rPr lang="zh-CN" altLang="en-US" sz="2000" dirty="0">
                <a:solidFill>
                  <a:srgbClr val="000000"/>
                </a:solidFill>
              </a:rPr>
              <a:t>，在数组尾部添加值为</a:t>
            </a:r>
            <a:r>
              <a:rPr lang="en-US" altLang="zh-CN" sz="2000" dirty="0" err="1">
                <a:solidFill>
                  <a:srgbClr val="000000"/>
                </a:solidFill>
              </a:rPr>
              <a:t>val</a:t>
            </a:r>
            <a:r>
              <a:rPr lang="zh-CN" altLang="en-US" sz="2000" dirty="0">
                <a:solidFill>
                  <a:srgbClr val="000000"/>
                </a:solidFill>
              </a:rPr>
              <a:t>的元素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00"/>
                </a:solidFill>
              </a:rPr>
              <a:t>pop_back</a:t>
            </a:r>
            <a:r>
              <a:rPr lang="en-US" altLang="zh-CN" sz="2000" dirty="0">
                <a:solidFill>
                  <a:srgbClr val="000000"/>
                </a:solidFill>
              </a:rPr>
              <a:t>()</a:t>
            </a:r>
            <a:r>
              <a:rPr lang="zh-CN" altLang="en-US" sz="2000" dirty="0">
                <a:solidFill>
                  <a:srgbClr val="000000"/>
                </a:solidFill>
              </a:rPr>
              <a:t>，移除数组尾部的元素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begin(),end(),size(),empty()</a:t>
            </a:r>
          </a:p>
        </p:txBody>
      </p:sp>
    </p:spTree>
    <p:extLst>
      <p:ext uri="{BB962C8B-B14F-4D97-AF65-F5344CB8AC3E}">
        <p14:creationId xmlns:p14="http://schemas.microsoft.com/office/powerpoint/2010/main" val="371816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C931A0C-95CB-4222-87FB-627BDF9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车厢调度问题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904DC-821A-4E6B-88D7-D5CF02F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67708"/>
            <a:ext cx="9833548" cy="1012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标号为</a:t>
            </a:r>
            <a:r>
              <a:rPr lang="en-US" altLang="zh-CN" sz="2000" dirty="0">
                <a:solidFill>
                  <a:srgbClr val="000000"/>
                </a:solidFill>
              </a:rPr>
              <a:t>1</a:t>
            </a:r>
            <a:r>
              <a:rPr lang="zh-CN" altLang="en-US" sz="2000" dirty="0">
                <a:solidFill>
                  <a:srgbClr val="000000"/>
                </a:solidFill>
              </a:rPr>
              <a:t>到</a:t>
            </a:r>
            <a:r>
              <a:rPr lang="en-US" altLang="zh-CN" sz="2000" dirty="0">
                <a:solidFill>
                  <a:srgbClr val="000000"/>
                </a:solidFill>
              </a:rPr>
              <a:t>n</a:t>
            </a:r>
            <a:r>
              <a:rPr lang="zh-CN" altLang="en-US" sz="2000" dirty="0">
                <a:solidFill>
                  <a:srgbClr val="000000"/>
                </a:solidFill>
              </a:rPr>
              <a:t>的火车按顺序进站，在任何时刻都可以让最晚进站的一辆火车出站（可重复执行多次），询问能否按照给定的序列出站。如 </a:t>
            </a:r>
            <a:r>
              <a:rPr lang="en-US" altLang="zh-CN" sz="2000" dirty="0">
                <a:solidFill>
                  <a:srgbClr val="000000"/>
                </a:solidFill>
              </a:rPr>
              <a:t>n=5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</a:rPr>
              <a:t>3 5 4 2 1</a:t>
            </a:r>
            <a:r>
              <a:rPr lang="zh-CN" altLang="en-US" sz="2000" dirty="0">
                <a:solidFill>
                  <a:srgbClr val="000000"/>
                </a:solidFill>
              </a:rPr>
              <a:t>就是一个合法的序列。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363FA-0736-4953-8813-0662906C888C}"/>
              </a:ext>
            </a:extLst>
          </p:cNvPr>
          <p:cNvSpPr txBox="1"/>
          <p:nvPr/>
        </p:nvSpPr>
        <p:spPr>
          <a:xfrm>
            <a:off x="1179227" y="3925455"/>
            <a:ext cx="983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显然要实现一个只在尾部进行插入</a:t>
            </a:r>
            <a:r>
              <a:rPr lang="en-US" altLang="zh-CN" dirty="0"/>
              <a:t>/</a:t>
            </a:r>
            <a:r>
              <a:rPr lang="zh-CN" altLang="en-US" dirty="0"/>
              <a:t>删除操作的数据结构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793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C931A0C-95CB-4222-87FB-627BDF9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std::stack &lt;stack&gt;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904DC-821A-4E6B-88D7-D5CF02F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00605"/>
            <a:ext cx="9833548" cy="3286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STL</a:t>
            </a:r>
            <a:r>
              <a:rPr lang="zh-CN" altLang="en-US" sz="2000" dirty="0">
                <a:solidFill>
                  <a:srgbClr val="000000"/>
                </a:solidFill>
              </a:rPr>
              <a:t>栈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emplace(</a:t>
            </a:r>
            <a:r>
              <a:rPr lang="en-US" altLang="zh-CN" sz="2000" dirty="0" err="1">
                <a:solidFill>
                  <a:srgbClr val="000000"/>
                </a:solidFill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</a:rPr>
              <a:t>)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</a:rPr>
              <a:t>pop()</a:t>
            </a:r>
            <a:r>
              <a:rPr lang="zh-CN" altLang="en-US" sz="2000" dirty="0">
                <a:solidFill>
                  <a:srgbClr val="000000"/>
                </a:solidFill>
              </a:rPr>
              <a:t>，在栈顶添加</a:t>
            </a:r>
            <a:r>
              <a:rPr lang="en-US" altLang="zh-CN" sz="2000" dirty="0">
                <a:solidFill>
                  <a:srgbClr val="000000"/>
                </a:solidFill>
              </a:rPr>
              <a:t>/</a:t>
            </a:r>
            <a:r>
              <a:rPr lang="zh-CN" altLang="en-US" sz="2000" dirty="0">
                <a:solidFill>
                  <a:srgbClr val="000000"/>
                </a:solidFill>
              </a:rPr>
              <a:t>删除元素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begin(),end(),size(),empty()</a:t>
            </a:r>
          </a:p>
        </p:txBody>
      </p:sp>
    </p:spTree>
    <p:extLst>
      <p:ext uri="{BB962C8B-B14F-4D97-AF65-F5344CB8AC3E}">
        <p14:creationId xmlns:p14="http://schemas.microsoft.com/office/powerpoint/2010/main" val="1014276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C931A0C-95CB-4222-87FB-627BDF9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std::deque &lt;queue&gt;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904DC-821A-4E6B-88D7-D5CF02F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476870"/>
            <a:ext cx="9833548" cy="3310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STL</a:t>
            </a:r>
            <a:r>
              <a:rPr lang="zh-CN" altLang="en-US" sz="2000" dirty="0">
                <a:solidFill>
                  <a:srgbClr val="000000"/>
                </a:solidFill>
              </a:rPr>
              <a:t>双端队列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00"/>
                </a:solidFill>
              </a:rPr>
              <a:t>emplace_back</a:t>
            </a:r>
            <a:r>
              <a:rPr lang="en-US" altLang="zh-CN" sz="2000" dirty="0">
                <a:solidFill>
                  <a:srgbClr val="000000"/>
                </a:solidFill>
              </a:rPr>
              <a:t>()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dirty="0" err="1">
                <a:solidFill>
                  <a:srgbClr val="000000"/>
                </a:solidFill>
              </a:rPr>
              <a:t>pop_back</a:t>
            </a:r>
            <a:r>
              <a:rPr lang="en-US" altLang="zh-CN" sz="2000" dirty="0">
                <a:solidFill>
                  <a:srgbClr val="000000"/>
                </a:solidFill>
              </a:rPr>
              <a:t>()</a:t>
            </a:r>
            <a:r>
              <a:rPr lang="zh-CN" altLang="en-US" sz="2000" dirty="0">
                <a:solidFill>
                  <a:srgbClr val="000000"/>
                </a:solidFill>
              </a:rPr>
              <a:t>，在双端队列的尾部添加</a:t>
            </a:r>
            <a:r>
              <a:rPr lang="en-US" altLang="zh-CN" sz="2000" dirty="0">
                <a:solidFill>
                  <a:srgbClr val="000000"/>
                </a:solidFill>
              </a:rPr>
              <a:t>/</a:t>
            </a:r>
            <a:r>
              <a:rPr lang="zh-CN" altLang="en-US" sz="2000" dirty="0">
                <a:solidFill>
                  <a:srgbClr val="000000"/>
                </a:solidFill>
              </a:rPr>
              <a:t>删除元素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00"/>
                </a:solidFill>
              </a:rPr>
              <a:t>emplace_front</a:t>
            </a:r>
            <a:r>
              <a:rPr lang="en-US" altLang="zh-CN" sz="2000" dirty="0">
                <a:solidFill>
                  <a:srgbClr val="000000"/>
                </a:solidFill>
              </a:rPr>
              <a:t>()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dirty="0" err="1">
                <a:solidFill>
                  <a:srgbClr val="000000"/>
                </a:solidFill>
              </a:rPr>
              <a:t>pop_front</a:t>
            </a:r>
            <a:r>
              <a:rPr lang="en-US" altLang="zh-CN" sz="2000" dirty="0">
                <a:solidFill>
                  <a:srgbClr val="000000"/>
                </a:solidFill>
              </a:rPr>
              <a:t>()</a:t>
            </a:r>
            <a:r>
              <a:rPr lang="zh-CN" altLang="en-US" sz="2000" dirty="0">
                <a:solidFill>
                  <a:srgbClr val="000000"/>
                </a:solidFill>
              </a:rPr>
              <a:t>，在双端队列的头部添加</a:t>
            </a:r>
            <a:r>
              <a:rPr lang="en-US" altLang="zh-CN" sz="2000" dirty="0">
                <a:solidFill>
                  <a:srgbClr val="000000"/>
                </a:solidFill>
              </a:rPr>
              <a:t>/</a:t>
            </a:r>
            <a:r>
              <a:rPr lang="zh-CN" altLang="en-US" sz="2000" dirty="0">
                <a:solidFill>
                  <a:srgbClr val="000000"/>
                </a:solidFill>
              </a:rPr>
              <a:t>删除元素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begin(),end(),size(),empty(),front(),back()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942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C931A0C-95CB-4222-87FB-627BDF9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std::list &lt;list&gt;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904DC-821A-4E6B-88D7-D5CF02F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476870"/>
            <a:ext cx="9833548" cy="3310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STL</a:t>
            </a:r>
            <a:r>
              <a:rPr lang="zh-CN" altLang="en-US" sz="2000" dirty="0">
                <a:solidFill>
                  <a:srgbClr val="000000"/>
                </a:solidFill>
              </a:rPr>
              <a:t>链表，不支持下标访问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00"/>
                </a:solidFill>
              </a:rPr>
              <a:t>emplace_back</a:t>
            </a:r>
            <a:r>
              <a:rPr lang="en-US" altLang="zh-CN" sz="2000" dirty="0">
                <a:solidFill>
                  <a:srgbClr val="000000"/>
                </a:solidFill>
              </a:rPr>
              <a:t>()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dirty="0" err="1">
                <a:solidFill>
                  <a:srgbClr val="000000"/>
                </a:solidFill>
              </a:rPr>
              <a:t>pop_back</a:t>
            </a:r>
            <a:r>
              <a:rPr lang="en-US" altLang="zh-CN" sz="2000" dirty="0">
                <a:solidFill>
                  <a:srgbClr val="000000"/>
                </a:solidFill>
              </a:rPr>
              <a:t>()</a:t>
            </a:r>
            <a:r>
              <a:rPr lang="zh-CN" altLang="en-US" sz="2000" dirty="0">
                <a:solidFill>
                  <a:srgbClr val="000000"/>
                </a:solidFill>
              </a:rPr>
              <a:t>，在链表尾部添加</a:t>
            </a:r>
            <a:r>
              <a:rPr lang="en-US" altLang="zh-CN" sz="2000" dirty="0">
                <a:solidFill>
                  <a:srgbClr val="000000"/>
                </a:solidFill>
              </a:rPr>
              <a:t>/</a:t>
            </a:r>
            <a:r>
              <a:rPr lang="zh-CN" altLang="en-US" sz="2000" dirty="0">
                <a:solidFill>
                  <a:srgbClr val="000000"/>
                </a:solidFill>
              </a:rPr>
              <a:t>删除元素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00"/>
                </a:solidFill>
              </a:rPr>
              <a:t>emplace_front</a:t>
            </a:r>
            <a:r>
              <a:rPr lang="en-US" altLang="zh-CN" sz="2000" dirty="0">
                <a:solidFill>
                  <a:srgbClr val="000000"/>
                </a:solidFill>
              </a:rPr>
              <a:t>()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dirty="0" err="1">
                <a:solidFill>
                  <a:srgbClr val="000000"/>
                </a:solidFill>
              </a:rPr>
              <a:t>pop_front</a:t>
            </a:r>
            <a:r>
              <a:rPr lang="en-US" altLang="zh-CN" sz="2000" dirty="0">
                <a:solidFill>
                  <a:srgbClr val="000000"/>
                </a:solidFill>
              </a:rPr>
              <a:t>()</a:t>
            </a:r>
            <a:r>
              <a:rPr lang="zh-CN" altLang="en-US" sz="2000" dirty="0">
                <a:solidFill>
                  <a:srgbClr val="000000"/>
                </a:solidFill>
              </a:rPr>
              <a:t>，在链表头部添加</a:t>
            </a:r>
            <a:r>
              <a:rPr lang="en-US" altLang="zh-CN" sz="2000" dirty="0">
                <a:solidFill>
                  <a:srgbClr val="000000"/>
                </a:solidFill>
              </a:rPr>
              <a:t>/</a:t>
            </a:r>
            <a:r>
              <a:rPr lang="zh-CN" altLang="en-US" sz="2000" dirty="0">
                <a:solidFill>
                  <a:srgbClr val="000000"/>
                </a:solidFill>
              </a:rPr>
              <a:t>删除元素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erase(iterator)</a:t>
            </a:r>
            <a:r>
              <a:rPr lang="zh-CN" altLang="en-US" sz="2000" dirty="0">
                <a:solidFill>
                  <a:srgbClr val="000000"/>
                </a:solidFill>
              </a:rPr>
              <a:t>，删除迭代器指向的元素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emplace(iterator, </a:t>
            </a:r>
            <a:r>
              <a:rPr lang="en-US" altLang="zh-CN" sz="2000" dirty="0" err="1">
                <a:solidFill>
                  <a:srgbClr val="000000"/>
                </a:solidFill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</a:rPr>
              <a:t>)</a:t>
            </a:r>
            <a:r>
              <a:rPr lang="zh-CN" altLang="en-US" sz="2000" dirty="0">
                <a:solidFill>
                  <a:srgbClr val="000000"/>
                </a:solidFill>
              </a:rPr>
              <a:t>，在迭代器</a:t>
            </a:r>
            <a:r>
              <a:rPr lang="en-US" altLang="zh-CN" sz="2000" dirty="0">
                <a:solidFill>
                  <a:srgbClr val="000000"/>
                </a:solidFill>
              </a:rPr>
              <a:t>iterator</a:t>
            </a:r>
            <a:r>
              <a:rPr lang="zh-CN" altLang="en-US" sz="2000" dirty="0">
                <a:solidFill>
                  <a:srgbClr val="000000"/>
                </a:solidFill>
              </a:rPr>
              <a:t>前插入值为</a:t>
            </a:r>
            <a:r>
              <a:rPr lang="en-US" altLang="zh-CN" sz="2000" dirty="0" err="1">
                <a:solidFill>
                  <a:srgbClr val="000000"/>
                </a:solidFill>
              </a:rPr>
              <a:t>val</a:t>
            </a:r>
            <a:r>
              <a:rPr lang="zh-CN" altLang="en-US" sz="2000" dirty="0">
                <a:solidFill>
                  <a:srgbClr val="000000"/>
                </a:solidFill>
              </a:rPr>
              <a:t>的元素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begin(),end(),size(),empty(),front(),back()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36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C931A0C-95CB-4222-87FB-627BDF9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std::string  &lt;string&gt;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904DC-821A-4E6B-88D7-D5CF02F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450237"/>
            <a:ext cx="9833548" cy="3336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STL</a:t>
            </a:r>
            <a:r>
              <a:rPr lang="zh-CN" altLang="en-US" sz="2000" dirty="0">
                <a:solidFill>
                  <a:srgbClr val="000000"/>
                </a:solidFill>
              </a:rPr>
              <a:t>字符串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00"/>
                </a:solidFill>
              </a:rPr>
              <a:t>push_back</a:t>
            </a:r>
            <a:r>
              <a:rPr lang="en-US" altLang="zh-CN" sz="2000" dirty="0">
                <a:solidFill>
                  <a:srgbClr val="000000"/>
                </a:solidFill>
              </a:rPr>
              <a:t>()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dirty="0" err="1">
                <a:solidFill>
                  <a:srgbClr val="000000"/>
                </a:solidFill>
              </a:rPr>
              <a:t>pop_back</a:t>
            </a:r>
            <a:r>
              <a:rPr lang="en-US" altLang="zh-CN" sz="2000" dirty="0">
                <a:solidFill>
                  <a:srgbClr val="000000"/>
                </a:solidFill>
              </a:rPr>
              <a:t>()</a:t>
            </a:r>
            <a:r>
              <a:rPr lang="zh-CN" altLang="en-US" sz="2000" dirty="0">
                <a:solidFill>
                  <a:srgbClr val="000000"/>
                </a:solidFill>
              </a:rPr>
              <a:t>，在字符串尾部添加</a:t>
            </a:r>
            <a:r>
              <a:rPr lang="en-US" altLang="zh-CN" sz="2000" dirty="0">
                <a:solidFill>
                  <a:srgbClr val="000000"/>
                </a:solidFill>
              </a:rPr>
              <a:t>/</a:t>
            </a:r>
            <a:r>
              <a:rPr lang="zh-CN" altLang="en-US" sz="2000" dirty="0">
                <a:solidFill>
                  <a:srgbClr val="000000"/>
                </a:solidFill>
              </a:rPr>
              <a:t>删除元素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append()</a:t>
            </a:r>
            <a:r>
              <a:rPr lang="zh-CN" altLang="en-US" sz="2000" dirty="0">
                <a:solidFill>
                  <a:srgbClr val="000000"/>
                </a:solidFill>
              </a:rPr>
              <a:t>，在字符串尾部添加字符串</a:t>
            </a:r>
            <a:r>
              <a:rPr lang="en-US" altLang="zh-CN" sz="2000" dirty="0">
                <a:solidFill>
                  <a:srgbClr val="000000"/>
                </a:solidFill>
              </a:rPr>
              <a:t>/</a:t>
            </a:r>
            <a:r>
              <a:rPr lang="zh-CN" altLang="en-US" sz="2000" dirty="0">
                <a:solidFill>
                  <a:srgbClr val="000000"/>
                </a:solidFill>
              </a:rPr>
              <a:t>字符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find(str)</a:t>
            </a:r>
            <a:r>
              <a:rPr lang="zh-CN" altLang="en-US" sz="2000" dirty="0">
                <a:solidFill>
                  <a:srgbClr val="000000"/>
                </a:solidFill>
              </a:rPr>
              <a:t>，返回等于</a:t>
            </a:r>
            <a:r>
              <a:rPr lang="en-US" altLang="zh-CN" sz="2000" dirty="0">
                <a:solidFill>
                  <a:srgbClr val="000000"/>
                </a:solidFill>
              </a:rPr>
              <a:t>str</a:t>
            </a:r>
            <a:r>
              <a:rPr lang="zh-CN" altLang="en-US" sz="2000" dirty="0">
                <a:solidFill>
                  <a:srgbClr val="000000"/>
                </a:solidFill>
              </a:rPr>
              <a:t>的首个子串的起始位置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00"/>
                </a:solidFill>
              </a:rPr>
              <a:t>c_str</a:t>
            </a:r>
            <a:r>
              <a:rPr lang="en-US" altLang="zh-CN" sz="2000" dirty="0">
                <a:solidFill>
                  <a:srgbClr val="000000"/>
                </a:solidFill>
              </a:rPr>
              <a:t>()</a:t>
            </a:r>
            <a:r>
              <a:rPr lang="zh-CN" altLang="en-US" sz="2000" dirty="0">
                <a:solidFill>
                  <a:srgbClr val="000000"/>
                </a:solidFill>
              </a:rPr>
              <a:t>，返回对应不可修改的 </a:t>
            </a:r>
            <a:r>
              <a:rPr lang="en-US" altLang="zh-CN" sz="2000" dirty="0">
                <a:solidFill>
                  <a:srgbClr val="000000"/>
                </a:solidFill>
              </a:rPr>
              <a:t>C </a:t>
            </a:r>
            <a:r>
              <a:rPr lang="zh-CN" altLang="en-US" sz="2000" dirty="0">
                <a:solidFill>
                  <a:srgbClr val="000000"/>
                </a:solidFill>
              </a:rPr>
              <a:t>风格字符串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begin(),end(),size(),empty(),front(),back()</a:t>
            </a:r>
          </a:p>
          <a:p>
            <a:pPr marL="0" indent="0">
              <a:buNone/>
            </a:pPr>
            <a:r>
              <a:rPr lang="en-US" altLang="zh-CN" sz="1400" dirty="0">
                <a:hlinkClick r:id="rId3"/>
              </a:rPr>
              <a:t>https://zh.cppreference.com/w/cpp/string/basic_string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54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C931A0C-95CB-4222-87FB-627BDF9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std::pair     &lt;utility&gt;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904DC-821A-4E6B-88D7-D5CF02F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494624"/>
            <a:ext cx="9833548" cy="3870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pair&lt;</a:t>
            </a:r>
            <a:r>
              <a:rPr lang="en-US" altLang="zh-CN" sz="2000" dirty="0" err="1">
                <a:solidFill>
                  <a:srgbClr val="000000"/>
                </a:solidFill>
              </a:rPr>
              <a:t>a,b</a:t>
            </a:r>
            <a:r>
              <a:rPr lang="en-US" altLang="zh-CN" sz="2000" dirty="0">
                <a:solidFill>
                  <a:srgbClr val="000000"/>
                </a:solidFill>
              </a:rPr>
              <a:t>&gt; x;</a:t>
            </a:r>
            <a:r>
              <a:rPr lang="zh-CN" altLang="en-US" sz="2000" dirty="0">
                <a:solidFill>
                  <a:srgbClr val="000000"/>
                </a:solidFill>
              </a:rPr>
              <a:t>可理解为包含两个元素的结构体，其中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00"/>
                </a:solidFill>
              </a:rPr>
              <a:t>x.first</a:t>
            </a:r>
            <a:r>
              <a:rPr lang="zh-CN" altLang="en-US" sz="2000" dirty="0">
                <a:solidFill>
                  <a:srgbClr val="000000"/>
                </a:solidFill>
              </a:rPr>
              <a:t>类型为</a:t>
            </a:r>
            <a:r>
              <a:rPr lang="en-US" altLang="zh-CN" sz="2000" dirty="0">
                <a:solidFill>
                  <a:srgbClr val="000000"/>
                </a:solidFill>
              </a:rPr>
              <a:t>a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dirty="0" err="1">
                <a:solidFill>
                  <a:srgbClr val="000000"/>
                </a:solidFill>
              </a:rPr>
              <a:t>x.second</a:t>
            </a:r>
            <a:r>
              <a:rPr lang="zh-CN" altLang="en-US" sz="2000" dirty="0">
                <a:solidFill>
                  <a:srgbClr val="000000"/>
                </a:solidFill>
              </a:rPr>
              <a:t>类型为</a:t>
            </a:r>
            <a:r>
              <a:rPr lang="en-US" altLang="zh-CN" sz="2000" dirty="0">
                <a:solidFill>
                  <a:srgbClr val="000000"/>
                </a:solidFill>
              </a:rPr>
              <a:t>b</a:t>
            </a:r>
            <a:r>
              <a:rPr lang="zh-CN" altLang="en-US" sz="2000" dirty="0">
                <a:solidFill>
                  <a:srgbClr val="000000"/>
                </a:solidFill>
              </a:rPr>
              <a:t>，可以使用函数</a:t>
            </a:r>
            <a:r>
              <a:rPr lang="en-US" altLang="zh-CN" sz="2000" dirty="0">
                <a:solidFill>
                  <a:srgbClr val="000000"/>
                </a:solidFill>
              </a:rPr>
              <a:t> std::</a:t>
            </a:r>
            <a:r>
              <a:rPr lang="en-US" altLang="zh-CN" sz="2000" dirty="0" err="1">
                <a:solidFill>
                  <a:srgbClr val="000000"/>
                </a:solidFill>
              </a:rPr>
              <a:t>make_pair</a:t>
            </a:r>
            <a:r>
              <a:rPr lang="en-US" altLang="zh-CN" sz="2000" dirty="0">
                <a:solidFill>
                  <a:srgbClr val="000000"/>
                </a:solidFill>
              </a:rPr>
              <a:t>(x, y) </a:t>
            </a:r>
            <a:r>
              <a:rPr lang="zh-CN" altLang="en-US" sz="2000" dirty="0">
                <a:solidFill>
                  <a:srgbClr val="000000"/>
                </a:solidFill>
              </a:rPr>
              <a:t>来获取一个</a:t>
            </a:r>
            <a:r>
              <a:rPr lang="en-US" altLang="zh-CN" sz="2000" dirty="0">
                <a:solidFill>
                  <a:srgbClr val="000000"/>
                </a:solidFill>
              </a:rPr>
              <a:t>std::pair,</a:t>
            </a:r>
            <a:r>
              <a:rPr lang="zh-CN" altLang="en-US" sz="2000" dirty="0">
                <a:solidFill>
                  <a:srgbClr val="000000"/>
                </a:solidFill>
              </a:rPr>
              <a:t>其中 </a:t>
            </a:r>
            <a:r>
              <a:rPr lang="en-US" altLang="zh-CN" sz="2000" dirty="0">
                <a:solidFill>
                  <a:srgbClr val="000000"/>
                </a:solidFill>
              </a:rPr>
              <a:t>a</a:t>
            </a:r>
            <a:r>
              <a:rPr lang="zh-CN" altLang="en-US" sz="2000" dirty="0">
                <a:solidFill>
                  <a:srgbClr val="000000"/>
                </a:solidFill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</a:rPr>
              <a:t>b</a:t>
            </a:r>
            <a:r>
              <a:rPr lang="zh-CN" altLang="en-US" sz="2000" dirty="0">
                <a:solidFill>
                  <a:srgbClr val="000000"/>
                </a:solidFill>
              </a:rPr>
              <a:t>分别对应</a:t>
            </a:r>
            <a:r>
              <a:rPr lang="en-US" altLang="zh-CN" sz="2000" dirty="0">
                <a:solidFill>
                  <a:srgbClr val="000000"/>
                </a:solidFill>
              </a:rPr>
              <a:t>x</a:t>
            </a:r>
            <a:r>
              <a:rPr lang="zh-CN" altLang="en-US" sz="2000" dirty="0">
                <a:solidFill>
                  <a:srgbClr val="000000"/>
                </a:solidFill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</a:rPr>
              <a:t>y</a:t>
            </a:r>
            <a:r>
              <a:rPr lang="zh-CN" altLang="en-US" sz="2000" dirty="0">
                <a:solidFill>
                  <a:srgbClr val="000000"/>
                </a:solidFill>
              </a:rPr>
              <a:t>的类型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对两个</a:t>
            </a:r>
            <a:r>
              <a:rPr lang="en-US" altLang="zh-CN" sz="2000" dirty="0">
                <a:solidFill>
                  <a:srgbClr val="000000"/>
                </a:solidFill>
              </a:rPr>
              <a:t>pair</a:t>
            </a:r>
            <a:r>
              <a:rPr lang="zh-CN" altLang="en-US" sz="2000" dirty="0">
                <a:solidFill>
                  <a:srgbClr val="000000"/>
                </a:solidFill>
              </a:rPr>
              <a:t>进行比较时，优先比较</a:t>
            </a:r>
            <a:r>
              <a:rPr lang="en-US" altLang="zh-CN" sz="2000" dirty="0">
                <a:solidFill>
                  <a:srgbClr val="000000"/>
                </a:solidFill>
              </a:rPr>
              <a:t>a</a:t>
            </a:r>
            <a:r>
              <a:rPr lang="zh-CN" altLang="en-US" sz="2000" dirty="0">
                <a:solidFill>
                  <a:srgbClr val="000000"/>
                </a:solidFill>
              </a:rPr>
              <a:t>，再比较</a:t>
            </a:r>
            <a:r>
              <a:rPr lang="en-US" altLang="zh-CN" sz="2000" dirty="0">
                <a:solidFill>
                  <a:srgbClr val="000000"/>
                </a:solidFill>
              </a:rPr>
              <a:t>b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812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C931A0C-95CB-4222-87FB-627BDF9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std::map&lt;map&gt;</a:t>
            </a:r>
            <a:r>
              <a:rPr lang="zh-CN" altLang="en-US" sz="4000" dirty="0">
                <a:solidFill>
                  <a:srgbClr val="FFFFFF"/>
                </a:solidFill>
              </a:rPr>
              <a:t>、</a:t>
            </a:r>
            <a:r>
              <a:rPr lang="en-US" altLang="zh-CN" sz="4000" dirty="0">
                <a:solidFill>
                  <a:srgbClr val="FFFFFF"/>
                </a:solidFill>
              </a:rPr>
              <a:t>std::</a:t>
            </a:r>
            <a:r>
              <a:rPr lang="en-US" altLang="zh-CN" sz="4000" dirty="0" err="1">
                <a:solidFill>
                  <a:srgbClr val="FFFFFF"/>
                </a:solidFill>
              </a:rPr>
              <a:t>unordered_map</a:t>
            </a:r>
            <a:br>
              <a:rPr lang="en-US" altLang="zh-CN" sz="4000" dirty="0">
                <a:solidFill>
                  <a:srgbClr val="FFFFFF"/>
                </a:solidFill>
              </a:rPr>
            </a:br>
            <a:r>
              <a:rPr lang="en-US" altLang="zh-CN" sz="4000" dirty="0">
                <a:solidFill>
                  <a:srgbClr val="FFFFFF"/>
                </a:solidFill>
              </a:rPr>
              <a:t>&lt;</a:t>
            </a:r>
            <a:r>
              <a:rPr lang="en-US" altLang="zh-CN" sz="4000" dirty="0" err="1">
                <a:solidFill>
                  <a:srgbClr val="FFFFFF"/>
                </a:solidFill>
              </a:rPr>
              <a:t>unordered_map</a:t>
            </a:r>
            <a:r>
              <a:rPr lang="en-US" altLang="zh-CN" sz="4000" dirty="0">
                <a:solidFill>
                  <a:srgbClr val="FFFFFF"/>
                </a:solidFill>
              </a:rPr>
              <a:t>&gt;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904DC-821A-4E6B-88D7-D5CF02F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65647"/>
            <a:ext cx="9833548" cy="3915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map&lt;</a:t>
            </a:r>
            <a:r>
              <a:rPr lang="en-US" altLang="zh-CN" sz="2000" dirty="0" err="1">
                <a:solidFill>
                  <a:srgbClr val="000000"/>
                </a:solidFill>
              </a:rPr>
              <a:t>a,b</a:t>
            </a:r>
            <a:r>
              <a:rPr lang="en-US" altLang="zh-CN" sz="2000" dirty="0">
                <a:solidFill>
                  <a:srgbClr val="000000"/>
                </a:solidFill>
              </a:rPr>
              <a:t>&gt;</a:t>
            </a:r>
            <a:r>
              <a:rPr lang="zh-CN" altLang="en-US" sz="2000" dirty="0">
                <a:solidFill>
                  <a:srgbClr val="000000"/>
                </a:solidFill>
              </a:rPr>
              <a:t>和</a:t>
            </a:r>
            <a:r>
              <a:rPr lang="en-US" altLang="zh-CN" sz="2000" dirty="0" err="1">
                <a:solidFill>
                  <a:srgbClr val="000000"/>
                </a:solidFill>
              </a:rPr>
              <a:t>unordered_map</a:t>
            </a:r>
            <a:r>
              <a:rPr lang="en-US" altLang="zh-CN" sz="2000" dirty="0">
                <a:solidFill>
                  <a:srgbClr val="000000"/>
                </a:solidFill>
              </a:rPr>
              <a:t>&lt;</a:t>
            </a:r>
            <a:r>
              <a:rPr lang="en-US" altLang="zh-CN" sz="2000" dirty="0" err="1">
                <a:solidFill>
                  <a:srgbClr val="000000"/>
                </a:solidFill>
              </a:rPr>
              <a:t>a,b</a:t>
            </a:r>
            <a:r>
              <a:rPr lang="en-US" altLang="zh-CN" sz="2000" dirty="0">
                <a:solidFill>
                  <a:srgbClr val="000000"/>
                </a:solidFill>
              </a:rPr>
              <a:t>&gt;</a:t>
            </a:r>
            <a:r>
              <a:rPr lang="zh-CN" altLang="en-US" sz="2000" dirty="0">
                <a:solidFill>
                  <a:srgbClr val="000000"/>
                </a:solidFill>
              </a:rPr>
              <a:t>均为类型</a:t>
            </a:r>
            <a:r>
              <a:rPr lang="en-US" altLang="zh-CN" sz="2000" dirty="0">
                <a:solidFill>
                  <a:srgbClr val="000000"/>
                </a:solidFill>
              </a:rPr>
              <a:t>a</a:t>
            </a:r>
            <a:r>
              <a:rPr lang="zh-CN" altLang="en-US" sz="2000" dirty="0">
                <a:solidFill>
                  <a:srgbClr val="000000"/>
                </a:solidFill>
              </a:rPr>
              <a:t>到类型</a:t>
            </a:r>
            <a:r>
              <a:rPr lang="en-US" altLang="zh-CN" sz="2000" dirty="0">
                <a:solidFill>
                  <a:srgbClr val="000000"/>
                </a:solidFill>
              </a:rPr>
              <a:t>b</a:t>
            </a:r>
            <a:r>
              <a:rPr lang="zh-CN" altLang="en-US" sz="2000" dirty="0">
                <a:solidFill>
                  <a:srgbClr val="000000"/>
                </a:solidFill>
              </a:rPr>
              <a:t>的映射关系，</a:t>
            </a:r>
            <a:r>
              <a:rPr lang="en-US" altLang="zh-CN" sz="2000" dirty="0">
                <a:solidFill>
                  <a:srgbClr val="000000"/>
                </a:solidFill>
              </a:rPr>
              <a:t>map</a:t>
            </a:r>
            <a:r>
              <a:rPr lang="zh-CN" altLang="en-US" sz="2000" dirty="0">
                <a:solidFill>
                  <a:srgbClr val="000000"/>
                </a:solidFill>
              </a:rPr>
              <a:t>内部实现为红黑树，</a:t>
            </a:r>
            <a:r>
              <a:rPr lang="en-US" altLang="zh-CN" sz="2000" dirty="0" err="1">
                <a:solidFill>
                  <a:srgbClr val="000000"/>
                </a:solidFill>
              </a:rPr>
              <a:t>unordered_map</a:t>
            </a:r>
            <a:r>
              <a:rPr lang="zh-CN" altLang="en-US" sz="2000" dirty="0">
                <a:solidFill>
                  <a:srgbClr val="000000"/>
                </a:solidFill>
              </a:rPr>
              <a:t>则是哈希表，两数据类型用法相似，对其迭代器进行解引用，返回类型为</a:t>
            </a:r>
            <a:r>
              <a:rPr lang="en-US" altLang="zh-CN" sz="2000" dirty="0">
                <a:solidFill>
                  <a:srgbClr val="000000"/>
                </a:solidFill>
              </a:rPr>
              <a:t>std::pair&lt;</a:t>
            </a:r>
            <a:r>
              <a:rPr lang="en-US" altLang="zh-CN" sz="2000" dirty="0" err="1">
                <a:solidFill>
                  <a:srgbClr val="000000"/>
                </a:solidFill>
              </a:rPr>
              <a:t>a,b</a:t>
            </a:r>
            <a:r>
              <a:rPr lang="en-US" altLang="zh-CN" sz="2000" dirty="0">
                <a:solidFill>
                  <a:srgbClr val="000000"/>
                </a:solidFill>
              </a:rPr>
              <a:t>&gt;</a:t>
            </a:r>
            <a:r>
              <a:rPr lang="zh-CN" altLang="en-US" sz="2000" dirty="0">
                <a:solidFill>
                  <a:srgbClr val="000000"/>
                </a:solidFill>
              </a:rPr>
              <a:t>。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map[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]</a:t>
            </a:r>
            <a:r>
              <a:rPr lang="zh-CN" altLang="en-US" sz="2000" dirty="0">
                <a:solidFill>
                  <a:srgbClr val="000000"/>
                </a:solidFill>
              </a:rPr>
              <a:t>访问获取到： </a:t>
            </a:r>
            <a:r>
              <a:rPr lang="en-US" altLang="zh-CN" sz="2000" dirty="0">
                <a:solidFill>
                  <a:srgbClr val="000000"/>
                </a:solidFill>
              </a:rPr>
              <a:t>a </a:t>
            </a:r>
            <a:r>
              <a:rPr lang="zh-CN" altLang="en-US" sz="2000" dirty="0">
                <a:solidFill>
                  <a:srgbClr val="000000"/>
                </a:solidFill>
              </a:rPr>
              <a:t>的值为 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zh-CN" altLang="en-US" sz="2000" dirty="0">
                <a:solidFill>
                  <a:srgbClr val="000000"/>
                </a:solidFill>
              </a:rPr>
              <a:t>时 </a:t>
            </a:r>
            <a:r>
              <a:rPr lang="en-US" altLang="zh-CN" sz="2000" dirty="0">
                <a:solidFill>
                  <a:srgbClr val="000000"/>
                </a:solidFill>
              </a:rPr>
              <a:t>b </a:t>
            </a:r>
            <a:r>
              <a:rPr lang="zh-CN" altLang="en-US" sz="2000" dirty="0">
                <a:solidFill>
                  <a:srgbClr val="000000"/>
                </a:solidFill>
              </a:rPr>
              <a:t>的值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可以直接用下标运算进行插入，如</a:t>
            </a:r>
            <a:r>
              <a:rPr lang="en-US" altLang="zh-CN" sz="2000" dirty="0">
                <a:solidFill>
                  <a:srgbClr val="000000"/>
                </a:solidFill>
              </a:rPr>
              <a:t>map[x] = y;</a:t>
            </a:r>
            <a:r>
              <a:rPr lang="zh-CN" altLang="en-US" sz="2000" dirty="0">
                <a:solidFill>
                  <a:srgbClr val="000000"/>
                </a:solidFill>
              </a:rPr>
              <a:t>也可以使用 </a:t>
            </a:r>
            <a:r>
              <a:rPr lang="en-US" altLang="zh-CN" sz="2000" dirty="0" err="1">
                <a:solidFill>
                  <a:srgbClr val="000000"/>
                </a:solidFill>
              </a:rPr>
              <a:t>map.insert</a:t>
            </a:r>
            <a:r>
              <a:rPr lang="en-US" altLang="zh-CN" sz="2000" dirty="0">
                <a:solidFill>
                  <a:srgbClr val="000000"/>
                </a:solidFill>
              </a:rPr>
              <a:t>(std::</a:t>
            </a:r>
            <a:r>
              <a:rPr lang="en-US" altLang="zh-CN" sz="2000" dirty="0" err="1">
                <a:solidFill>
                  <a:srgbClr val="000000"/>
                </a:solidFill>
              </a:rPr>
              <a:t>make_pair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</a:rPr>
              <a:t>x,y</a:t>
            </a:r>
            <a:r>
              <a:rPr lang="en-US" altLang="zh-CN" sz="2000" dirty="0">
                <a:solidFill>
                  <a:srgbClr val="000000"/>
                </a:solidFill>
              </a:rPr>
              <a:t>))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如果要进行访问，要先进行 </a:t>
            </a:r>
            <a:r>
              <a:rPr lang="en-US" altLang="zh-CN" sz="2000" dirty="0" err="1">
                <a:solidFill>
                  <a:srgbClr val="000000"/>
                </a:solidFill>
              </a:rPr>
              <a:t>map.find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)</a:t>
            </a:r>
            <a:r>
              <a:rPr lang="zh-CN" altLang="en-US" sz="2000" dirty="0">
                <a:solidFill>
                  <a:srgbClr val="000000"/>
                </a:solidFill>
              </a:rPr>
              <a:t>，判断之前是否已经插入了值为 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zh-CN" altLang="en-US" sz="2000" dirty="0">
                <a:solidFill>
                  <a:srgbClr val="000000"/>
                </a:solidFill>
              </a:rPr>
              <a:t>的映射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69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C931A0C-95CB-4222-87FB-627BDF9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std::set</a:t>
            </a:r>
            <a:r>
              <a:rPr lang="zh-CN" altLang="en-US" sz="4000" dirty="0">
                <a:solidFill>
                  <a:srgbClr val="FFFFFF"/>
                </a:solidFill>
              </a:rPr>
              <a:t>、</a:t>
            </a:r>
            <a:r>
              <a:rPr lang="en-US" altLang="zh-CN" sz="4000" dirty="0">
                <a:solidFill>
                  <a:srgbClr val="FFFFFF"/>
                </a:solidFill>
              </a:rPr>
              <a:t>std::multiset  &lt;set&gt;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904DC-821A-4E6B-88D7-D5CF02F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03503"/>
            <a:ext cx="9833548" cy="3888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set</a:t>
            </a:r>
            <a:r>
              <a:rPr lang="zh-CN" altLang="en-US" sz="2000" dirty="0">
                <a:solidFill>
                  <a:srgbClr val="000000"/>
                </a:solidFill>
              </a:rPr>
              <a:t>为数学意义上的集合，</a:t>
            </a:r>
            <a:r>
              <a:rPr lang="en-US" altLang="zh-CN" sz="2000" dirty="0">
                <a:solidFill>
                  <a:srgbClr val="000000"/>
                </a:solidFill>
              </a:rPr>
              <a:t>multiset</a:t>
            </a:r>
            <a:r>
              <a:rPr lang="zh-CN" altLang="en-US" sz="2000" dirty="0">
                <a:solidFill>
                  <a:srgbClr val="000000"/>
                </a:solidFill>
              </a:rPr>
              <a:t>允许重复元素出现，不能进行下标访问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emplace(x)</a:t>
            </a:r>
            <a:r>
              <a:rPr lang="zh-CN" altLang="en-US" sz="2000" dirty="0">
                <a:solidFill>
                  <a:srgbClr val="000000"/>
                </a:solidFill>
              </a:rPr>
              <a:t>：向</a:t>
            </a:r>
            <a:r>
              <a:rPr lang="en-US" altLang="zh-CN" sz="2000" dirty="0">
                <a:solidFill>
                  <a:srgbClr val="000000"/>
                </a:solidFill>
              </a:rPr>
              <a:t>set</a:t>
            </a:r>
            <a:r>
              <a:rPr lang="zh-CN" altLang="en-US" sz="2000" dirty="0">
                <a:solidFill>
                  <a:srgbClr val="000000"/>
                </a:solidFill>
              </a:rPr>
              <a:t>中插入值 </a:t>
            </a:r>
            <a:r>
              <a:rPr lang="en-US" altLang="zh-CN" sz="2000" dirty="0">
                <a:solidFill>
                  <a:srgbClr val="000000"/>
                </a:solidFill>
              </a:rPr>
              <a:t>x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erase(x)/erase(iterator)</a:t>
            </a:r>
            <a:r>
              <a:rPr lang="zh-CN" altLang="en-US" sz="2000" dirty="0">
                <a:solidFill>
                  <a:srgbClr val="000000"/>
                </a:solidFill>
              </a:rPr>
              <a:t>，删除值为 </a:t>
            </a:r>
            <a:r>
              <a:rPr lang="en-US" altLang="zh-CN" sz="2000" dirty="0">
                <a:solidFill>
                  <a:srgbClr val="000000"/>
                </a:solidFill>
              </a:rPr>
              <a:t>x </a:t>
            </a:r>
            <a:r>
              <a:rPr lang="zh-CN" altLang="en-US" sz="2000" dirty="0">
                <a:solidFill>
                  <a:srgbClr val="000000"/>
                </a:solidFill>
              </a:rPr>
              <a:t>的元素</a:t>
            </a:r>
            <a:r>
              <a:rPr lang="en-US" altLang="zh-CN" sz="2000" dirty="0">
                <a:solidFill>
                  <a:srgbClr val="000000"/>
                </a:solidFill>
              </a:rPr>
              <a:t>/</a:t>
            </a:r>
            <a:r>
              <a:rPr lang="zh-CN" altLang="en-US" sz="2000" dirty="0">
                <a:solidFill>
                  <a:srgbClr val="000000"/>
                </a:solidFill>
              </a:rPr>
              <a:t>删除迭代器指向的内容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find(x)</a:t>
            </a:r>
            <a:r>
              <a:rPr lang="zh-CN" altLang="en-US" sz="2000" dirty="0">
                <a:solidFill>
                  <a:srgbClr val="000000"/>
                </a:solidFill>
              </a:rPr>
              <a:t>，返回指向值为 </a:t>
            </a:r>
            <a:r>
              <a:rPr lang="en-US" altLang="zh-CN" sz="2000" dirty="0">
                <a:solidFill>
                  <a:srgbClr val="000000"/>
                </a:solidFill>
              </a:rPr>
              <a:t>x </a:t>
            </a:r>
            <a:r>
              <a:rPr lang="zh-CN" altLang="en-US" sz="2000" dirty="0">
                <a:solidFill>
                  <a:srgbClr val="000000"/>
                </a:solidFill>
              </a:rPr>
              <a:t>的元素的迭代器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begin(),end(),size(),empty()</a:t>
            </a:r>
          </a:p>
        </p:txBody>
      </p:sp>
    </p:spTree>
    <p:extLst>
      <p:ext uri="{BB962C8B-B14F-4D97-AF65-F5344CB8AC3E}">
        <p14:creationId xmlns:p14="http://schemas.microsoft.com/office/powerpoint/2010/main" val="1866986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C931A0C-95CB-4222-87FB-627BDF9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std::</a:t>
            </a:r>
            <a:r>
              <a:rPr lang="en-US" altLang="zh-CN" sz="4000" dirty="0" err="1">
                <a:solidFill>
                  <a:srgbClr val="FFFFFF"/>
                </a:solidFill>
              </a:rPr>
              <a:t>priority_queue</a:t>
            </a:r>
            <a:r>
              <a:rPr lang="en-US" altLang="zh-CN" sz="4000" dirty="0">
                <a:solidFill>
                  <a:srgbClr val="FFFFFF"/>
                </a:solidFill>
              </a:rPr>
              <a:t> &lt;queue&gt;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904DC-821A-4E6B-88D7-D5CF02F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03503"/>
            <a:ext cx="9833548" cy="3283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>
                <a:solidFill>
                  <a:srgbClr val="000000"/>
                </a:solidFill>
              </a:rPr>
              <a:t>priority_queue</a:t>
            </a:r>
            <a:r>
              <a:rPr lang="zh-CN" altLang="en-US" sz="2000" dirty="0">
                <a:solidFill>
                  <a:srgbClr val="000000"/>
                </a:solidFill>
              </a:rPr>
              <a:t>为优先队列，队首默认始终为队列中最大的元素，不能进行下标访问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emplace(x)</a:t>
            </a:r>
            <a:r>
              <a:rPr lang="zh-CN" altLang="en-US" sz="2000" dirty="0">
                <a:solidFill>
                  <a:srgbClr val="000000"/>
                </a:solidFill>
              </a:rPr>
              <a:t>，向队列中添加元素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top()</a:t>
            </a:r>
            <a:r>
              <a:rPr lang="zh-CN" altLang="en-US" sz="2000" dirty="0">
                <a:solidFill>
                  <a:srgbClr val="000000"/>
                </a:solidFill>
              </a:rPr>
              <a:t>，返回队首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pop()</a:t>
            </a:r>
            <a:r>
              <a:rPr lang="zh-CN" altLang="en-US" sz="2000" dirty="0">
                <a:solidFill>
                  <a:srgbClr val="000000"/>
                </a:solidFill>
              </a:rPr>
              <a:t>，令队首出队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size()</a:t>
            </a:r>
            <a:r>
              <a:rPr lang="zh-CN" altLang="en-US" sz="2000" dirty="0">
                <a:solidFill>
                  <a:srgbClr val="000000"/>
                </a:solidFill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</a:rPr>
              <a:t>empty()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如果要让队首始终为队列中最小的元素，需要按如下方法定义：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std::</a:t>
            </a:r>
            <a:r>
              <a:rPr lang="en-US" altLang="zh-CN" sz="2000" dirty="0" err="1">
                <a:solidFill>
                  <a:srgbClr val="000000"/>
                </a:solidFill>
              </a:rPr>
              <a:t>priority_queue</a:t>
            </a:r>
            <a:r>
              <a:rPr lang="en-US" altLang="zh-CN" sz="2000" dirty="0">
                <a:solidFill>
                  <a:srgbClr val="000000"/>
                </a:solidFill>
              </a:rPr>
              <a:t>&lt;T, std::vector&lt;T&gt;, std::greater&lt;T&gt; &gt; queue;</a:t>
            </a:r>
          </a:p>
        </p:txBody>
      </p:sp>
    </p:spTree>
    <p:extLst>
      <p:ext uri="{BB962C8B-B14F-4D97-AF65-F5344CB8AC3E}">
        <p14:creationId xmlns:p14="http://schemas.microsoft.com/office/powerpoint/2010/main" val="253045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C931A0C-95CB-4222-87FB-627BDF9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几个常用的泛型算法</a:t>
            </a:r>
            <a:r>
              <a:rPr lang="en-US" altLang="zh-CN" sz="4000" dirty="0">
                <a:solidFill>
                  <a:srgbClr val="FFFFFF"/>
                </a:solidFill>
              </a:rPr>
              <a:t>&lt;algorithm&gt;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904DC-821A-4E6B-88D7-D5CF02F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03503"/>
            <a:ext cx="9833548" cy="3923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std::swap(a, b)</a:t>
            </a:r>
            <a:r>
              <a:rPr lang="zh-CN" altLang="en-US" sz="2000" dirty="0">
                <a:solidFill>
                  <a:srgbClr val="000000"/>
                </a:solidFill>
              </a:rPr>
              <a:t>，交换</a:t>
            </a:r>
            <a:r>
              <a:rPr lang="en-US" altLang="zh-CN" sz="2000" dirty="0">
                <a:solidFill>
                  <a:srgbClr val="000000"/>
                </a:solidFill>
              </a:rPr>
              <a:t>a</a:t>
            </a:r>
            <a:r>
              <a:rPr lang="zh-CN" altLang="en-US" sz="2000" dirty="0">
                <a:solidFill>
                  <a:srgbClr val="000000"/>
                </a:solidFill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</a:rPr>
              <a:t>b</a:t>
            </a:r>
            <a:r>
              <a:rPr lang="zh-CN" altLang="en-US" sz="2000" dirty="0">
                <a:solidFill>
                  <a:srgbClr val="000000"/>
                </a:solidFill>
              </a:rPr>
              <a:t>，两者类型必须相同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std::abs(a)</a:t>
            </a:r>
            <a:r>
              <a:rPr lang="zh-CN" altLang="en-US" sz="2000" dirty="0">
                <a:solidFill>
                  <a:srgbClr val="000000"/>
                </a:solidFill>
              </a:rPr>
              <a:t>，返回绝对值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std::sort(begin, end, [</a:t>
            </a:r>
            <a:r>
              <a:rPr lang="en-US" altLang="zh-CN" sz="2000" dirty="0" err="1">
                <a:solidFill>
                  <a:srgbClr val="000000"/>
                </a:solidFill>
              </a:rPr>
              <a:t>cmp</a:t>
            </a:r>
            <a:r>
              <a:rPr lang="en-US" altLang="zh-CN" sz="2000" dirty="0">
                <a:solidFill>
                  <a:srgbClr val="000000"/>
                </a:solidFill>
              </a:rPr>
              <a:t>])</a:t>
            </a:r>
            <a:r>
              <a:rPr lang="zh-CN" altLang="en-US" sz="2000" dirty="0">
                <a:solidFill>
                  <a:srgbClr val="000000"/>
                </a:solidFill>
              </a:rPr>
              <a:t>，对地址</a:t>
            </a:r>
            <a:r>
              <a:rPr lang="en-US" altLang="zh-CN" sz="2000" dirty="0">
                <a:solidFill>
                  <a:srgbClr val="000000"/>
                </a:solidFill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</a:rPr>
              <a:t>begin,end</a:t>
            </a:r>
            <a:r>
              <a:rPr lang="en-US" altLang="zh-CN" sz="2000" dirty="0">
                <a:solidFill>
                  <a:srgbClr val="000000"/>
                </a:solidFill>
              </a:rPr>
              <a:t>)</a:t>
            </a:r>
            <a:r>
              <a:rPr lang="zh-CN" altLang="en-US" sz="2000" dirty="0">
                <a:solidFill>
                  <a:srgbClr val="000000"/>
                </a:solidFill>
              </a:rPr>
              <a:t>进行排序，</a:t>
            </a:r>
            <a:r>
              <a:rPr lang="en-US" altLang="zh-CN" sz="2000" dirty="0" err="1">
                <a:solidFill>
                  <a:srgbClr val="000000"/>
                </a:solidFill>
              </a:rPr>
              <a:t>cmp</a:t>
            </a:r>
            <a:r>
              <a:rPr lang="zh-CN" altLang="en-US" sz="2000" dirty="0">
                <a:solidFill>
                  <a:srgbClr val="000000"/>
                </a:solidFill>
              </a:rPr>
              <a:t>为可选项，用于重载</a:t>
            </a:r>
            <a:r>
              <a:rPr lang="en-US" altLang="zh-CN" sz="2000" dirty="0">
                <a:solidFill>
                  <a:srgbClr val="000000"/>
                </a:solidFill>
              </a:rPr>
              <a:t> operator &lt;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std::unique(begin, end)</a:t>
            </a:r>
            <a:r>
              <a:rPr lang="zh-CN" altLang="en-US" sz="2000" dirty="0">
                <a:solidFill>
                  <a:srgbClr val="000000"/>
                </a:solidFill>
              </a:rPr>
              <a:t>，对有序地址</a:t>
            </a:r>
            <a:r>
              <a:rPr lang="en-US" altLang="zh-CN" sz="2000" dirty="0">
                <a:solidFill>
                  <a:srgbClr val="000000"/>
                </a:solidFill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</a:rPr>
              <a:t>begin,end</a:t>
            </a:r>
            <a:r>
              <a:rPr lang="en-US" altLang="zh-CN" sz="2000" dirty="0">
                <a:solidFill>
                  <a:srgbClr val="000000"/>
                </a:solidFill>
              </a:rPr>
              <a:t>)</a:t>
            </a:r>
            <a:r>
              <a:rPr lang="zh-CN" altLang="en-US" sz="2000" dirty="0">
                <a:solidFill>
                  <a:srgbClr val="000000"/>
                </a:solidFill>
              </a:rPr>
              <a:t>中的内容去重，返回最后一个元素的地址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std::</a:t>
            </a:r>
            <a:r>
              <a:rPr lang="en-US" altLang="zh-CN" sz="2000" dirty="0" err="1">
                <a:solidFill>
                  <a:srgbClr val="000000"/>
                </a:solidFill>
              </a:rPr>
              <a:t>lower_bound</a:t>
            </a:r>
            <a:r>
              <a:rPr lang="en-US" altLang="zh-CN" sz="2000" dirty="0">
                <a:solidFill>
                  <a:srgbClr val="000000"/>
                </a:solidFill>
              </a:rPr>
              <a:t>(begin, end, </a:t>
            </a:r>
            <a:r>
              <a:rPr lang="en-US" altLang="zh-CN" sz="2000" dirty="0" err="1">
                <a:solidFill>
                  <a:srgbClr val="000000"/>
                </a:solidFill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</a:rPr>
              <a:t>)</a:t>
            </a:r>
            <a:r>
              <a:rPr lang="zh-CN" altLang="en-US" sz="2000" dirty="0">
                <a:solidFill>
                  <a:srgbClr val="000000"/>
                </a:solidFill>
              </a:rPr>
              <a:t>，返回有序地址</a:t>
            </a:r>
            <a:r>
              <a:rPr lang="en-US" altLang="zh-CN" sz="2000" dirty="0">
                <a:solidFill>
                  <a:srgbClr val="000000"/>
                </a:solidFill>
              </a:rPr>
              <a:t>[begin, end)</a:t>
            </a:r>
            <a:r>
              <a:rPr lang="zh-CN" altLang="en-US" sz="2000" dirty="0">
                <a:solidFill>
                  <a:srgbClr val="000000"/>
                </a:solidFill>
              </a:rPr>
              <a:t>中第一个大于等于</a:t>
            </a:r>
            <a:r>
              <a:rPr lang="en-US" altLang="zh-CN" sz="2000" dirty="0" err="1">
                <a:solidFill>
                  <a:srgbClr val="000000"/>
                </a:solidFill>
              </a:rPr>
              <a:t>val</a:t>
            </a:r>
            <a:r>
              <a:rPr lang="zh-CN" altLang="en-US" sz="2000" dirty="0">
                <a:solidFill>
                  <a:srgbClr val="000000"/>
                </a:solidFill>
              </a:rPr>
              <a:t>的地址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std::</a:t>
            </a:r>
            <a:r>
              <a:rPr lang="en-US" altLang="zh-CN" sz="2000" dirty="0" err="1">
                <a:solidFill>
                  <a:srgbClr val="000000"/>
                </a:solidFill>
              </a:rPr>
              <a:t>upper_bound</a:t>
            </a:r>
            <a:r>
              <a:rPr lang="en-US" altLang="zh-CN" sz="2000" dirty="0">
                <a:solidFill>
                  <a:srgbClr val="000000"/>
                </a:solidFill>
              </a:rPr>
              <a:t>(begin, end, </a:t>
            </a:r>
            <a:r>
              <a:rPr lang="en-US" altLang="zh-CN" sz="2000" dirty="0" err="1">
                <a:solidFill>
                  <a:srgbClr val="000000"/>
                </a:solidFill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</a:rPr>
              <a:t>)</a:t>
            </a:r>
            <a:r>
              <a:rPr lang="zh-CN" altLang="en-US" sz="2000" dirty="0">
                <a:solidFill>
                  <a:srgbClr val="000000"/>
                </a:solidFill>
              </a:rPr>
              <a:t>，返回有序地址</a:t>
            </a:r>
            <a:r>
              <a:rPr lang="en-US" altLang="zh-CN" sz="2000" dirty="0">
                <a:solidFill>
                  <a:srgbClr val="000000"/>
                </a:solidFill>
              </a:rPr>
              <a:t>[begin, end)</a:t>
            </a:r>
            <a:r>
              <a:rPr lang="zh-CN" altLang="en-US" sz="2000" dirty="0">
                <a:solidFill>
                  <a:srgbClr val="000000"/>
                </a:solidFill>
              </a:rPr>
              <a:t>中第一个大于</a:t>
            </a:r>
            <a:r>
              <a:rPr lang="en-US" altLang="zh-CN" sz="2000" dirty="0" err="1">
                <a:solidFill>
                  <a:srgbClr val="000000"/>
                </a:solidFill>
              </a:rPr>
              <a:t>val</a:t>
            </a:r>
            <a:r>
              <a:rPr lang="zh-CN" altLang="en-US" sz="2000" dirty="0">
                <a:solidFill>
                  <a:srgbClr val="000000"/>
                </a:solidFill>
              </a:rPr>
              <a:t>的地址</a:t>
            </a:r>
          </a:p>
          <a:p>
            <a:pPr marL="0" indent="0">
              <a:buNone/>
            </a:pPr>
            <a:endParaRPr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43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C931A0C-95CB-4222-87FB-627BDF9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>
                <a:solidFill>
                  <a:srgbClr val="FFFFFF"/>
                </a:solidFill>
              </a:rPr>
              <a:t>栈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904DC-821A-4E6B-88D7-D5CF02F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67708"/>
            <a:ext cx="9833548" cy="688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栈是一种只支持在尾部进行插入和删除操作的线性表，保证了先来后去的原则，其尾部称为栈顶，头部称为栈底。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34C46E2-3D4F-4D84-8768-FB6B6B980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035" y="3114384"/>
            <a:ext cx="3386700" cy="374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A4C065F-21FD-4C67-B14A-7E8C906FC7FF}"/>
              </a:ext>
            </a:extLst>
          </p:cNvPr>
          <p:cNvSpPr txBox="1"/>
          <p:nvPr/>
        </p:nvSpPr>
        <p:spPr>
          <a:xfrm>
            <a:off x="1179226" y="3429000"/>
            <a:ext cx="6855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可以用代码来简单实现一个栈，但一般推荐使用</a:t>
            </a:r>
            <a:r>
              <a:rPr lang="en-US" altLang="zh-CN" dirty="0"/>
              <a:t>STL</a:t>
            </a:r>
            <a:r>
              <a:rPr lang="zh-CN" altLang="en-US" dirty="0"/>
              <a:t>内置的</a:t>
            </a:r>
            <a:r>
              <a:rPr lang="en-US" altLang="zh-CN" dirty="0"/>
              <a:t>std::stack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9DBA8D-061B-4A18-8955-00AAA2187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770" y="327812"/>
            <a:ext cx="3400000" cy="5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3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C931A0C-95CB-4222-87FB-627BDF9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车厢调度问题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904DC-821A-4E6B-88D7-D5CF02F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636668"/>
            <a:ext cx="9833548" cy="3150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首先引入一个指向目标序列头部的指针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从</a:t>
            </a:r>
            <a:r>
              <a:rPr lang="en-US" altLang="zh-CN" sz="2000" dirty="0">
                <a:solidFill>
                  <a:srgbClr val="000000"/>
                </a:solidFill>
              </a:rPr>
              <a:t>1</a:t>
            </a:r>
            <a:r>
              <a:rPr lang="zh-CN" altLang="en-US" sz="2000" dirty="0">
                <a:solidFill>
                  <a:srgbClr val="000000"/>
                </a:solidFill>
              </a:rPr>
              <a:t>到</a:t>
            </a:r>
            <a:r>
              <a:rPr lang="en-US" altLang="zh-CN" sz="2000" dirty="0">
                <a:solidFill>
                  <a:srgbClr val="000000"/>
                </a:solidFill>
              </a:rPr>
              <a:t>n</a:t>
            </a:r>
            <a:r>
              <a:rPr lang="zh-CN" altLang="en-US" sz="2000" dirty="0">
                <a:solidFill>
                  <a:srgbClr val="000000"/>
                </a:solidFill>
              </a:rPr>
              <a:t>依次对每个元素入栈，每次入栈后，如果当前栈顶与指针对应的值相同，则让栈顶出栈，指针的值加一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当所有元素完成入栈，且判断结束，如果此时栈为空，则目标序列是合法的。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1DBD4D-858E-4482-890A-C98A89261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335" y="545606"/>
            <a:ext cx="5333333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6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C931A0C-95CB-4222-87FB-627BDF9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括号匹配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904DC-821A-4E6B-88D7-D5CF02F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83402"/>
            <a:ext cx="9833548" cy="395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给定一个只包含‘</a:t>
            </a:r>
            <a:r>
              <a:rPr lang="en-US" altLang="zh-CN" sz="2000" dirty="0">
                <a:solidFill>
                  <a:srgbClr val="000000"/>
                </a:solidFill>
              </a:rPr>
              <a:t>(‘</a:t>
            </a:r>
            <a:r>
              <a:rPr lang="zh-CN" altLang="en-US" sz="2000" dirty="0">
                <a:solidFill>
                  <a:srgbClr val="000000"/>
                </a:solidFill>
              </a:rPr>
              <a:t>和’</a:t>
            </a:r>
            <a:r>
              <a:rPr lang="en-US" altLang="zh-CN" sz="2000" dirty="0">
                <a:solidFill>
                  <a:srgbClr val="000000"/>
                </a:solidFill>
              </a:rPr>
              <a:t>)’</a:t>
            </a:r>
            <a:r>
              <a:rPr lang="zh-CN" altLang="en-US" sz="2000" dirty="0">
                <a:solidFill>
                  <a:srgbClr val="000000"/>
                </a:solidFill>
              </a:rPr>
              <a:t>的字符串，判断该字符串内的括号是否正确匹配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F5DCA-9723-4662-893D-F6B6D59B9DEB}"/>
              </a:ext>
            </a:extLst>
          </p:cNvPr>
          <p:cNvSpPr txBox="1"/>
          <p:nvPr/>
        </p:nvSpPr>
        <p:spPr>
          <a:xfrm>
            <a:off x="1179226" y="3142695"/>
            <a:ext cx="9833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要完成匹配，首先字符串的长度必须是偶数。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 </a:t>
            </a:r>
            <a:r>
              <a:rPr lang="en-US" altLang="zh-CN" dirty="0"/>
              <a:t>( </a:t>
            </a:r>
            <a:r>
              <a:rPr lang="zh-CN" altLang="en-US" dirty="0"/>
              <a:t>视为一次入栈操作， </a:t>
            </a:r>
            <a:r>
              <a:rPr lang="en-US" altLang="zh-CN" dirty="0"/>
              <a:t>) </a:t>
            </a:r>
            <a:r>
              <a:rPr lang="zh-CN" altLang="en-US" dirty="0"/>
              <a:t>视为一次出栈操作，如果遇到某个 </a:t>
            </a:r>
            <a:r>
              <a:rPr lang="en-US" altLang="zh-CN" dirty="0"/>
              <a:t>) </a:t>
            </a:r>
            <a:r>
              <a:rPr lang="zh-CN" altLang="en-US" dirty="0"/>
              <a:t>要出栈时，栈为空，显然无法完成匹配。如果处理完所有括号时，栈不为空，显然有多余的 </a:t>
            </a:r>
            <a:r>
              <a:rPr lang="en-US" altLang="zh-CN" dirty="0"/>
              <a:t>( </a:t>
            </a:r>
            <a:r>
              <a:rPr lang="zh-CN" altLang="en-US" dirty="0"/>
              <a:t>没有进行匹配。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只需要模拟一个栈顶指针即可。</a:t>
            </a:r>
          </a:p>
        </p:txBody>
      </p:sp>
    </p:spTree>
    <p:extLst>
      <p:ext uri="{BB962C8B-B14F-4D97-AF65-F5344CB8AC3E}">
        <p14:creationId xmlns:p14="http://schemas.microsoft.com/office/powerpoint/2010/main" val="11504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C931A0C-95CB-4222-87FB-627BDF9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单调栈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904DC-821A-4E6B-88D7-D5CF02F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5"/>
            <a:ext cx="9833548" cy="2981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有时候需要用栈来维护一个递增</a:t>
            </a:r>
            <a:r>
              <a:rPr lang="en-US" altLang="zh-CN" sz="2000" dirty="0">
                <a:solidFill>
                  <a:srgbClr val="000000"/>
                </a:solidFill>
              </a:rPr>
              <a:t>/</a:t>
            </a:r>
            <a:r>
              <a:rPr lang="zh-CN" altLang="en-US" sz="2000" dirty="0">
                <a:solidFill>
                  <a:srgbClr val="000000"/>
                </a:solidFill>
              </a:rPr>
              <a:t>递减的序列。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以递增为例，如果即将入栈的数小于等于栈顶的数，则需要不断将栈顶出栈，直到栈为空或栈顶小于即将入栈的数。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392BAC-65AB-4756-8C32-740692081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226" y="3920689"/>
            <a:ext cx="4361905" cy="1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9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C931A0C-95CB-4222-87FB-627BDF9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排队问题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D904DC-821A-4E6B-88D7-D5CF02FA0A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9226" y="2476870"/>
                <a:ext cx="9833548" cy="70133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</a:rPr>
                  <a:t>N</a:t>
                </a:r>
                <a:r>
                  <a:rPr lang="zh-CN" altLang="en-US" sz="2000" dirty="0">
                    <a:solidFill>
                      <a:srgbClr val="000000"/>
                    </a:solidFill>
                  </a:rPr>
                  <a:t>个人按照标号从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1</a:t>
                </a:r>
                <a:r>
                  <a:rPr lang="zh-CN" altLang="en-US" sz="2000" dirty="0">
                    <a:solidFill>
                      <a:srgbClr val="000000"/>
                    </a:solidFill>
                  </a:rPr>
                  <a:t>至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N</a:t>
                </a:r>
                <a:r>
                  <a:rPr lang="zh-CN" altLang="en-US" sz="2000" dirty="0">
                    <a:solidFill>
                      <a:srgbClr val="000000"/>
                    </a:solidFill>
                  </a:rPr>
                  <a:t>排队，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Q</a:t>
                </a:r>
                <a:r>
                  <a:rPr lang="zh-CN" altLang="en-US" sz="2000" dirty="0">
                    <a:solidFill>
                      <a:srgbClr val="000000"/>
                    </a:solidFill>
                  </a:rPr>
                  <a:t>次操作，每次操作询问标号为</a:t>
                </a:r>
                <a:r>
                  <a:rPr lang="en-US" altLang="zh-CN" sz="2000" dirty="0" err="1">
                    <a:solidFill>
                      <a:srgbClr val="000000"/>
                    </a:solidFill>
                  </a:rPr>
                  <a:t>i</a:t>
                </a:r>
                <a:r>
                  <a:rPr lang="zh-CN" altLang="en-US" sz="2000" dirty="0">
                    <a:solidFill>
                      <a:srgbClr val="000000"/>
                    </a:solidFill>
                  </a:rPr>
                  <a:t>的人（保证其还在队列中）的下一个人的标号，或让编号为</a:t>
                </a:r>
                <a:r>
                  <a:rPr lang="en-US" altLang="zh-CN" sz="2000" dirty="0" err="1">
                    <a:solidFill>
                      <a:srgbClr val="000000"/>
                    </a:solidFill>
                  </a:rPr>
                  <a:t>i</a:t>
                </a:r>
                <a:r>
                  <a:rPr lang="zh-CN" altLang="en-US" sz="2000" dirty="0">
                    <a:solidFill>
                      <a:srgbClr val="000000"/>
                    </a:solidFill>
                  </a:rPr>
                  <a:t>的人出队，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≤100000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</a:rPr>
                  <a:t>，询问次数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</a:rPr>
                  <a:t>，时限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1s</a:t>
                </a:r>
              </a:p>
              <a:p>
                <a:pPr marL="0" indent="0">
                  <a:buNone/>
                </a:pPr>
                <a:endParaRPr lang="zh-CN" alt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D904DC-821A-4E6B-88D7-D5CF02FA0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226" y="2476870"/>
                <a:ext cx="9833548" cy="701336"/>
              </a:xfrm>
              <a:blipFill>
                <a:blip r:embed="rId3"/>
                <a:stretch>
                  <a:fillRect l="-558" t="-8696" r="-558" b="-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3829522-CF33-46FC-883D-4B38FAFD05D3}"/>
              </a:ext>
            </a:extLst>
          </p:cNvPr>
          <p:cNvSpPr txBox="1"/>
          <p:nvPr/>
        </p:nvSpPr>
        <p:spPr>
          <a:xfrm>
            <a:off x="1179226" y="3178206"/>
            <a:ext cx="9833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出队操作可以理解为删除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的值较小，显然可以用数组进行操作。让标号为</a:t>
            </a:r>
            <a:r>
              <a:rPr lang="en-US" altLang="zh-CN" dirty="0" err="1"/>
              <a:t>i</a:t>
            </a:r>
            <a:r>
              <a:rPr lang="zh-CN" altLang="en-US" dirty="0"/>
              <a:t>的人出队，只需要把编号为</a:t>
            </a:r>
            <a:r>
              <a:rPr lang="en-US" altLang="zh-CN" dirty="0" err="1"/>
              <a:t>i</a:t>
            </a:r>
            <a:r>
              <a:rPr lang="zh-CN" altLang="en-US" dirty="0"/>
              <a:t>的位置后面的所有元素都向前移动一步即可。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</a:t>
            </a:r>
            <a:r>
              <a:rPr lang="en-US" altLang="zh-CN" dirty="0"/>
              <a:t>n</a:t>
            </a:r>
            <a:r>
              <a:rPr lang="zh-CN" altLang="en-US" dirty="0"/>
              <a:t>和删除次数都较大，显然这样做会超时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3488E2-9519-4BD3-A5A7-18C5494B1023}"/>
              </a:ext>
            </a:extLst>
          </p:cNvPr>
          <p:cNvSpPr txBox="1"/>
          <p:nvPr/>
        </p:nvSpPr>
        <p:spPr>
          <a:xfrm>
            <a:off x="1179226" y="5525934"/>
            <a:ext cx="983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考虑到询问的次数较少，可以使用删除操作耗时短的数据结构</a:t>
            </a:r>
          </a:p>
        </p:txBody>
      </p:sp>
    </p:spTree>
    <p:extLst>
      <p:ext uri="{BB962C8B-B14F-4D97-AF65-F5344CB8AC3E}">
        <p14:creationId xmlns:p14="http://schemas.microsoft.com/office/powerpoint/2010/main" val="116792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C931A0C-95CB-4222-87FB-627BDF9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904DC-821A-4E6B-88D7-D5CF02F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476870"/>
            <a:ext cx="9833548" cy="3310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顾名思义，链表是一条链。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对于数组里的每个元素，除了有它本身的值之外，还有一个指向下一个元素的指针</a:t>
            </a:r>
            <a:r>
              <a:rPr lang="en-US" altLang="zh-CN" sz="2000" dirty="0">
                <a:solidFill>
                  <a:srgbClr val="000000"/>
                </a:solidFill>
              </a:rPr>
              <a:t>ne</a:t>
            </a:r>
            <a:r>
              <a:rPr lang="zh-CN" altLang="en-US" sz="2000" dirty="0">
                <a:solidFill>
                  <a:srgbClr val="000000"/>
                </a:solidFill>
              </a:rPr>
              <a:t>（有时也会有指向上一个元素的指针），如果要删除数组中的某个元素，则只需要将其上一个元素的</a:t>
            </a:r>
            <a:r>
              <a:rPr lang="en-US" altLang="zh-CN" sz="2000" dirty="0">
                <a:solidFill>
                  <a:srgbClr val="000000"/>
                </a:solidFill>
              </a:rPr>
              <a:t>ne</a:t>
            </a:r>
            <a:r>
              <a:rPr lang="zh-CN" altLang="en-US" sz="2000" dirty="0">
                <a:solidFill>
                  <a:srgbClr val="000000"/>
                </a:solidFill>
              </a:rPr>
              <a:t>改为要删除元素的</a:t>
            </a:r>
            <a:r>
              <a:rPr lang="en-US" altLang="zh-CN" sz="2000" dirty="0">
                <a:solidFill>
                  <a:srgbClr val="000000"/>
                </a:solidFill>
              </a:rPr>
              <a:t>ne</a:t>
            </a:r>
            <a:r>
              <a:rPr lang="zh-CN" altLang="en-US" sz="2000" dirty="0">
                <a:solidFill>
                  <a:srgbClr val="000000"/>
                </a:solidFill>
              </a:rPr>
              <a:t>值即可。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7" name="内容占位符 15">
            <a:extLst>
              <a:ext uri="{FF2B5EF4-FFF2-40B4-BE49-F238E27FC236}">
                <a16:creationId xmlns:a16="http://schemas.microsoft.com/office/drawing/2014/main" id="{53937357-3940-4650-8C39-7965722D2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50" y="4389051"/>
            <a:ext cx="4723809" cy="9142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424FAC-95CF-4F29-B701-EE46CE395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072" y="4131908"/>
            <a:ext cx="4800000" cy="11714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B037648-EA79-4D5F-97F8-BF9942175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4366" y="142494"/>
            <a:ext cx="4231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9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C931A0C-95CB-4222-87FB-627BDF9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904DC-821A-4E6B-88D7-D5CF02F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12381"/>
            <a:ext cx="9833548" cy="3274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如果要在某个元素后添加一个元素，只需要先将新添加元素的</a:t>
            </a:r>
            <a:r>
              <a:rPr lang="en-US" altLang="zh-CN" sz="2000" dirty="0">
                <a:solidFill>
                  <a:srgbClr val="000000"/>
                </a:solidFill>
              </a:rPr>
              <a:t>ne</a:t>
            </a:r>
            <a:r>
              <a:rPr lang="zh-CN" altLang="en-US" sz="2000" dirty="0">
                <a:solidFill>
                  <a:srgbClr val="000000"/>
                </a:solidFill>
              </a:rPr>
              <a:t>改为当前元素的</a:t>
            </a:r>
            <a:r>
              <a:rPr lang="en-US" altLang="zh-CN" sz="2000" dirty="0">
                <a:solidFill>
                  <a:srgbClr val="000000"/>
                </a:solidFill>
              </a:rPr>
              <a:t>ne</a:t>
            </a:r>
            <a:r>
              <a:rPr lang="zh-CN" altLang="en-US" sz="2000" dirty="0">
                <a:solidFill>
                  <a:srgbClr val="000000"/>
                </a:solidFill>
              </a:rPr>
              <a:t>，再将当前元素的</a:t>
            </a:r>
            <a:r>
              <a:rPr lang="en-US" altLang="zh-CN" sz="2000" dirty="0">
                <a:solidFill>
                  <a:srgbClr val="000000"/>
                </a:solidFill>
              </a:rPr>
              <a:t>ne</a:t>
            </a:r>
            <a:r>
              <a:rPr lang="zh-CN" altLang="en-US" sz="2000" dirty="0">
                <a:solidFill>
                  <a:srgbClr val="000000"/>
                </a:solidFill>
              </a:rPr>
              <a:t>改为新添加元素的地址即可。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STL</a:t>
            </a:r>
            <a:r>
              <a:rPr lang="zh-CN" altLang="en-US" sz="2000" dirty="0">
                <a:solidFill>
                  <a:srgbClr val="000000"/>
                </a:solidFill>
              </a:rPr>
              <a:t>中同样有内置的</a:t>
            </a:r>
            <a:r>
              <a:rPr lang="en-US" altLang="zh-CN" sz="2000" dirty="0">
                <a:solidFill>
                  <a:srgbClr val="000000"/>
                </a:solidFill>
              </a:rPr>
              <a:t>std::list</a:t>
            </a:r>
            <a:r>
              <a:rPr lang="zh-CN" altLang="en-US" sz="2000" dirty="0">
                <a:solidFill>
                  <a:srgbClr val="000000"/>
                </a:solidFill>
              </a:rPr>
              <a:t>，建议使用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8A23B5-3473-429A-8166-136B9C6F6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226" y="3958348"/>
            <a:ext cx="2990476" cy="8476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477FF6-C87A-4900-8FDC-8B0E023B2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900" y="3953376"/>
            <a:ext cx="4923809" cy="15047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74C922-FC94-4CB0-9833-8657CCFAB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5139" y="2386143"/>
            <a:ext cx="2628571" cy="2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2795</Words>
  <Application>Microsoft Office PowerPoint</Application>
  <PresentationFormat>宽屏</PresentationFormat>
  <Paragraphs>147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等线 Light</vt:lpstr>
      <vt:lpstr>Arial</vt:lpstr>
      <vt:lpstr>Cambria Math</vt:lpstr>
      <vt:lpstr>Office 主题​​</vt:lpstr>
      <vt:lpstr>数据结构div3</vt:lpstr>
      <vt:lpstr>车厢调度问题</vt:lpstr>
      <vt:lpstr>栈</vt:lpstr>
      <vt:lpstr>车厢调度问题</vt:lpstr>
      <vt:lpstr>括号匹配</vt:lpstr>
      <vt:lpstr>单调栈</vt:lpstr>
      <vt:lpstr>排队问题</vt:lpstr>
      <vt:lpstr>链表</vt:lpstr>
      <vt:lpstr>链表</vt:lpstr>
      <vt:lpstr>排队问题2</vt:lpstr>
      <vt:lpstr>队列</vt:lpstr>
      <vt:lpstr>双端队列</vt:lpstr>
      <vt:lpstr>树</vt:lpstr>
      <vt:lpstr>满二叉树和完全二叉树</vt:lpstr>
      <vt:lpstr>二叉树的遍历</vt:lpstr>
      <vt:lpstr>洛谷1087：FBI树</vt:lpstr>
      <vt:lpstr>STL数据结构</vt:lpstr>
      <vt:lpstr>遍历 STL 数据结构</vt:lpstr>
      <vt:lpstr>std::vector &lt;vector&gt;、std::array &lt;array&gt;</vt:lpstr>
      <vt:lpstr>std::stack &lt;stack&gt;</vt:lpstr>
      <vt:lpstr>std::deque &lt;queue&gt;</vt:lpstr>
      <vt:lpstr>std::list &lt;list&gt;</vt:lpstr>
      <vt:lpstr>std::string  &lt;string&gt;</vt:lpstr>
      <vt:lpstr>std::pair     &lt;utility&gt;</vt:lpstr>
      <vt:lpstr>std::map&lt;map&gt;、std::unordered_map &lt;unordered_map&gt;</vt:lpstr>
      <vt:lpstr>std::set、std::multiset  &lt;set&gt;</vt:lpstr>
      <vt:lpstr>std::priority_queue &lt;queue&gt;</vt:lpstr>
      <vt:lpstr>几个常用的泛型算法&lt;algorithm&gt;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数据结构div3</dc:title>
  <dc:creator>尧 郭</dc:creator>
  <cp:lastModifiedBy>尧 郭</cp:lastModifiedBy>
  <cp:revision>113</cp:revision>
  <dcterms:created xsi:type="dcterms:W3CDTF">2020-08-01T08:20:54Z</dcterms:created>
  <dcterms:modified xsi:type="dcterms:W3CDTF">2020-08-01T17:11:18Z</dcterms:modified>
</cp:coreProperties>
</file>