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 id="262" r:id="rId8"/>
    <p:sldId id="264" r:id="rId9"/>
    <p:sldId id="265" r:id="rId10"/>
    <p:sldId id="267" r:id="rId11"/>
    <p:sldId id="268" r:id="rId12"/>
    <p:sldId id="274"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sz="4000">
                <a:latin typeface="Times New Roman" panose="02020603050405020304" charset="0"/>
                <a:ea typeface="宋体" panose="02010600030101010101" pitchFamily="2" charset="-122"/>
                <a:cs typeface="Times New Roman" panose="02020603050405020304" charset="0"/>
                <a:sym typeface="+mn-ea"/>
              </a:rPr>
              <a:t>Digital image semantic segmentation based on deep learning artificial neural network</a:t>
            </a:r>
            <a:endParaRPr lang="en-US" altLang="zh-CN" sz="4000"/>
          </a:p>
        </p:txBody>
      </p:sp>
      <p:sp>
        <p:nvSpPr>
          <p:cNvPr id="3" name="副标题 2"/>
          <p:cNvSpPr>
            <a:spLocks noGrp="1"/>
          </p:cNvSpPr>
          <p:nvPr>
            <p:ph type="subTitle" idx="1"/>
          </p:nvPr>
        </p:nvSpPr>
        <p:spPr/>
        <p:txBody>
          <a:bodyPr/>
          <a:p>
            <a:r>
              <a:rPr lang="en-US" altLang="zh-CN"/>
              <a:t>                </a:t>
            </a:r>
            <a:r>
              <a:rPr lang="en-US" altLang="zh-CN" sz="2000">
                <a:latin typeface="Times New Roman" panose="02020603050405020304" charset="0"/>
                <a:cs typeface="Times New Roman" panose="02020603050405020304" charset="0"/>
              </a:rPr>
              <a:t>                                 He Yiming</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9305"/>
          </a:xfrm>
        </p:spPr>
        <p:txBody>
          <a:bodyPr/>
          <a:p>
            <a:pPr algn="ctr">
              <a:buClrTx/>
              <a:buSzTx/>
              <a:buFontTx/>
            </a:pPr>
            <a:r>
              <a:rPr lang="en-US" altLang="zh-CN" sz="3600">
                <a:latin typeface="Times New Roman" panose="02020603050405020304" charset="0"/>
                <a:cs typeface="Times New Roman" panose="02020603050405020304" charset="0"/>
              </a:rPr>
              <a:t>FCN training</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155065"/>
            <a:ext cx="10515600" cy="769620"/>
          </a:xfrm>
        </p:spPr>
        <p:txBody>
          <a:bodyPr/>
          <a:p>
            <a:pPr marL="0" algn="l">
              <a:buClrTx/>
              <a:buSzTx/>
              <a:buFontTx/>
              <a:buNone/>
            </a:pPr>
            <a:r>
              <a:rPr lang="en-US" altLang="zh-CN" sz="2400" b="1">
                <a:latin typeface="Times New Roman" panose="02020603050405020304" charset="0"/>
                <a:ea typeface="+mj-ea"/>
                <a:cs typeface="Times New Roman" panose="02020603050405020304" charset="0"/>
              </a:rPr>
              <a:t>4.</a:t>
            </a:r>
            <a:r>
              <a:rPr lang="en-US" altLang="zh-CN" sz="2400">
                <a:latin typeface="Times New Roman" panose="02020603050405020304" charset="0"/>
                <a:ea typeface="+mj-ea"/>
                <a:cs typeface="Times New Roman" panose="02020603050405020304" charset="0"/>
              </a:rPr>
              <a:t>FCN-8s network - The up-sampling is completed in three steps. The prediction results of the third pooling layer are further integrated.</a:t>
            </a:r>
            <a:endParaRPr lang="en-US" altLang="zh-CN" sz="2400">
              <a:latin typeface="Times New Roman" panose="02020603050405020304" charset="0"/>
              <a:ea typeface="+mj-ea"/>
              <a:cs typeface="Times New Roman" panose="02020603050405020304" charset="0"/>
            </a:endParaRPr>
          </a:p>
        </p:txBody>
      </p:sp>
      <p:sp>
        <p:nvSpPr>
          <p:cNvPr id="4" name="文本框 3"/>
          <p:cNvSpPr txBox="1"/>
          <p:nvPr/>
        </p:nvSpPr>
        <p:spPr>
          <a:xfrm>
            <a:off x="4826000" y="-1602740"/>
            <a:ext cx="2540000" cy="368300"/>
          </a:xfrm>
          <a:prstGeom prst="rect">
            <a:avLst/>
          </a:prstGeom>
          <a:noFill/>
        </p:spPr>
        <p:txBody>
          <a:bodyPr wrap="square" rtlCol="0" anchor="t">
            <a:spAutoFit/>
          </a:bodyPr>
          <a:p>
            <a:r>
              <a:rPr lang="zh-CN" altLang="en-US"/>
              <a:t> </a:t>
            </a:r>
            <a:endParaRPr lang="zh-CN" altLang="en-US"/>
          </a:p>
        </p:txBody>
      </p:sp>
      <p:pic>
        <p:nvPicPr>
          <p:cNvPr id="7" name="图片 6" descr="J4"/>
          <p:cNvPicPr>
            <a:picLocks noChangeAspect="1"/>
          </p:cNvPicPr>
          <p:nvPr/>
        </p:nvPicPr>
        <p:blipFill>
          <a:blip r:embed="rId1"/>
          <a:stretch>
            <a:fillRect/>
          </a:stretch>
        </p:blipFill>
        <p:spPr>
          <a:xfrm>
            <a:off x="1414145" y="2223770"/>
            <a:ext cx="9363710" cy="3736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9305"/>
          </a:xfrm>
        </p:spPr>
        <p:txBody>
          <a:bodyPr/>
          <a:p>
            <a:pPr algn="ctr">
              <a:buClrTx/>
              <a:buSzTx/>
              <a:buFontTx/>
            </a:pPr>
            <a:r>
              <a:rPr lang="en-US" altLang="zh-CN" sz="3600">
                <a:latin typeface="Times New Roman" panose="02020603050405020304" charset="0"/>
                <a:cs typeface="Times New Roman" panose="02020603050405020304" charset="0"/>
              </a:rPr>
              <a:t>Skip structure</a:t>
            </a:r>
            <a:endParaRPr lang="en-US" altLang="zh-CN" sz="3600">
              <a:latin typeface="Times New Roman" panose="02020603050405020304" charset="0"/>
              <a:cs typeface="Times New Roman" panose="02020603050405020304" charset="0"/>
            </a:endParaRPr>
          </a:p>
        </p:txBody>
      </p:sp>
      <p:sp>
        <p:nvSpPr>
          <p:cNvPr id="6" name="内容占位符 5"/>
          <p:cNvSpPr/>
          <p:nvPr>
            <p:ph idx="1"/>
          </p:nvPr>
        </p:nvSpPr>
        <p:spPr>
          <a:xfrm>
            <a:off x="838200" y="1154430"/>
            <a:ext cx="10515600" cy="460375"/>
          </a:xfrm>
        </p:spPr>
        <p:txBody>
          <a:bodyPr/>
          <a:p>
            <a:pPr marL="0" algn="l">
              <a:buClrTx/>
              <a:buSzTx/>
              <a:buFontTx/>
              <a:buNone/>
            </a:pPr>
            <a:r>
              <a:rPr lang="en-US" altLang="zh-CN" sz="2400">
                <a:latin typeface="Times New Roman" panose="02020603050405020304" charset="0"/>
                <a:ea typeface="+mj-ea"/>
                <a:cs typeface="Times New Roman" panose="02020603050405020304" charset="0"/>
              </a:rPr>
              <a:t>This is the result of each training session</a:t>
            </a:r>
            <a:endParaRPr lang="en-US" altLang="zh-CN" sz="2400">
              <a:latin typeface="Times New Roman" panose="02020603050405020304" charset="0"/>
              <a:ea typeface="+mj-ea"/>
              <a:cs typeface="Times New Roman" panose="02020603050405020304" charset="0"/>
            </a:endParaRPr>
          </a:p>
        </p:txBody>
      </p:sp>
      <p:pic>
        <p:nvPicPr>
          <p:cNvPr id="7" name="图片 6" descr="v2-87788132a65b05cd1841450a8f6fcc64_r"/>
          <p:cNvPicPr>
            <a:picLocks noChangeAspect="1"/>
          </p:cNvPicPr>
          <p:nvPr/>
        </p:nvPicPr>
        <p:blipFill>
          <a:blip r:embed="rId1"/>
          <a:stretch>
            <a:fillRect/>
          </a:stretch>
        </p:blipFill>
        <p:spPr>
          <a:xfrm>
            <a:off x="3329940" y="2205990"/>
            <a:ext cx="5532120" cy="2446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9305"/>
          </a:xfrm>
        </p:spPr>
        <p:txBody>
          <a:bodyPr/>
          <a:p>
            <a:endParaRPr lang="en-US" altLang="zh-CN" sz="40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155065"/>
            <a:ext cx="10515600" cy="5022215"/>
          </a:xfrm>
        </p:spPr>
        <p:txBody>
          <a:bodyPr/>
          <a:p>
            <a:pPr marL="0" indent="0" algn="ctr">
              <a:buNone/>
            </a:pPr>
            <a:endParaRPr lang="zh-CN" altLang="en-US"/>
          </a:p>
          <a:p>
            <a:pPr marL="0" indent="0" algn="ctr">
              <a:buNone/>
            </a:pPr>
            <a:endParaRPr lang="zh-CN" altLang="en-US"/>
          </a:p>
          <a:p>
            <a:pPr marL="0" indent="0" algn="ctr">
              <a:buNone/>
            </a:pPr>
            <a:endParaRPr lang="zh-CN" altLang="en-US"/>
          </a:p>
          <a:p>
            <a:pPr marL="0" indent="0" algn="ctr">
              <a:buNone/>
            </a:pPr>
            <a:endParaRPr lang="zh-CN" altLang="en-US"/>
          </a:p>
          <a:p>
            <a:pPr marL="0" algn="ctr">
              <a:buClrTx/>
              <a:buSzTx/>
              <a:buFontTx/>
              <a:buNone/>
            </a:pPr>
            <a:r>
              <a:rPr lang="en-US" altLang="zh-CN" sz="3600">
                <a:latin typeface="Times New Roman" panose="02020603050405020304" charset="0"/>
                <a:ea typeface="+mj-ea"/>
                <a:cs typeface="Times New Roman" panose="02020603050405020304" charset="0"/>
              </a:rPr>
              <a:t>Thanks</a:t>
            </a:r>
            <a:endParaRPr lang="en-US" altLang="zh-CN" sz="3600">
              <a:latin typeface="Times New Roman" panose="02020603050405020304" charset="0"/>
              <a:ea typeface="+mj-ea"/>
              <a:cs typeface="Times New Roman" panose="02020603050405020304" charset="0"/>
            </a:endParaRPr>
          </a:p>
        </p:txBody>
      </p:sp>
      <p:sp>
        <p:nvSpPr>
          <p:cNvPr id="4" name="文本框 3"/>
          <p:cNvSpPr txBox="1"/>
          <p:nvPr/>
        </p:nvSpPr>
        <p:spPr>
          <a:xfrm>
            <a:off x="4826000" y="-1602740"/>
            <a:ext cx="2540000" cy="368300"/>
          </a:xfrm>
          <a:prstGeom prst="rect">
            <a:avLst/>
          </a:prstGeom>
          <a:noFill/>
        </p:spPr>
        <p:txBody>
          <a:bodyPr wrap="square" rtlCol="0" anchor="t">
            <a:spAutoFit/>
          </a:bodyPr>
          <a:p>
            <a:r>
              <a:rPr lang="zh-CN" altLang="en-US"/>
              <a:t>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3440"/>
          </a:xfrm>
        </p:spPr>
        <p:txBody>
          <a:bodyPr/>
          <a:p>
            <a:pPr algn="ctr"/>
            <a:r>
              <a:rPr lang="en-US" altLang="zh-CN" sz="3600">
                <a:latin typeface="Times New Roman" panose="02020603050405020304" charset="0"/>
                <a:cs typeface="Times New Roman" panose="02020603050405020304" charset="0"/>
              </a:rPr>
              <a:t>FNC </a:t>
            </a:r>
            <a:r>
              <a:rPr lang="en-US" altLang="zh-CN" sz="3600">
                <a:latin typeface="Times New Roman" panose="02020603050405020304" charset="0"/>
                <a:cs typeface="Times New Roman" panose="02020603050405020304" charset="0"/>
                <a:sym typeface="+mn-ea"/>
              </a:rPr>
              <a:t>n</a:t>
            </a:r>
            <a:r>
              <a:rPr lang="en-US" altLang="zh-CN" sz="3600">
                <a:latin typeface="Times New Roman" panose="02020603050405020304" charset="0"/>
                <a:cs typeface="Times New Roman" panose="02020603050405020304" charset="0"/>
                <a:sym typeface="+mn-ea"/>
              </a:rPr>
              <a:t>etwork</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17930"/>
            <a:ext cx="10515600" cy="4959350"/>
          </a:xfrm>
        </p:spPr>
        <p:txBody>
          <a:bodyPr/>
          <a:p>
            <a:pPr marL="0" algn="l">
              <a:buClrTx/>
              <a:buSzTx/>
              <a:buFontTx/>
              <a:buNone/>
            </a:pPr>
            <a:r>
              <a:rPr lang="en-US" altLang="zh-CN" sz="3600">
                <a:latin typeface="Times New Roman" panose="02020603050405020304" charset="0"/>
                <a:ea typeface="+mj-ea"/>
                <a:cs typeface="Times New Roman" panose="02020603050405020304" charset="0"/>
              </a:rPr>
              <a:t>1.</a:t>
            </a:r>
            <a:r>
              <a:rPr lang="en-US" altLang="zh-CN" sz="3600">
                <a:latin typeface="Times New Roman" panose="02020603050405020304" charset="0"/>
                <a:cs typeface="Times New Roman" panose="02020603050405020304" charset="0"/>
                <a:sym typeface="+mn-ea"/>
              </a:rPr>
              <a:t>Network structure</a:t>
            </a:r>
            <a:endParaRPr lang="en-US" altLang="zh-CN" sz="3600">
              <a:latin typeface="Times New Roman" panose="02020603050405020304" charset="0"/>
              <a:ea typeface="+mj-ea"/>
              <a:cs typeface="Times New Roman" panose="02020603050405020304" charset="0"/>
            </a:endParaRPr>
          </a:p>
          <a:p>
            <a:pPr marL="0" indent="0" algn="l">
              <a:buNone/>
            </a:pPr>
            <a:endParaRPr lang="en-US" altLang="zh-CN" sz="3200">
              <a:latin typeface="Times New Roman" panose="02020603050405020304" charset="0"/>
              <a:ea typeface="+mj-ea"/>
              <a:cs typeface="Times New Roman" panose="02020603050405020304" charset="0"/>
            </a:endParaRPr>
          </a:p>
          <a:p>
            <a:pPr marL="0" algn="l">
              <a:buClrTx/>
              <a:buSzTx/>
              <a:buFontTx/>
              <a:buNone/>
            </a:pPr>
            <a:r>
              <a:rPr lang="en-US" altLang="zh-CN" sz="3600">
                <a:latin typeface="Times New Roman" panose="02020603050405020304" charset="0"/>
                <a:ea typeface="+mj-ea"/>
                <a:cs typeface="Times New Roman" panose="02020603050405020304" charset="0"/>
              </a:rPr>
              <a:t>2.Upsampling</a:t>
            </a:r>
            <a:endParaRPr lang="en-US" altLang="zh-CN" sz="3600">
              <a:latin typeface="Times New Roman" panose="02020603050405020304" charset="0"/>
              <a:ea typeface="+mj-ea"/>
              <a:cs typeface="Times New Roman" panose="02020603050405020304" charset="0"/>
            </a:endParaRPr>
          </a:p>
          <a:p>
            <a:pPr marL="0" indent="0" algn="l">
              <a:buNone/>
            </a:pPr>
            <a:endParaRPr lang="en-US" altLang="zh-CN" sz="3200">
              <a:latin typeface="Times New Roman" panose="02020603050405020304" charset="0"/>
              <a:ea typeface="+mj-ea"/>
              <a:cs typeface="Times New Roman" panose="02020603050405020304" charset="0"/>
            </a:endParaRPr>
          </a:p>
          <a:p>
            <a:pPr marL="0" algn="l">
              <a:buClrTx/>
              <a:buSzTx/>
              <a:buFontTx/>
              <a:buNone/>
            </a:pPr>
            <a:r>
              <a:rPr lang="en-US" altLang="zh-CN" sz="3600">
                <a:latin typeface="Times New Roman" panose="02020603050405020304" charset="0"/>
                <a:ea typeface="+mj-ea"/>
                <a:cs typeface="Times New Roman" panose="02020603050405020304" charset="0"/>
              </a:rPr>
              <a:t>3.Skip structure</a:t>
            </a:r>
            <a:endParaRPr lang="en-US" altLang="zh-CN" sz="3600">
              <a:latin typeface="Times New Roman" panose="02020603050405020304" charset="0"/>
              <a:ea typeface="+mj-ea"/>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4015"/>
            <a:ext cx="10515600" cy="788035"/>
          </a:xfrm>
        </p:spPr>
        <p:txBody>
          <a:bodyPr/>
          <a:p>
            <a:pPr algn="ctr"/>
            <a:r>
              <a:rPr lang="en-US" altLang="zh-CN" sz="3600">
                <a:latin typeface="Times New Roman" panose="02020603050405020304" charset="0"/>
                <a:cs typeface="Times New Roman" panose="02020603050405020304" charset="0"/>
              </a:rPr>
              <a:t>Network structure</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161415"/>
            <a:ext cx="10515600" cy="2165985"/>
          </a:xfrm>
        </p:spPr>
        <p:txBody>
          <a:bodyPr>
            <a:normAutofit fontScale="60000"/>
          </a:bodyPr>
          <a:p>
            <a:pPr marL="0" algn="l">
              <a:buClrTx/>
              <a:buSzTx/>
              <a:buFontTx/>
              <a:buNone/>
            </a:pPr>
            <a:r>
              <a:rPr lang="en-US" altLang="zh-CN" sz="4000">
                <a:latin typeface="Times New Roman" panose="02020603050405020304" charset="0"/>
                <a:ea typeface="+mj-ea"/>
                <a:cs typeface="Times New Roman" panose="02020603050405020304" charset="0"/>
              </a:rPr>
              <a:t>The FCN network structure is mainly divided into two parts: the full convolution part and the deconvolution part. The full convolution part is used to extract features, and the deconvolution part is used to get the semantic segmentation image of full size by upsampling. The input of FCN can be a color image of any size, the output is the same size as the input, and the number of channels is n (number of target categories) +1 (background). The FCN network structure is as follows:</a:t>
            </a:r>
            <a:endParaRPr lang="en-US" altLang="zh-CN" sz="4000">
              <a:latin typeface="Times New Roman" panose="02020603050405020304" charset="0"/>
              <a:ea typeface="+mj-ea"/>
              <a:cs typeface="Times New Roman" panose="02020603050405020304" charset="0"/>
            </a:endParaRPr>
          </a:p>
        </p:txBody>
      </p:sp>
      <p:pic>
        <p:nvPicPr>
          <p:cNvPr id="4" name="图片 3" descr="总"/>
          <p:cNvPicPr>
            <a:picLocks noChangeAspect="1"/>
          </p:cNvPicPr>
          <p:nvPr/>
        </p:nvPicPr>
        <p:blipFill>
          <a:blip r:embed="rId1"/>
          <a:stretch>
            <a:fillRect/>
          </a:stretch>
        </p:blipFill>
        <p:spPr>
          <a:xfrm>
            <a:off x="2288540" y="3218180"/>
            <a:ext cx="7614920" cy="30581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9305"/>
          </a:xfrm>
        </p:spPr>
        <p:txBody>
          <a:bodyPr/>
          <a:p>
            <a:pPr algn="ctr">
              <a:buClrTx/>
              <a:buSzTx/>
              <a:buFontTx/>
            </a:pPr>
            <a:r>
              <a:rPr lang="en-US" altLang="zh-CN" sz="3600">
                <a:latin typeface="Times New Roman" panose="02020603050405020304" charset="0"/>
                <a:cs typeface="Times New Roman" panose="02020603050405020304" charset="0"/>
              </a:rPr>
              <a:t>Upsampling</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154430"/>
            <a:ext cx="10515600" cy="2090420"/>
          </a:xfrm>
        </p:spPr>
        <p:txBody>
          <a:bodyPr>
            <a:normAutofit/>
          </a:bodyPr>
          <a:p>
            <a:pPr marL="0" algn="l">
              <a:buClrTx/>
              <a:buSzTx/>
              <a:buFontTx/>
              <a:buNone/>
            </a:pPr>
            <a:r>
              <a:rPr lang="en-US" altLang="zh-CN" sz="2400">
                <a:latin typeface="Times New Roman" panose="02020603050405020304" charset="0"/>
                <a:ea typeface="+mj-ea"/>
                <a:cs typeface="Times New Roman" panose="02020603050405020304" charset="0"/>
              </a:rPr>
              <a:t>The convolution operation and pooling operation in the convolution process will reduce the size of the feature map. In order to obtain the dense pixel prediction of the original image size, the resulting feature map needs to be up-sampled. The upsampling can be realized by bilinear interpolation, and the bilinear interpolation is easy to be realized by the transposed convolution of the fixed convolution kernel, which is called deconvolution. The transposed convolution operation is as follows:</a:t>
            </a:r>
            <a:endParaRPr lang="en-US" altLang="zh-CN" sz="2400">
              <a:latin typeface="Times New Roman" panose="02020603050405020304" charset="0"/>
              <a:ea typeface="+mj-ea"/>
              <a:cs typeface="Times New Roman" panose="02020603050405020304" charset="0"/>
            </a:endParaRPr>
          </a:p>
        </p:txBody>
      </p:sp>
      <p:pic>
        <p:nvPicPr>
          <p:cNvPr id="4" name="图片 3" descr="上采集"/>
          <p:cNvPicPr>
            <a:picLocks noChangeAspect="1"/>
          </p:cNvPicPr>
          <p:nvPr/>
        </p:nvPicPr>
        <p:blipFill>
          <a:blip r:embed="rId1"/>
          <a:stretch>
            <a:fillRect/>
          </a:stretch>
        </p:blipFill>
        <p:spPr>
          <a:xfrm>
            <a:off x="3810000" y="3244850"/>
            <a:ext cx="4572000" cy="2133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9305"/>
          </a:xfrm>
        </p:spPr>
        <p:txBody>
          <a:bodyPr/>
          <a:p>
            <a:pPr algn="ctr">
              <a:buClrTx/>
              <a:buSzTx/>
              <a:buFontTx/>
            </a:pPr>
            <a:r>
              <a:rPr lang="en-US" altLang="zh-CN" sz="3600">
                <a:latin typeface="Times New Roman" panose="02020603050405020304" charset="0"/>
                <a:cs typeface="Times New Roman" panose="02020603050405020304" charset="0"/>
              </a:rPr>
              <a:t>Skip structure</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155065"/>
            <a:ext cx="10515600" cy="5022215"/>
          </a:xfrm>
        </p:spPr>
        <p:txBody>
          <a:bodyPr>
            <a:normAutofit/>
          </a:bodyPr>
          <a:p>
            <a:pPr marL="0" algn="l">
              <a:buClrTx/>
              <a:buSzTx/>
              <a:buFontTx/>
              <a:buNone/>
            </a:pPr>
            <a:r>
              <a:rPr lang="en-US" altLang="zh-CN">
                <a:latin typeface="Times New Roman" panose="02020603050405020304" charset="0"/>
                <a:ea typeface="+mj-ea"/>
                <a:cs typeface="Times New Roman" panose="02020603050405020304" charset="0"/>
              </a:rPr>
              <a:t>If only the feature map of the last layer is upsampled to get the segmentation of the original image size, the final segmentation effect is often not ideal. Because the feature map of the last layer is too small, it means too much detail is missing. Therefore, the prediction of the last layer and the shallower layer are combined through a step-down structure, and the local prediction is made while the global prediction is observed.</a:t>
            </a:r>
            <a:endParaRPr lang="en-US" altLang="zh-CN">
              <a:latin typeface="Times New Roman" panose="02020603050405020304" charset="0"/>
              <a:ea typeface="+mj-ea"/>
              <a:cs typeface="Times New Roman" panose="02020603050405020304" charset="0"/>
            </a:endParaRPr>
          </a:p>
          <a:p>
            <a:pPr marL="0" algn="l">
              <a:buClrTx/>
              <a:buSzTx/>
              <a:buFontTx/>
              <a:buNone/>
            </a:pPr>
            <a:endParaRPr lang="en-US" altLang="zh-CN">
              <a:latin typeface="Times New Roman" panose="02020603050405020304" charset="0"/>
              <a:ea typeface="+mj-ea"/>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9305"/>
          </a:xfrm>
        </p:spPr>
        <p:txBody>
          <a:bodyPr/>
          <a:p>
            <a:pPr algn="ctr">
              <a:buClrTx/>
              <a:buSzTx/>
              <a:buFontTx/>
            </a:pPr>
            <a:r>
              <a:rPr lang="en-US" altLang="zh-CN" sz="3600">
                <a:latin typeface="Times New Roman" panose="02020603050405020304" charset="0"/>
                <a:cs typeface="Times New Roman" panose="02020603050405020304" charset="0"/>
              </a:rPr>
              <a:t>Skip structure</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155065"/>
            <a:ext cx="10515600" cy="1863090"/>
          </a:xfrm>
        </p:spPr>
        <p:txBody>
          <a:bodyPr/>
          <a:p>
            <a:pPr marL="0" algn="l">
              <a:buClrTx/>
              <a:buSzTx/>
              <a:buFontTx/>
              <a:buNone/>
            </a:pPr>
            <a:r>
              <a:rPr lang="en-US" altLang="zh-CN" sz="2400">
                <a:latin typeface="Times New Roman" panose="02020603050405020304" charset="0"/>
                <a:ea typeface="+mj-ea"/>
                <a:cs typeface="Times New Roman" panose="02020603050405020304" charset="0"/>
                <a:sym typeface="+mn-ea"/>
              </a:rPr>
              <a:t>The bottom-layer prediction (FCN-32s) is upsampled twice to get the full-size image, and the prediction from the pool4 layer (stride 16) is fused (added), and this part of the network is called FCN-16s. This part of the network is then called FCN-8s after a double up-sampling and fusion with the prediction obtained from the pool3 layer. The picture is as follows:</a:t>
            </a:r>
            <a:endParaRPr lang="en-US" altLang="zh-CN" sz="2400">
              <a:latin typeface="Times New Roman" panose="02020603050405020304" charset="0"/>
              <a:ea typeface="+mj-ea"/>
              <a:cs typeface="Times New Roman" panose="02020603050405020304" charset="0"/>
            </a:endParaRPr>
          </a:p>
          <a:p>
            <a:pPr marL="0" indent="0">
              <a:buNone/>
            </a:pPr>
            <a:endParaRPr lang="zh-CN" altLang="en-US"/>
          </a:p>
        </p:txBody>
      </p:sp>
      <p:pic>
        <p:nvPicPr>
          <p:cNvPr id="4" name="图片 3" descr="跳级结构"/>
          <p:cNvPicPr>
            <a:picLocks noChangeAspect="1"/>
          </p:cNvPicPr>
          <p:nvPr/>
        </p:nvPicPr>
        <p:blipFill>
          <a:blip r:embed="rId1"/>
          <a:stretch>
            <a:fillRect/>
          </a:stretch>
        </p:blipFill>
        <p:spPr>
          <a:xfrm>
            <a:off x="2001520" y="3018155"/>
            <a:ext cx="8188960" cy="28308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9305"/>
          </a:xfrm>
        </p:spPr>
        <p:txBody>
          <a:bodyPr/>
          <a:p>
            <a:pPr algn="ctr">
              <a:buClrTx/>
              <a:buSzTx/>
              <a:buFontTx/>
            </a:pPr>
            <a:r>
              <a:rPr lang="en-US" altLang="zh-CN" sz="3600">
                <a:latin typeface="Times New Roman" panose="02020603050405020304" charset="0"/>
                <a:cs typeface="Times New Roman" panose="02020603050405020304" charset="0"/>
              </a:rPr>
              <a:t>FCN training</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155065"/>
            <a:ext cx="10515600" cy="823595"/>
          </a:xfrm>
        </p:spPr>
        <p:txBody>
          <a:bodyPr/>
          <a:p>
            <a:pPr marL="0" algn="l">
              <a:buClrTx/>
              <a:buSzTx/>
              <a:buFontTx/>
              <a:buNone/>
            </a:pPr>
            <a:r>
              <a:rPr lang="en-US" altLang="zh-CN" sz="2400" b="1">
                <a:latin typeface="Times New Roman" panose="02020603050405020304" charset="0"/>
                <a:ea typeface="+mj-ea"/>
                <a:cs typeface="Times New Roman" panose="02020603050405020304" charset="0"/>
              </a:rPr>
              <a:t>1.</a:t>
            </a:r>
            <a:r>
              <a:rPr lang="en-US" altLang="zh-CN" sz="2400">
                <a:latin typeface="Times New Roman" panose="02020603050405020304" charset="0"/>
                <a:ea typeface="+mj-ea"/>
                <a:cs typeface="Times New Roman" panose="02020603050405020304" charset="0"/>
              </a:rPr>
              <a:t>The classical classification network is initialized, the last two levels are fully connected (red), and the parameters are discarded.</a:t>
            </a:r>
            <a:endParaRPr lang="en-US" altLang="zh-CN" sz="2400">
              <a:latin typeface="Times New Roman" panose="02020603050405020304" charset="0"/>
              <a:ea typeface="+mj-ea"/>
              <a:cs typeface="Times New Roman" panose="02020603050405020304" charset="0"/>
            </a:endParaRPr>
          </a:p>
        </p:txBody>
      </p:sp>
      <p:sp>
        <p:nvSpPr>
          <p:cNvPr id="4" name="文本框 3"/>
          <p:cNvSpPr txBox="1"/>
          <p:nvPr/>
        </p:nvSpPr>
        <p:spPr>
          <a:xfrm>
            <a:off x="4826000" y="-1602740"/>
            <a:ext cx="2540000" cy="368300"/>
          </a:xfrm>
          <a:prstGeom prst="rect">
            <a:avLst/>
          </a:prstGeom>
          <a:noFill/>
        </p:spPr>
        <p:txBody>
          <a:bodyPr wrap="square" rtlCol="0" anchor="t">
            <a:spAutoFit/>
          </a:bodyPr>
          <a:p>
            <a:r>
              <a:rPr lang="zh-CN" altLang="en-US"/>
              <a:t> </a:t>
            </a:r>
            <a:endParaRPr lang="zh-CN" altLang="en-US"/>
          </a:p>
        </p:txBody>
      </p:sp>
      <p:pic>
        <p:nvPicPr>
          <p:cNvPr id="5" name="图片 4" descr="J1"/>
          <p:cNvPicPr>
            <a:picLocks noChangeAspect="1"/>
          </p:cNvPicPr>
          <p:nvPr/>
        </p:nvPicPr>
        <p:blipFill>
          <a:blip r:embed="rId1"/>
          <a:stretch>
            <a:fillRect/>
          </a:stretch>
        </p:blipFill>
        <p:spPr>
          <a:xfrm>
            <a:off x="772160" y="2024380"/>
            <a:ext cx="10647680" cy="2751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9305"/>
          </a:xfrm>
        </p:spPr>
        <p:txBody>
          <a:bodyPr/>
          <a:p>
            <a:pPr algn="ctr">
              <a:buClrTx/>
              <a:buSzTx/>
              <a:buFontTx/>
            </a:pPr>
            <a:r>
              <a:rPr lang="en-US" altLang="zh-CN" sz="3600">
                <a:latin typeface="Times New Roman" panose="02020603050405020304" charset="0"/>
                <a:cs typeface="Times New Roman" panose="02020603050405020304" charset="0"/>
              </a:rPr>
              <a:t>FCN training</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155065"/>
            <a:ext cx="10515600" cy="814705"/>
          </a:xfrm>
        </p:spPr>
        <p:txBody>
          <a:bodyPr/>
          <a:p>
            <a:pPr marL="0" algn="l">
              <a:buClrTx/>
              <a:buSzTx/>
              <a:buFontTx/>
              <a:buNone/>
            </a:pPr>
            <a:r>
              <a:rPr lang="en-US" altLang="zh-CN" sz="2400" b="1">
                <a:latin typeface="Times New Roman" panose="02020603050405020304" charset="0"/>
                <a:ea typeface="+mj-ea"/>
                <a:cs typeface="Times New Roman" panose="02020603050405020304" charset="0"/>
              </a:rPr>
              <a:t>2.</a:t>
            </a:r>
            <a:r>
              <a:rPr lang="en-US" altLang="zh-CN" sz="2400">
                <a:latin typeface="Times New Roman" panose="02020603050405020304" charset="0"/>
                <a:ea typeface="+mj-ea"/>
                <a:cs typeface="Times New Roman" panose="02020603050405020304" charset="0"/>
              </a:rPr>
              <a:t>FCN-32s network - Split the small map from the feature small map prediction, and then directly raise the sample to the large map.</a:t>
            </a:r>
            <a:endParaRPr lang="en-US" altLang="zh-CN" sz="2400">
              <a:latin typeface="Times New Roman" panose="02020603050405020304" charset="0"/>
              <a:ea typeface="+mj-ea"/>
              <a:cs typeface="Times New Roman" panose="02020603050405020304" charset="0"/>
            </a:endParaRPr>
          </a:p>
        </p:txBody>
      </p:sp>
      <p:sp>
        <p:nvSpPr>
          <p:cNvPr id="4" name="文本框 3"/>
          <p:cNvSpPr txBox="1"/>
          <p:nvPr/>
        </p:nvSpPr>
        <p:spPr>
          <a:xfrm>
            <a:off x="4826000" y="-1602740"/>
            <a:ext cx="2540000" cy="368300"/>
          </a:xfrm>
          <a:prstGeom prst="rect">
            <a:avLst/>
          </a:prstGeom>
          <a:noFill/>
        </p:spPr>
        <p:txBody>
          <a:bodyPr wrap="square" rtlCol="0" anchor="t">
            <a:spAutoFit/>
          </a:bodyPr>
          <a:p>
            <a:r>
              <a:rPr lang="zh-CN" altLang="en-US"/>
              <a:t> </a:t>
            </a:r>
            <a:endParaRPr lang="zh-CN" altLang="en-US"/>
          </a:p>
        </p:txBody>
      </p:sp>
      <p:pic>
        <p:nvPicPr>
          <p:cNvPr id="5" name="图片 4" descr="J2"/>
          <p:cNvPicPr>
            <a:picLocks noChangeAspect="1"/>
          </p:cNvPicPr>
          <p:nvPr/>
        </p:nvPicPr>
        <p:blipFill>
          <a:blip r:embed="rId1"/>
          <a:stretch>
            <a:fillRect/>
          </a:stretch>
        </p:blipFill>
        <p:spPr>
          <a:xfrm>
            <a:off x="1266825" y="2107565"/>
            <a:ext cx="9658985" cy="35413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9305"/>
          </a:xfrm>
        </p:spPr>
        <p:txBody>
          <a:bodyPr/>
          <a:p>
            <a:pPr algn="ctr">
              <a:buClrTx/>
              <a:buSzTx/>
              <a:buFontTx/>
            </a:pPr>
            <a:r>
              <a:rPr lang="en-US" altLang="zh-CN" sz="3600">
                <a:latin typeface="Times New Roman" panose="02020603050405020304" charset="0"/>
                <a:cs typeface="Times New Roman" panose="02020603050405020304" charset="0"/>
              </a:rPr>
              <a:t>FCN training</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155065"/>
            <a:ext cx="10515600" cy="1060450"/>
          </a:xfrm>
        </p:spPr>
        <p:txBody>
          <a:bodyPr>
            <a:normAutofit lnSpcReduction="10000"/>
          </a:bodyPr>
          <a:p>
            <a:pPr marL="0" algn="l">
              <a:buClrTx/>
              <a:buSzTx/>
              <a:buFontTx/>
              <a:buNone/>
            </a:pPr>
            <a:r>
              <a:rPr lang="en-US" altLang="zh-CN" sz="2400" b="1">
                <a:latin typeface="Times New Roman" panose="02020603050405020304" charset="0"/>
                <a:ea typeface="+mj-ea"/>
                <a:cs typeface="Times New Roman" panose="02020603050405020304" charset="0"/>
              </a:rPr>
              <a:t>3.</a:t>
            </a:r>
            <a:r>
              <a:rPr lang="en-US" altLang="zh-CN" sz="2400">
                <a:latin typeface="Times New Roman" panose="02020603050405020304" charset="0"/>
                <a:ea typeface="+mj-ea"/>
                <a:cs typeface="Times New Roman" panose="02020603050405020304" charset="0"/>
              </a:rPr>
              <a:t>FCN-16s Network - Up-sampling is done in two sessions. Before the second upsampling, the prediction result of the fourth pooling layer is integrated and the stepwise structure is used to improve the accuracy.</a:t>
            </a:r>
            <a:endParaRPr lang="en-US" altLang="zh-CN" sz="2400">
              <a:latin typeface="Times New Roman" panose="02020603050405020304" charset="0"/>
              <a:ea typeface="+mj-ea"/>
              <a:cs typeface="Times New Roman" panose="02020603050405020304" charset="0"/>
            </a:endParaRPr>
          </a:p>
        </p:txBody>
      </p:sp>
      <p:sp>
        <p:nvSpPr>
          <p:cNvPr id="4" name="文本框 3"/>
          <p:cNvSpPr txBox="1"/>
          <p:nvPr/>
        </p:nvSpPr>
        <p:spPr>
          <a:xfrm>
            <a:off x="4826000" y="-1602740"/>
            <a:ext cx="2540000" cy="368300"/>
          </a:xfrm>
          <a:prstGeom prst="rect">
            <a:avLst/>
          </a:prstGeom>
          <a:noFill/>
        </p:spPr>
        <p:txBody>
          <a:bodyPr wrap="square" rtlCol="0" anchor="t">
            <a:spAutoFit/>
          </a:bodyPr>
          <a:p>
            <a:r>
              <a:rPr lang="zh-CN" altLang="en-US"/>
              <a:t> </a:t>
            </a:r>
            <a:endParaRPr lang="zh-CN" altLang="en-US"/>
          </a:p>
        </p:txBody>
      </p:sp>
      <p:pic>
        <p:nvPicPr>
          <p:cNvPr id="5" name="图片 4" descr="J3"/>
          <p:cNvPicPr>
            <a:picLocks noChangeAspect="1"/>
          </p:cNvPicPr>
          <p:nvPr/>
        </p:nvPicPr>
        <p:blipFill>
          <a:blip r:embed="rId1"/>
          <a:stretch>
            <a:fillRect/>
          </a:stretch>
        </p:blipFill>
        <p:spPr>
          <a:xfrm>
            <a:off x="874395" y="2215515"/>
            <a:ext cx="10442575" cy="386905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2765</Words>
  <Application>WPS 演示</Application>
  <PresentationFormat>宽屏</PresentationFormat>
  <Paragraphs>65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Times New Roman</vt:lpstr>
      <vt:lpstr>Calibri</vt:lpstr>
      <vt:lpstr>微软雅黑</vt:lpstr>
      <vt:lpstr>Arial Unicode MS</vt:lpstr>
      <vt:lpstr>Office 主题</vt:lpstr>
      <vt:lpstr>Digital image semantic segmentation based on deep learning artificial neural network</vt:lpstr>
      <vt:lpstr>FNC network</vt:lpstr>
      <vt:lpstr>Network structure</vt:lpstr>
      <vt:lpstr>Upsampling</vt:lpstr>
      <vt:lpstr>Skip structure</vt:lpstr>
      <vt:lpstr>Skip structure</vt:lpstr>
      <vt:lpstr>FCN training</vt:lpstr>
      <vt:lpstr>FCN training</vt:lpstr>
      <vt:lpstr>FCN training</vt:lpstr>
      <vt:lpstr>FCN training</vt:lpstr>
      <vt:lpstr>Skip structure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18</cp:revision>
  <dcterms:created xsi:type="dcterms:W3CDTF">2024-01-11T14:10:00Z</dcterms:created>
  <dcterms:modified xsi:type="dcterms:W3CDTF">2024-01-16T14:09:28Z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83E9FF0823234320B207607851265625</vt:lpwstr>
  </property>
  <property fmtid="{D5CDD505-2E9C-101B-9397-08002B2CF9AE}" pid="3" name="KSOProductBuildVer">
    <vt:lpwstr>2052-11.8.6.11719</vt:lpwstr>
  </property>
</Properties>
</file>