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0" r:id="rId8"/>
    <p:sldId id="26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pPr algn="ctr">
              <a:buClrTx/>
              <a:buSzTx/>
              <a:buFontTx/>
            </a:pPr>
            <a:r>
              <a:rPr sz="4000">
                <a:latin typeface="Times New Roman" panose="02020603050405020304" charset="0"/>
                <a:ea typeface="宋体" panose="02010600030101010101" pitchFamily="2" charset="-122"/>
                <a:cs typeface="Times New Roman" panose="02020603050405020304" charset="0"/>
              </a:rPr>
              <a:t>Global navigation satellite System</a:t>
            </a:r>
            <a:endParaRPr sz="4000">
              <a:latin typeface="Times New Roman" panose="02020603050405020304" charset="0"/>
              <a:ea typeface="宋体" panose="02010600030101010101" pitchFamily="2" charset="-122"/>
              <a:cs typeface="Times New Roman" panose="02020603050405020304" charset="0"/>
            </a:endParaRPr>
          </a:p>
        </p:txBody>
      </p:sp>
      <p:sp>
        <p:nvSpPr>
          <p:cNvPr id="3" name="副标题 2"/>
          <p:cNvSpPr>
            <a:spLocks noGrp="1"/>
          </p:cNvSpPr>
          <p:nvPr>
            <p:ph type="subTitle" idx="1"/>
          </p:nvPr>
        </p:nvSpPr>
        <p:spPr/>
        <p:txBody>
          <a:bodyPr/>
          <a:p>
            <a:pPr algn="ctr">
              <a:buClrTx/>
              <a:buSzTx/>
            </a:pPr>
            <a:r>
              <a:rPr lang="en-US" altLang="zh-CN"/>
              <a:t>         </a:t>
            </a:r>
            <a:r>
              <a:rPr lang="en-US" altLang="zh-CN" sz="2000">
                <a:latin typeface="Times New Roman" panose="02020603050405020304" charset="0"/>
                <a:cs typeface="Times New Roman" panose="02020603050405020304" charset="0"/>
              </a:rPr>
              <a:t>                        He Yiming</a:t>
            </a:r>
            <a:endParaRPr lang="en-US" altLang="zh-CN" sz="20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62330"/>
          </a:xfrm>
        </p:spPr>
        <p:txBody>
          <a:bodyPr/>
          <a:p>
            <a:pPr algn="ctr">
              <a:buClrTx/>
              <a:buSzTx/>
              <a:buFontTx/>
            </a:pPr>
            <a:r>
              <a:rPr lang="en-US" altLang="zh-CN" sz="3600">
                <a:latin typeface="Times New Roman" panose="02020603050405020304" charset="0"/>
                <a:cs typeface="Times New Roman" panose="02020603050405020304" charset="0"/>
              </a:rPr>
              <a:t>History of development</a:t>
            </a:r>
            <a:endParaRPr lang="en-US" altLang="zh-CN" sz="360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227455"/>
            <a:ext cx="10515600" cy="4949825"/>
          </a:xfrm>
        </p:spPr>
        <p:txBody>
          <a:bodyPr/>
          <a:p>
            <a:pPr marL="0" algn="l">
              <a:buClrTx/>
              <a:buSzTx/>
              <a:buFontTx/>
              <a:buNone/>
            </a:pPr>
            <a:r>
              <a:rPr lang="en-US" altLang="zh-CN" sz="2400">
                <a:latin typeface="Times New Roman" panose="02020603050405020304" charset="0"/>
                <a:ea typeface="+mj-ea"/>
                <a:cs typeface="Times New Roman" panose="02020603050405020304" charset="0"/>
              </a:rPr>
              <a:t>With the continuous development of modern science and technology, global navigation satellite system (GNSS) plays an increasingly important role in modern society. From the original "American Global Satellite Positioning System (GPS)" to the current "Beidou Satellite Navigation System" and "European Satellite Navigation System (Galileo)", the development process of global navigation satellite system contains the pace of scientific and technological progress and continuous improvement demands.</a:t>
            </a:r>
            <a:endParaRPr lang="en-US" altLang="zh-CN" sz="2400">
              <a:latin typeface="Times New Roman" panose="02020603050405020304" charset="0"/>
              <a:ea typeface="+mj-ea"/>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62330"/>
          </a:xfrm>
        </p:spPr>
        <p:txBody>
          <a:bodyPr/>
          <a:p>
            <a:pPr algn="ctr">
              <a:buClrTx/>
              <a:buSzTx/>
              <a:buFontTx/>
            </a:pPr>
            <a:r>
              <a:rPr lang="en-US" altLang="zh-CN" sz="3600">
                <a:latin typeface="Times New Roman" panose="02020603050405020304" charset="0"/>
                <a:cs typeface="Times New Roman" panose="02020603050405020304" charset="0"/>
                <a:sym typeface="+mn-ea"/>
              </a:rPr>
              <a:t>GPS</a:t>
            </a:r>
            <a:endParaRPr lang="en-US" altLang="zh-CN" sz="360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227455"/>
            <a:ext cx="10515600" cy="4949825"/>
          </a:xfrm>
        </p:spPr>
        <p:txBody>
          <a:bodyPr/>
          <a:p>
            <a:pPr marL="0" algn="l">
              <a:buClrTx/>
              <a:buSzTx/>
              <a:buFontTx/>
              <a:buNone/>
            </a:pPr>
            <a:r>
              <a:rPr lang="en-US" altLang="zh-CN" sz="2400">
                <a:latin typeface="Times New Roman" panose="02020603050405020304" charset="0"/>
                <a:ea typeface="+mj-ea"/>
                <a:cs typeface="Times New Roman" panose="02020603050405020304" charset="0"/>
              </a:rPr>
              <a:t>GPS was first researched and constructed by the US military in the late 1970s for accurate navigation, and its complete satellite cluster and related ground equipment were completed in the 1980s. The GPS Global Positioning System program has launched 41 satellites since 1973.</a:t>
            </a:r>
            <a:endParaRPr lang="en-US" altLang="zh-CN" sz="2400">
              <a:latin typeface="Times New Roman" panose="02020603050405020304" charset="0"/>
              <a:ea typeface="+mj-ea"/>
              <a:cs typeface="Times New Roman" panose="02020603050405020304" charset="0"/>
            </a:endParaRPr>
          </a:p>
          <a:p>
            <a:pPr marL="0" algn="l">
              <a:buClrTx/>
              <a:buSzTx/>
              <a:buFontTx/>
              <a:buNone/>
            </a:pPr>
            <a:r>
              <a:rPr lang="en-US" altLang="zh-CN" sz="2400">
                <a:latin typeface="Times New Roman" panose="02020603050405020304" charset="0"/>
                <a:ea typeface="+mj-ea"/>
                <a:cs typeface="Times New Roman" panose="02020603050405020304" charset="0"/>
              </a:rPr>
              <a:t>The construction of GPS system has experienced quite a long time and a lot of capital investment, its initial purpose is to meet the needs of the US military operations and navigation. However, with the continuous progress of technology, the civilianization of GPS systems has also begun to be widely recognized. Today, GPS helps people get accurate positioning and navigation information, as well as accurate time, or UTC, and so on.</a:t>
            </a:r>
            <a:endParaRPr lang="en-US" altLang="zh-CN" sz="2400">
              <a:latin typeface="Times New Roman" panose="02020603050405020304" charset="0"/>
              <a:ea typeface="+mj-ea"/>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62330"/>
          </a:xfrm>
        </p:spPr>
        <p:txBody>
          <a:bodyPr/>
          <a:p>
            <a:pPr algn="ctr">
              <a:buClrTx/>
              <a:buSzTx/>
              <a:buFontTx/>
            </a:pPr>
            <a:r>
              <a:rPr lang="en-US" altLang="zh-CN" sz="3600">
                <a:latin typeface="Times New Roman" panose="02020603050405020304" charset="0"/>
                <a:cs typeface="Times New Roman" panose="02020603050405020304" charset="0"/>
                <a:sym typeface="+mn-ea"/>
              </a:rPr>
              <a:t>GLONASS</a:t>
            </a:r>
            <a:endParaRPr lang="en-US" altLang="zh-CN" sz="3600">
              <a:latin typeface="Times New Roman" panose="02020603050405020304" charset="0"/>
              <a:cs typeface="Times New Roman" panose="02020603050405020304" charset="0"/>
              <a:sym typeface="+mn-ea"/>
            </a:endParaRPr>
          </a:p>
        </p:txBody>
      </p:sp>
      <p:sp>
        <p:nvSpPr>
          <p:cNvPr id="3" name="内容占位符 2"/>
          <p:cNvSpPr>
            <a:spLocks noGrp="1"/>
          </p:cNvSpPr>
          <p:nvPr>
            <p:ph idx="1"/>
          </p:nvPr>
        </p:nvSpPr>
        <p:spPr>
          <a:xfrm>
            <a:off x="838200" y="1227455"/>
            <a:ext cx="10515600" cy="4949825"/>
          </a:xfrm>
        </p:spPr>
        <p:txBody>
          <a:bodyPr/>
          <a:p>
            <a:pPr marL="0" algn="l">
              <a:buClrTx/>
              <a:buSzTx/>
              <a:buFontTx/>
              <a:buNone/>
            </a:pPr>
            <a:r>
              <a:rPr lang="en-US" altLang="zh-CN" sz="2400">
                <a:latin typeface="Times New Roman" panose="02020603050405020304" charset="0"/>
                <a:ea typeface="+mj-ea"/>
                <a:cs typeface="Times New Roman" panose="02020603050405020304" charset="0"/>
              </a:rPr>
              <a:t>GLONASS is a global navigation system developed by the Soviet Union in 1976. The GLONASS system consists of 24 satellites and corresponding ground equipment and is designed to provide precise navigation services for both military and civilian users. GLONASS system navigation accuracy is low, during the Cold War, it was mainly to facilitate the Soviet army for combat and command deployment, in the 1990s after the state civilianized. Between 2001 and October 2010, the Russian government had completed the 24 satellites needed for the system.</a:t>
            </a:r>
            <a:endParaRPr lang="en-US" altLang="zh-CN" sz="2400">
              <a:latin typeface="Times New Roman" panose="02020603050405020304" charset="0"/>
              <a:ea typeface="+mj-ea"/>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62330"/>
          </a:xfrm>
        </p:spPr>
        <p:txBody>
          <a:bodyPr/>
          <a:p>
            <a:pPr algn="ctr">
              <a:buClrTx/>
              <a:buSzTx/>
              <a:buFontTx/>
            </a:pPr>
            <a:r>
              <a:rPr lang="en-US" altLang="zh-CN" sz="3600">
                <a:latin typeface="Times New Roman" panose="02020603050405020304" charset="0"/>
                <a:cs typeface="Times New Roman" panose="02020603050405020304" charset="0"/>
                <a:sym typeface="+mn-ea"/>
              </a:rPr>
              <a:t>Beidou</a:t>
            </a:r>
            <a:endParaRPr lang="en-US" altLang="zh-CN" sz="3600">
              <a:latin typeface="Times New Roman" panose="02020603050405020304" charset="0"/>
              <a:cs typeface="Times New Roman" panose="02020603050405020304" charset="0"/>
              <a:sym typeface="+mn-ea"/>
            </a:endParaRPr>
          </a:p>
        </p:txBody>
      </p:sp>
      <p:sp>
        <p:nvSpPr>
          <p:cNvPr id="3" name="内容占位符 2"/>
          <p:cNvSpPr>
            <a:spLocks noGrp="1"/>
          </p:cNvSpPr>
          <p:nvPr>
            <p:ph idx="1"/>
          </p:nvPr>
        </p:nvSpPr>
        <p:spPr>
          <a:xfrm>
            <a:off x="838200" y="1227455"/>
            <a:ext cx="10515600" cy="4949825"/>
          </a:xfrm>
        </p:spPr>
        <p:txBody>
          <a:bodyPr/>
          <a:p>
            <a:pPr marL="0" algn="l">
              <a:buClrTx/>
              <a:buSzTx/>
              <a:buFontTx/>
              <a:buNone/>
            </a:pPr>
            <a:r>
              <a:rPr lang="en-US" altLang="zh-CN" sz="2400">
                <a:latin typeface="Times New Roman" panose="02020603050405020304" charset="0"/>
                <a:ea typeface="+mj-ea"/>
                <a:cs typeface="Times New Roman" panose="02020603050405020304" charset="0"/>
              </a:rPr>
              <a:t>The Beidou Navigation Satellite System is a set of satellite navigation systems independently developed and built by China with global coverage and complete independent intellectual property rights. It consists of 13 satellites. The main purpose of the Beidou System is to provide high-precision, all-weather navigation, positioning, timing and other services, mainly serving the Chinese mainland and surrounding areas. By 2020, 35 satellites are planned to provide global navigation coverage.</a:t>
            </a:r>
            <a:endParaRPr lang="en-US" altLang="zh-CN" sz="2400">
              <a:latin typeface="Times New Roman" panose="02020603050405020304" charset="0"/>
              <a:ea typeface="+mj-ea"/>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62330"/>
          </a:xfrm>
        </p:spPr>
        <p:txBody>
          <a:bodyPr/>
          <a:p>
            <a:pPr algn="ctr">
              <a:buClrTx/>
              <a:buSzTx/>
              <a:buFontTx/>
            </a:pPr>
            <a:r>
              <a:rPr lang="en-US" altLang="zh-CN" sz="3600">
                <a:latin typeface="Times New Roman" panose="02020603050405020304" charset="0"/>
                <a:cs typeface="Times New Roman" panose="02020603050405020304" charset="0"/>
                <a:sym typeface="+mn-ea"/>
              </a:rPr>
              <a:t>Galileo</a:t>
            </a:r>
            <a:endParaRPr lang="en-US" altLang="zh-CN" sz="3600">
              <a:latin typeface="Times New Roman" panose="02020603050405020304" charset="0"/>
              <a:cs typeface="Times New Roman" panose="02020603050405020304" charset="0"/>
              <a:sym typeface="+mn-ea"/>
            </a:endParaRPr>
          </a:p>
        </p:txBody>
      </p:sp>
      <p:sp>
        <p:nvSpPr>
          <p:cNvPr id="3" name="内容占位符 2"/>
          <p:cNvSpPr>
            <a:spLocks noGrp="1"/>
          </p:cNvSpPr>
          <p:nvPr>
            <p:ph idx="1"/>
          </p:nvPr>
        </p:nvSpPr>
        <p:spPr>
          <a:xfrm>
            <a:off x="838200" y="1227455"/>
            <a:ext cx="10515600" cy="4949825"/>
          </a:xfrm>
        </p:spPr>
        <p:txBody>
          <a:bodyPr/>
          <a:p>
            <a:pPr marL="0" algn="l">
              <a:buClrTx/>
              <a:buSzTx/>
              <a:buFontTx/>
              <a:buNone/>
            </a:pPr>
            <a:r>
              <a:rPr lang="en-US" altLang="zh-CN" sz="2400">
                <a:latin typeface="Times New Roman" panose="02020603050405020304" charset="0"/>
                <a:ea typeface="+mj-ea"/>
                <a:cs typeface="Times New Roman" panose="02020603050405020304" charset="0"/>
              </a:rPr>
              <a:t>Galileo is an independent satellite navigation system built by the European Union, consisting of 30 navigation satellites and associated ground infrastructure. Galileo provides highly accurate and reliable navigation, position, time and speed information to meet the needs of the European Union, businesses and citizens.</a:t>
            </a:r>
            <a:endParaRPr lang="en-US" altLang="zh-CN" sz="2400">
              <a:latin typeface="Times New Roman" panose="02020603050405020304" charset="0"/>
              <a:ea typeface="+mj-ea"/>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62330"/>
          </a:xfrm>
        </p:spPr>
        <p:txBody>
          <a:bodyPr/>
          <a:p>
            <a:pPr algn="ctr">
              <a:buClrTx/>
              <a:buSzTx/>
              <a:buFontTx/>
            </a:pPr>
            <a:endParaRPr lang="en-US" altLang="zh-CN" sz="3600">
              <a:latin typeface="Times New Roman" panose="02020603050405020304" charset="0"/>
              <a:cs typeface="Times New Roman" panose="02020603050405020304" charset="0"/>
              <a:sym typeface="+mn-ea"/>
            </a:endParaRPr>
          </a:p>
        </p:txBody>
      </p:sp>
      <p:sp>
        <p:nvSpPr>
          <p:cNvPr id="3" name="内容占位符 2"/>
          <p:cNvSpPr>
            <a:spLocks noGrp="1"/>
          </p:cNvSpPr>
          <p:nvPr>
            <p:ph idx="1"/>
          </p:nvPr>
        </p:nvSpPr>
        <p:spPr>
          <a:xfrm>
            <a:off x="838200" y="365125"/>
            <a:ext cx="10515600" cy="5812155"/>
          </a:xfrm>
        </p:spPr>
        <p:txBody>
          <a:bodyPr/>
          <a:p>
            <a:pPr marL="0" algn="l">
              <a:buClrTx/>
              <a:buSzTx/>
              <a:buFontTx/>
              <a:buNone/>
            </a:pPr>
            <a:endParaRPr lang="en-US" altLang="zh-CN" sz="2400">
              <a:latin typeface="Times New Roman" panose="02020603050405020304" charset="0"/>
              <a:ea typeface="+mj-ea"/>
              <a:cs typeface="Times New Roman" panose="02020603050405020304" charset="0"/>
            </a:endParaRPr>
          </a:p>
          <a:p>
            <a:pPr marL="0" algn="l">
              <a:buClrTx/>
              <a:buSzTx/>
              <a:buFontTx/>
              <a:buNone/>
            </a:pPr>
            <a:endParaRPr lang="en-US" altLang="zh-CN" sz="2400">
              <a:latin typeface="Times New Roman" panose="02020603050405020304" charset="0"/>
              <a:ea typeface="+mj-ea"/>
              <a:cs typeface="Times New Roman" panose="02020603050405020304" charset="0"/>
            </a:endParaRPr>
          </a:p>
          <a:p>
            <a:pPr marL="0" algn="l">
              <a:buClrTx/>
              <a:buSzTx/>
              <a:buFontTx/>
              <a:buNone/>
            </a:pPr>
            <a:endParaRPr lang="en-US" altLang="zh-CN" sz="2400">
              <a:latin typeface="Times New Roman" panose="02020603050405020304" charset="0"/>
              <a:ea typeface="+mj-ea"/>
              <a:cs typeface="Times New Roman" panose="02020603050405020304" charset="0"/>
            </a:endParaRPr>
          </a:p>
          <a:p>
            <a:pPr marL="0" algn="l">
              <a:buClrTx/>
              <a:buSzTx/>
              <a:buFontTx/>
              <a:buNone/>
            </a:pPr>
            <a:endParaRPr lang="en-US" altLang="zh-CN" sz="2400">
              <a:latin typeface="Times New Roman" panose="02020603050405020304" charset="0"/>
              <a:ea typeface="+mj-ea"/>
              <a:cs typeface="Times New Roman" panose="02020603050405020304" charset="0"/>
            </a:endParaRPr>
          </a:p>
          <a:p>
            <a:pPr marL="0" algn="l">
              <a:buClrTx/>
              <a:buSzTx/>
              <a:buFontTx/>
              <a:buNone/>
            </a:pPr>
            <a:endParaRPr lang="en-US" altLang="zh-CN" sz="2400">
              <a:latin typeface="Times New Roman" panose="02020603050405020304" charset="0"/>
              <a:ea typeface="+mj-ea"/>
              <a:cs typeface="Times New Roman" panose="02020603050405020304" charset="0"/>
            </a:endParaRPr>
          </a:p>
          <a:p>
            <a:pPr marL="0" algn="l">
              <a:buClrTx/>
              <a:buSzTx/>
              <a:buFontTx/>
              <a:buNone/>
            </a:pPr>
            <a:endParaRPr lang="en-US" altLang="zh-CN" sz="2400">
              <a:latin typeface="Times New Roman" panose="02020603050405020304" charset="0"/>
              <a:ea typeface="+mj-ea"/>
              <a:cs typeface="Times New Roman" panose="02020603050405020304" charset="0"/>
            </a:endParaRPr>
          </a:p>
          <a:p>
            <a:pPr marL="0" algn="ctr">
              <a:buClrTx/>
              <a:buSzTx/>
              <a:buFontTx/>
              <a:buNone/>
            </a:pPr>
            <a:r>
              <a:rPr lang="en-US" altLang="zh-CN" sz="3600">
                <a:latin typeface="Times New Roman" panose="02020603050405020304" charset="0"/>
                <a:ea typeface="+mj-ea"/>
                <a:cs typeface="Times New Roman" panose="02020603050405020304" charset="0"/>
              </a:rPr>
              <a:t>Thanks</a:t>
            </a:r>
            <a:endParaRPr lang="en-US" altLang="zh-CN" sz="3600">
              <a:latin typeface="Times New Roman" panose="02020603050405020304" charset="0"/>
              <a:ea typeface="+mj-ea"/>
              <a:cs typeface="Times New Roman" panose="0202060305040502030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2692</Words>
  <Application>WPS 演示</Application>
  <PresentationFormat>宽屏</PresentationFormat>
  <Paragraphs>32</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宋体</vt:lpstr>
      <vt:lpstr>Wingdings</vt:lpstr>
      <vt:lpstr>Times New Roman</vt:lpstr>
      <vt:lpstr>Calibri</vt:lpstr>
      <vt:lpstr>微软雅黑</vt:lpstr>
      <vt:lpstr>Arial Unicode MS</vt:lpstr>
      <vt:lpstr>Office 主题</vt:lpstr>
      <vt:lpstr>Global navigation satellite System</vt:lpstr>
      <vt:lpstr>History of development</vt:lpstr>
      <vt:lpstr>GPS</vt:lpstr>
      <vt:lpstr>GLONASS</vt:lpstr>
      <vt:lpstr>Beidou</vt:lpstr>
      <vt:lpstr>Galileo</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4</cp:revision>
  <dcterms:created xsi:type="dcterms:W3CDTF">2024-01-16T11:26:00Z</dcterms:created>
  <dcterms:modified xsi:type="dcterms:W3CDTF">2024-01-17T17:51:49Z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EAF6E3847B5642D4940DA2314D58CE51</vt:lpwstr>
  </property>
  <property fmtid="{D5CDD505-2E9C-101B-9397-08002B2CF9AE}" pid="3" name="KSOProductBuildVer">
    <vt:lpwstr>2052-11.8.6.11719</vt:lpwstr>
  </property>
</Properties>
</file>