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79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文本"/>
          <p:cNvSpPr txBox="1"/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37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90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91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文本"/>
          <p:cNvSpPr txBox="1"/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9" name="正文级别 1…"/>
          <p:cNvSpPr txBox="1"/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gradFill flip="none" rotWithShape="1">
          <a:gsLst>
            <a:gs pos="0">
              <a:srgbClr val="212847"/>
            </a:gs>
            <a:gs pos="37000">
              <a:srgbClr val="2B7583"/>
            </a:gs>
            <a:gs pos="100000">
              <a:srgbClr val="1D676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占位符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2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3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CA3A6">
                  <a:alpha val="47000"/>
                </a:srgbClr>
              </a:gs>
              <a:gs pos="45000">
                <a:srgbClr val="247888">
                  <a:alpha val="55000"/>
                </a:srgbClr>
              </a:gs>
              <a:gs pos="100000">
                <a:srgbClr val="193F61">
                  <a:alpha val="61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文本框 6"/>
          <p:cNvSpPr txBox="1"/>
          <p:nvPr/>
        </p:nvSpPr>
        <p:spPr>
          <a:xfrm>
            <a:off x="1276350" y="477520"/>
            <a:ext cx="992822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algn="ctr"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rPr sz="2800"/>
              <a:t>Image extraction</a:t>
            </a:r>
            <a:endParaRPr sz="2800"/>
          </a:p>
        </p:txBody>
      </p:sp>
      <p:sp>
        <p:nvSpPr>
          <p:cNvPr id="345" name="文本框 10"/>
          <p:cNvSpPr txBox="1"/>
          <p:nvPr/>
        </p:nvSpPr>
        <p:spPr>
          <a:xfrm>
            <a:off x="1236980" y="999490"/>
            <a:ext cx="9888855" cy="922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rPr lang="en-US">
                <a:sym typeface="+mn-ea"/>
              </a:rPr>
              <a:t>    </a:t>
            </a:r>
            <a:r>
              <a:rPr>
                <a:sym typeface="+mn-ea"/>
              </a:rPr>
              <a:t>The object detection and recognition based on deep learning mainly uses image semantic segmentation.Image semantic segmentation is the cornerstone of image understanding. </a:t>
            </a:r>
          </a:p>
        </p:txBody>
      </p:sp>
      <p:sp>
        <p:nvSpPr>
          <p:cNvPr id="346" name="文本框 11"/>
          <p:cNvSpPr txBox="1"/>
          <p:nvPr/>
        </p:nvSpPr>
        <p:spPr>
          <a:xfrm>
            <a:off x="1323975" y="2044065"/>
            <a:ext cx="9801860" cy="34150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t>  </a:t>
            </a:r>
            <a:r>
              <a:rPr lang="en-US"/>
              <a:t>  </a:t>
            </a:r>
            <a:r>
              <a:rPr>
                <a:sym typeface="+mn-ea"/>
              </a:rPr>
              <a:t>After deep learning is applied to image semantic segmentation, Full Convolutional Networks  developed based on convolutional neural network has become one of the commonly used methods</a:t>
            </a:r>
          </a:p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rPr lang="en-US"/>
              <a:t>   </a:t>
            </a:r>
            <a:endParaRPr lang="en-US"/>
          </a:p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rPr lang="en-US"/>
              <a:t>    </a:t>
            </a:r>
            <a:r>
              <a:t>The FCN network structure is mainly divided into two parts: the full convolutional part and the inverse convolutional part. </a:t>
            </a:r>
          </a:p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</a:p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rPr lang="en-US"/>
              <a:t>    1.</a:t>
            </a:r>
            <a:r>
              <a:t> the full convolutional part is some classical CNN networks for feature extraction</a:t>
            </a:r>
            <a:r>
              <a:rPr lang="en-US"/>
              <a:t>.</a:t>
            </a:r>
          </a:p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</a:p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rPr lang="en-US"/>
              <a:t>    2. </a:t>
            </a:r>
            <a:r>
              <a:t>the inverse convolutional part is to get the semantic segmentation image of the original size by sampling.</a:t>
            </a:r>
          </a:p>
        </p:txBody>
      </p:sp>
      <p:sp>
        <p:nvSpPr>
          <p:cNvPr id="348" name="椭圆 13"/>
          <p:cNvSpPr/>
          <p:nvPr/>
        </p:nvSpPr>
        <p:spPr>
          <a:xfrm>
            <a:off x="8203263" y="4995081"/>
            <a:ext cx="928049" cy="928049"/>
          </a:xfrm>
          <a:prstGeom prst="ellipse">
            <a:avLst/>
          </a:prstGeom>
          <a:ln w="12700">
            <a:solidFill>
              <a:srgbClr val="16FEF8">
                <a:alpha val="2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直接连接符 21"/>
          <p:cNvSpPr/>
          <p:nvPr/>
        </p:nvSpPr>
        <p:spPr>
          <a:xfrm flipV="1">
            <a:off x="9131220" y="3644900"/>
            <a:ext cx="3075295" cy="1814206"/>
          </a:xfrm>
          <a:prstGeom prst="line">
            <a:avLst/>
          </a:prstGeom>
          <a:ln w="6350">
            <a:solidFill>
              <a:srgbClr val="16FEF8">
                <a:alpha val="10000"/>
              </a:srgbClr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50" name="直接连接符 23"/>
          <p:cNvSpPr/>
          <p:nvPr/>
        </p:nvSpPr>
        <p:spPr>
          <a:xfrm flipV="1">
            <a:off x="5157122" y="5238147"/>
            <a:ext cx="3075295" cy="1814206"/>
          </a:xfrm>
          <a:prstGeom prst="line">
            <a:avLst/>
          </a:prstGeom>
          <a:ln w="6350">
            <a:solidFill>
              <a:srgbClr val="16FEF8">
                <a:alpha val="10000"/>
              </a:srgbClr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51" name="等腰三角形 25"/>
          <p:cNvSpPr/>
          <p:nvPr/>
        </p:nvSpPr>
        <p:spPr>
          <a:xfrm rot="5400000">
            <a:off x="-25113" y="600501"/>
            <a:ext cx="364124" cy="313900"/>
          </a:xfrm>
          <a:prstGeom prst="triangle">
            <a:avLst/>
          </a:prstGeom>
          <a:solidFill>
            <a:srgbClr val="16FE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0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7" animBg="1" advAuto="0"/>
      <p:bldP spid="343" grpId="1" animBg="1" advAuto="0"/>
      <p:bldP spid="348" grpId="8" bldLvl="0" animBg="1" advAuto="0"/>
      <p:bldP spid="345" grpId="2" animBg="1" advAuto="0"/>
      <p:bldP spid="346" grpId="3" animBg="1" advAuto="0"/>
      <p:bldP spid="350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CA3A6">
                  <a:alpha val="47000"/>
                </a:srgbClr>
              </a:gs>
              <a:gs pos="45000">
                <a:srgbClr val="247888">
                  <a:alpha val="55000"/>
                </a:srgbClr>
              </a:gs>
              <a:gs pos="100000">
                <a:srgbClr val="193F61">
                  <a:alpha val="6100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3" name="文本框 6"/>
          <p:cNvSpPr txBox="1"/>
          <p:nvPr/>
        </p:nvSpPr>
        <p:spPr>
          <a:xfrm>
            <a:off x="1280795" y="908685"/>
            <a:ext cx="9928225" cy="3683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algn="l"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rPr>
                <a:sym typeface="+mn-ea"/>
              </a:rPr>
              <a:t>This picture shows the Network structure </a:t>
            </a:r>
            <a:r>
              <a:rPr lang="en-US">
                <a:sym typeface="+mn-ea"/>
              </a:rPr>
              <a:t>and Effect drawing </a:t>
            </a:r>
            <a:r>
              <a:rPr>
                <a:sym typeface="+mn-ea"/>
              </a:rPr>
              <a:t>of FNC</a:t>
            </a:r>
            <a:endParaRPr>
              <a:sym typeface="+mn-ea"/>
            </a:endParaRPr>
          </a:p>
        </p:txBody>
      </p:sp>
      <p:sp>
        <p:nvSpPr>
          <p:cNvPr id="345" name="文本框 10"/>
          <p:cNvSpPr txBox="1"/>
          <p:nvPr/>
        </p:nvSpPr>
        <p:spPr>
          <a:xfrm>
            <a:off x="1280795" y="1676400"/>
            <a:ext cx="9888855" cy="3683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</a:p>
        </p:txBody>
      </p:sp>
      <p:sp>
        <p:nvSpPr>
          <p:cNvPr id="346" name="文本框 11"/>
          <p:cNvSpPr txBox="1"/>
          <p:nvPr/>
        </p:nvSpPr>
        <p:spPr>
          <a:xfrm>
            <a:off x="1280795" y="2598420"/>
            <a:ext cx="9801860" cy="36830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pPr>
            <a:r>
              <a:t>  </a:t>
            </a:r>
          </a:p>
        </p:txBody>
      </p:sp>
      <p:sp>
        <p:nvSpPr>
          <p:cNvPr id="348" name="椭圆 13"/>
          <p:cNvSpPr/>
          <p:nvPr/>
        </p:nvSpPr>
        <p:spPr>
          <a:xfrm>
            <a:off x="8203263" y="4995081"/>
            <a:ext cx="928049" cy="928049"/>
          </a:xfrm>
          <a:prstGeom prst="ellipse">
            <a:avLst/>
          </a:prstGeom>
          <a:ln w="12700">
            <a:solidFill>
              <a:srgbClr val="16FEF8">
                <a:alpha val="2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9" name="直接连接符 21"/>
          <p:cNvSpPr/>
          <p:nvPr/>
        </p:nvSpPr>
        <p:spPr>
          <a:xfrm flipV="1">
            <a:off x="9131220" y="3644900"/>
            <a:ext cx="3075295" cy="1814206"/>
          </a:xfrm>
          <a:prstGeom prst="line">
            <a:avLst/>
          </a:prstGeom>
          <a:ln w="6350">
            <a:solidFill>
              <a:srgbClr val="16FEF8">
                <a:alpha val="10000"/>
              </a:srgbClr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50" name="直接连接符 23"/>
          <p:cNvSpPr/>
          <p:nvPr/>
        </p:nvSpPr>
        <p:spPr>
          <a:xfrm flipV="1">
            <a:off x="5157122" y="5238147"/>
            <a:ext cx="3075295" cy="1814206"/>
          </a:xfrm>
          <a:prstGeom prst="line">
            <a:avLst/>
          </a:prstGeom>
          <a:ln w="6350">
            <a:solidFill>
              <a:srgbClr val="16FEF8">
                <a:alpha val="10000"/>
              </a:srgbClr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51" name="等腰三角形 25"/>
          <p:cNvSpPr/>
          <p:nvPr/>
        </p:nvSpPr>
        <p:spPr>
          <a:xfrm rot="5400000">
            <a:off x="-25113" y="600501"/>
            <a:ext cx="364124" cy="313900"/>
          </a:xfrm>
          <a:prstGeom prst="triangle">
            <a:avLst/>
          </a:prstGeom>
          <a:solidFill>
            <a:srgbClr val="16FE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图片 2" descr="201806300949339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718945"/>
            <a:ext cx="7143750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0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7" bldLvl="0" animBg="1" advAuto="0"/>
      <p:bldP spid="343" grpId="1" animBg="1" advAuto="0"/>
      <p:bldP spid="348" grpId="8" bldLvl="0" animBg="1" advAuto="0"/>
      <p:bldP spid="345" grpId="2" animBg="1" advAuto="0"/>
      <p:bldP spid="346" grpId="3" animBg="1" advAuto="0"/>
      <p:bldP spid="350" grpId="6" bldLvl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演示</Application>
  <PresentationFormat/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Arial</vt:lpstr>
      <vt:lpstr>Arial Unicode MS</vt:lpstr>
      <vt:lpstr>Adobe Gothic Std B</vt:lpstr>
      <vt:lpstr>Segoe Print</vt:lpstr>
      <vt:lpstr>微软雅黑</vt:lpstr>
      <vt:lpstr>Arial Unicode MS</vt:lpstr>
      <vt:lpstr>Calibri</vt:lpstr>
      <vt:lpstr>Helvetica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2024-01-14T21:45:00Z</dcterms:created>
  <dcterms:modified xsi:type="dcterms:W3CDTF">2024-01-17T17:03:36Z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C469ECAB2744468B953DACF9B5B5717F</vt:lpwstr>
  </property>
  <property fmtid="{D5CDD505-2E9C-101B-9397-08002B2CF9AE}" pid="3" name="KSOProductBuildVer">
    <vt:lpwstr>2052-11.8.6.11719</vt:lpwstr>
  </property>
</Properties>
</file>