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59" r:id="rId7"/>
    <p:sldId id="260" r:id="rId8"/>
    <p:sldId id="261" r:id="rId9"/>
    <p:sldId id="262" r:id="rId10"/>
    <p:sldId id="263" r:id="rId11"/>
    <p:sldId id="264" r:id="rId12"/>
    <p:sldId id="266" r:id="rId13"/>
    <p:sldId id="267"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1122680"/>
            <a:ext cx="9144000" cy="2479040"/>
          </a:xfrm>
        </p:spPr>
        <p:txBody>
          <a:bodyPr>
            <a:normAutofit/>
          </a:bodyPr>
          <a:p>
            <a:pPr algn="ctr">
              <a:buClrTx/>
              <a:buSzTx/>
              <a:buFontTx/>
            </a:pPr>
            <a:r>
              <a:rPr sz="4000">
                <a:latin typeface="Times New Roman" panose="02020603050405020304" charset="0"/>
                <a:ea typeface="宋体" panose="02010600030101010101" pitchFamily="2" charset="-122"/>
                <a:cs typeface="Times New Roman" panose="02020603050405020304" charset="0"/>
              </a:rPr>
              <a:t>Identification and authentication of enterprise network users</a:t>
            </a:r>
            <a:endParaRPr sz="4000">
              <a:latin typeface="Times New Roman" panose="02020603050405020304" charset="0"/>
              <a:ea typeface="宋体" panose="02010600030101010101" pitchFamily="2" charset="-122"/>
              <a:cs typeface="Times New Roman" panose="02020603050405020304" charset="0"/>
            </a:endParaRPr>
          </a:p>
        </p:txBody>
      </p:sp>
      <p:sp>
        <p:nvSpPr>
          <p:cNvPr id="3" name="副标题 2"/>
          <p:cNvSpPr>
            <a:spLocks noGrp="1"/>
          </p:cNvSpPr>
          <p:nvPr>
            <p:ph type="subTitle" idx="1"/>
          </p:nvPr>
        </p:nvSpPr>
        <p:spPr/>
        <p:txBody>
          <a:bodyPr/>
          <a:p>
            <a:pPr algn="ctr">
              <a:buClrTx/>
              <a:buSzTx/>
            </a:pPr>
            <a:r>
              <a:rPr lang="en-US" altLang="zh-CN"/>
              <a:t>                                                          </a:t>
            </a:r>
            <a:r>
              <a:rPr lang="en-US" altLang="zh-CN" sz="2000">
                <a:latin typeface="Times New Roman" panose="02020603050405020304" charset="0"/>
                <a:cs typeface="Times New Roman" panose="02020603050405020304" charset="0"/>
              </a:rPr>
              <a:t>  He Yiming</a:t>
            </a:r>
            <a:endParaRPr lang="en-US" altLang="zh-CN" sz="2000">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852805"/>
          </a:xfrm>
        </p:spPr>
        <p:txBody>
          <a:bodyPr/>
          <a:p>
            <a:pPr algn="ctr">
              <a:buClrTx/>
              <a:buSzTx/>
              <a:buFontTx/>
            </a:pPr>
            <a:r>
              <a:rPr lang="en-US" altLang="zh-CN" sz="3200">
                <a:latin typeface="Times New Roman" panose="02020603050405020304" charset="0"/>
                <a:cs typeface="Times New Roman" panose="02020603050405020304" charset="0"/>
              </a:rPr>
              <a:t>802.1X Basic authentication protocol</a:t>
            </a:r>
            <a:endParaRPr lang="en-US" altLang="zh-CN" sz="3200">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838200" y="1217930"/>
            <a:ext cx="10515600" cy="4959350"/>
          </a:xfrm>
        </p:spPr>
        <p:txBody>
          <a:bodyPr/>
          <a:p>
            <a:pPr marL="0" algn="l">
              <a:buClrTx/>
              <a:buSzTx/>
              <a:buNone/>
            </a:pPr>
            <a:r>
              <a:rPr lang="en-US" altLang="zh-CN">
                <a:latin typeface="Times New Roman" panose="02020603050405020304" charset="0"/>
                <a:ea typeface="+mj-ea"/>
                <a:cs typeface="Times New Roman" panose="02020603050405020304" charset="0"/>
              </a:rPr>
              <a:t>The RADIUS protocol specifies how to transfer user information and accounting information between the NAS and the RADIUS server. The RADIUS server receives connection requests from users, completes authentication, and returns configuration information required for transferring services to users to the NAS.</a:t>
            </a:r>
            <a:endParaRPr lang="en-US" altLang="zh-CN">
              <a:latin typeface="Times New Roman" panose="02020603050405020304" charset="0"/>
              <a:ea typeface="+mj-ea"/>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852805"/>
          </a:xfrm>
        </p:spPr>
        <p:txBody>
          <a:bodyPr/>
          <a:p>
            <a:pPr algn="ctr">
              <a:buClrTx/>
              <a:buSzTx/>
              <a:buFontTx/>
            </a:pPr>
            <a:endParaRPr lang="en-US" altLang="zh-CN" sz="3200">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838200" y="1217930"/>
            <a:ext cx="10515600" cy="4959350"/>
          </a:xfrm>
        </p:spPr>
        <p:txBody>
          <a:bodyPr/>
          <a:p>
            <a:pPr marL="0" algn="l">
              <a:buClrTx/>
              <a:buSzTx/>
              <a:buNone/>
            </a:pPr>
            <a:endParaRPr lang="en-US" altLang="zh-CN">
              <a:latin typeface="Times New Roman" panose="02020603050405020304" charset="0"/>
              <a:ea typeface="+mj-ea"/>
              <a:cs typeface="Times New Roman" panose="02020603050405020304" charset="0"/>
            </a:endParaRPr>
          </a:p>
          <a:p>
            <a:pPr marL="0" algn="l">
              <a:buClrTx/>
              <a:buSzTx/>
              <a:buNone/>
            </a:pPr>
            <a:endParaRPr lang="en-US" altLang="zh-CN">
              <a:latin typeface="Times New Roman" panose="02020603050405020304" charset="0"/>
              <a:ea typeface="+mj-ea"/>
              <a:cs typeface="Times New Roman" panose="02020603050405020304" charset="0"/>
            </a:endParaRPr>
          </a:p>
          <a:p>
            <a:pPr marL="0" algn="l">
              <a:buClrTx/>
              <a:buSzTx/>
              <a:buNone/>
            </a:pPr>
            <a:endParaRPr lang="en-US" altLang="zh-CN">
              <a:latin typeface="Times New Roman" panose="02020603050405020304" charset="0"/>
              <a:ea typeface="+mj-ea"/>
              <a:cs typeface="Times New Roman" panose="02020603050405020304" charset="0"/>
            </a:endParaRPr>
          </a:p>
          <a:p>
            <a:pPr marL="0" algn="l">
              <a:buClrTx/>
              <a:buSzTx/>
              <a:buNone/>
            </a:pPr>
            <a:endParaRPr lang="en-US" altLang="zh-CN">
              <a:latin typeface="Times New Roman" panose="02020603050405020304" charset="0"/>
              <a:ea typeface="+mj-ea"/>
              <a:cs typeface="Times New Roman" panose="02020603050405020304" charset="0"/>
            </a:endParaRPr>
          </a:p>
          <a:p>
            <a:pPr marL="0" algn="ctr">
              <a:buClrTx/>
              <a:buSzTx/>
              <a:buFontTx/>
              <a:buNone/>
            </a:pPr>
            <a:r>
              <a:rPr lang="en-US" altLang="zh-CN" sz="4000">
                <a:latin typeface="Times New Roman" panose="02020603050405020304" charset="0"/>
                <a:ea typeface="+mj-ea"/>
                <a:cs typeface="Times New Roman" panose="02020603050405020304" charset="0"/>
              </a:rPr>
              <a:t>Thanks</a:t>
            </a:r>
            <a:endParaRPr lang="en-US" altLang="zh-CN" sz="4000">
              <a:latin typeface="Times New Roman" panose="02020603050405020304" charset="0"/>
              <a:ea typeface="+mj-ea"/>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889000"/>
          </a:xfrm>
        </p:spPr>
        <p:txBody>
          <a:bodyPr/>
          <a:p>
            <a:pPr algn="ctr"/>
            <a:r>
              <a:rPr lang="en-US" altLang="zh-CN" sz="3200">
                <a:latin typeface="Times New Roman" panose="02020603050405020304" charset="0"/>
                <a:cs typeface="Times New Roman" panose="02020603050405020304" charset="0"/>
              </a:rPr>
              <a:t>Introduce</a:t>
            </a:r>
            <a:endParaRPr lang="en-US" altLang="zh-CN" sz="3200">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838200" y="1253490"/>
            <a:ext cx="10515600" cy="4923790"/>
          </a:xfrm>
        </p:spPr>
        <p:txBody>
          <a:bodyPr>
            <a:normAutofit/>
          </a:bodyPr>
          <a:p>
            <a:pPr marL="0" algn="l">
              <a:buClrTx/>
              <a:buSzTx/>
              <a:buFontTx/>
              <a:buNone/>
            </a:pPr>
            <a:r>
              <a:rPr lang="en-US" altLang="zh-CN">
                <a:latin typeface="Times New Roman" panose="02020603050405020304" charset="0"/>
                <a:ea typeface="+mj-ea"/>
                <a:cs typeface="Times New Roman" panose="02020603050405020304" charset="0"/>
              </a:rPr>
              <a:t>    The office network carries many critical service systems within an enterprise. If terminals are connected to the network, they can directly access the office network resources. As a result, the network may be attacked and internal data may be stolen by attackers with illegal intentions. How to ensure the compliance and legitimacy of user access network has long become the focus of the industry. Network access authentication technology is produced under such background.</a:t>
            </a:r>
            <a:endParaRPr lang="en-US" altLang="zh-CN">
              <a:latin typeface="Times New Roman" panose="02020603050405020304" charset="0"/>
              <a:ea typeface="+mj-ea"/>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852805"/>
          </a:xfrm>
        </p:spPr>
        <p:txBody>
          <a:bodyPr/>
          <a:p>
            <a:pPr algn="ctr">
              <a:buClrTx/>
              <a:buSzTx/>
              <a:buFontTx/>
            </a:pPr>
            <a:r>
              <a:rPr lang="en-US" altLang="zh-CN" sz="3200">
                <a:latin typeface="Times New Roman" panose="02020603050405020304" charset="0"/>
                <a:cs typeface="Times New Roman" panose="02020603050405020304" charset="0"/>
                <a:sym typeface="+mn-ea"/>
              </a:rPr>
              <a:t>Introduce</a:t>
            </a:r>
            <a:endParaRPr lang="en-US" altLang="zh-CN" sz="3200">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838200" y="1217930"/>
            <a:ext cx="10515600" cy="4959350"/>
          </a:xfrm>
        </p:spPr>
        <p:txBody>
          <a:bodyPr/>
          <a:p>
            <a:pPr marL="0" algn="l">
              <a:buClrTx/>
              <a:buSzTx/>
              <a:buFontTx/>
              <a:buNone/>
            </a:pPr>
            <a:r>
              <a:rPr lang="en-US" altLang="zh-CN">
                <a:latin typeface="Times New Roman" panose="02020603050405020304" charset="0"/>
                <a:ea typeface="+mj-ea"/>
                <a:cs typeface="Times New Roman" panose="02020603050405020304" charset="0"/>
              </a:rPr>
              <a:t>There are many access authentication methods, but the following four are common on campus networks:</a:t>
            </a:r>
            <a:endParaRPr lang="en-US" altLang="zh-CN">
              <a:latin typeface="Times New Roman" panose="02020603050405020304" charset="0"/>
              <a:ea typeface="+mj-ea"/>
              <a:cs typeface="Times New Roman" panose="02020603050405020304" charset="0"/>
            </a:endParaRPr>
          </a:p>
          <a:p>
            <a:pPr marL="0" algn="l">
              <a:buClrTx/>
              <a:buSzTx/>
              <a:buFontTx/>
              <a:buNone/>
            </a:pPr>
            <a:r>
              <a:rPr lang="en-US" altLang="zh-CN">
                <a:latin typeface="Times New Roman" panose="02020603050405020304" charset="0"/>
                <a:ea typeface="+mj-ea"/>
                <a:cs typeface="Times New Roman" panose="02020603050405020304" charset="0"/>
              </a:rPr>
              <a:t>1. Port Based Network Access Control (802.1X) authentication.</a:t>
            </a:r>
            <a:endParaRPr lang="en-US" altLang="zh-CN">
              <a:latin typeface="Times New Roman" panose="02020603050405020304" charset="0"/>
              <a:ea typeface="+mj-ea"/>
              <a:cs typeface="Times New Roman" panose="02020603050405020304" charset="0"/>
            </a:endParaRPr>
          </a:p>
          <a:p>
            <a:pPr marL="0" algn="l">
              <a:buClrTx/>
              <a:buSzTx/>
              <a:buFontTx/>
              <a:buNone/>
            </a:pPr>
            <a:r>
              <a:rPr lang="en-US" altLang="zh-CN">
                <a:latin typeface="Times New Roman" panose="02020603050405020304" charset="0"/>
                <a:ea typeface="+mj-ea"/>
                <a:cs typeface="Times New Roman" panose="02020603050405020304" charset="0"/>
              </a:rPr>
              <a:t>2. Portal authentication.</a:t>
            </a:r>
            <a:endParaRPr lang="en-US" altLang="zh-CN">
              <a:latin typeface="Times New Roman" panose="02020603050405020304" charset="0"/>
              <a:ea typeface="+mj-ea"/>
              <a:cs typeface="Times New Roman" panose="02020603050405020304" charset="0"/>
            </a:endParaRPr>
          </a:p>
          <a:p>
            <a:pPr marL="0" algn="l">
              <a:buClrTx/>
              <a:buSzTx/>
              <a:buFontTx/>
              <a:buNone/>
            </a:pPr>
            <a:r>
              <a:rPr lang="en-US" altLang="zh-CN">
                <a:latin typeface="Times New Roman" panose="02020603050405020304" charset="0"/>
                <a:ea typeface="+mj-ea"/>
                <a:cs typeface="Times New Roman" panose="02020603050405020304" charset="0"/>
              </a:rPr>
              <a:t>3. Point-to-Point Protocol Over Ethernet (PPPoE) authentication.</a:t>
            </a:r>
            <a:endParaRPr lang="en-US" altLang="zh-CN">
              <a:latin typeface="Times New Roman" panose="02020603050405020304" charset="0"/>
              <a:ea typeface="+mj-ea"/>
              <a:cs typeface="Times New Roman" panose="02020603050405020304" charset="0"/>
            </a:endParaRPr>
          </a:p>
          <a:p>
            <a:pPr marL="0" algn="l">
              <a:buClrTx/>
              <a:buSzTx/>
              <a:buFontTx/>
              <a:buNone/>
            </a:pPr>
            <a:r>
              <a:rPr lang="en-US" altLang="zh-CN">
                <a:latin typeface="Times New Roman" panose="02020603050405020304" charset="0"/>
                <a:ea typeface="+mj-ea"/>
                <a:cs typeface="Times New Roman" panose="02020603050405020304" charset="0"/>
              </a:rPr>
              <a:t>4. IPoE authentication.</a:t>
            </a:r>
            <a:endParaRPr lang="en-US" altLang="zh-CN">
              <a:latin typeface="Times New Roman" panose="02020603050405020304" charset="0"/>
              <a:ea typeface="+mj-ea"/>
              <a:cs typeface="Times New Roman" panose="02020603050405020304" charset="0"/>
            </a:endParaRPr>
          </a:p>
          <a:p>
            <a:pPr marL="0" algn="l">
              <a:buClrTx/>
              <a:buSzTx/>
              <a:buFontTx/>
              <a:buNone/>
            </a:pPr>
            <a:r>
              <a:rPr lang="en-US" altLang="zh-CN">
                <a:latin typeface="Times New Roman" panose="02020603050405020304" charset="0"/>
                <a:ea typeface="+mj-ea"/>
                <a:cs typeface="Times New Roman" panose="02020603050405020304" charset="0"/>
              </a:rPr>
              <a:t>802.1X authentication and Portal authentication are most commonly used in enterprise office network scenarios. This PPT will explain 802.1X certification.</a:t>
            </a:r>
            <a:endParaRPr lang="en-US" altLang="zh-CN">
              <a:latin typeface="Times New Roman" panose="02020603050405020304" charset="0"/>
              <a:ea typeface="+mj-ea"/>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852805"/>
          </a:xfrm>
        </p:spPr>
        <p:txBody>
          <a:bodyPr/>
          <a:p>
            <a:pPr algn="ctr">
              <a:buClrTx/>
              <a:buSzTx/>
              <a:buFontTx/>
            </a:pPr>
            <a:r>
              <a:rPr lang="en-US" altLang="zh-CN" sz="3200">
                <a:latin typeface="Times New Roman" panose="02020603050405020304" charset="0"/>
                <a:cs typeface="Times New Roman" panose="02020603050405020304" charset="0"/>
              </a:rPr>
              <a:t>802.1X authentication system</a:t>
            </a:r>
            <a:endParaRPr lang="en-US" altLang="zh-CN" sz="3200">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838200" y="1217930"/>
            <a:ext cx="10515600" cy="4959350"/>
          </a:xfrm>
        </p:spPr>
        <p:txBody>
          <a:bodyPr/>
          <a:p>
            <a:pPr marL="0" algn="l">
              <a:buClrTx/>
              <a:buSzTx/>
              <a:buNone/>
            </a:pPr>
            <a:r>
              <a:rPr lang="en-US" altLang="zh-CN">
                <a:latin typeface="Times New Roman" panose="02020603050405020304" charset="0"/>
                <a:ea typeface="+mj-ea"/>
                <a:cs typeface="Times New Roman" panose="02020603050405020304" charset="0"/>
              </a:rPr>
              <a:t>The 802.1X authentication system is composed of three roles: requestor, authenticator and authentication server. In practical applications, the three correspond to the client, Network Access control device (NAS), and RADIUS Server.</a:t>
            </a:r>
            <a:endParaRPr lang="en-US" altLang="zh-CN">
              <a:latin typeface="Times New Roman" panose="02020603050405020304" charset="0"/>
              <a:ea typeface="+mj-ea"/>
              <a:cs typeface="Times New Roman" panose="02020603050405020304" charset="0"/>
            </a:endParaRPr>
          </a:p>
          <a:p>
            <a:pPr marL="0" algn="l">
              <a:buClrTx/>
              <a:buSzTx/>
              <a:buNone/>
            </a:pPr>
            <a:r>
              <a:rPr lang="en-US" altLang="zh-CN">
                <a:latin typeface="Times New Roman" panose="02020603050405020304" charset="0"/>
                <a:ea typeface="+mj-ea"/>
                <a:cs typeface="Times New Roman" panose="02020603050405020304" charset="0"/>
              </a:rPr>
              <a:t>The solicitor is the role played by the client. It requests access to the network and responds to request messages from the authenticator. Requesters must run software that complies with the 802.1X client standard.</a:t>
            </a:r>
            <a:endParaRPr lang="en-US" altLang="zh-CN">
              <a:latin typeface="Times New Roman" panose="02020603050405020304" charset="0"/>
              <a:ea typeface="+mj-ea"/>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852805"/>
          </a:xfrm>
        </p:spPr>
        <p:txBody>
          <a:bodyPr/>
          <a:p>
            <a:pPr algn="ctr">
              <a:buClrTx/>
              <a:buSzTx/>
              <a:buFontTx/>
            </a:pPr>
            <a:r>
              <a:rPr lang="en-US" altLang="zh-CN" sz="3200">
                <a:latin typeface="Times New Roman" panose="02020603050405020304" charset="0"/>
                <a:cs typeface="Times New Roman" panose="02020603050405020304" charset="0"/>
              </a:rPr>
              <a:t>802.1X authentication system</a:t>
            </a:r>
            <a:endParaRPr lang="en-US" altLang="zh-CN" sz="3200">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838200" y="1217930"/>
            <a:ext cx="10515600" cy="4959350"/>
          </a:xfrm>
        </p:spPr>
        <p:txBody>
          <a:bodyPr/>
          <a:p>
            <a:pPr marL="0" algn="l">
              <a:buClrTx/>
              <a:buSzTx/>
              <a:buNone/>
            </a:pPr>
            <a:r>
              <a:rPr lang="en-US" altLang="zh-CN">
                <a:latin typeface="Times New Roman" panose="02020603050405020304" charset="0"/>
                <a:ea typeface="+mj-ea"/>
                <a:cs typeface="Times New Roman" panose="02020603050405020304" charset="0"/>
              </a:rPr>
              <a:t>Authenticator, usually an access device such as a switch or an AP, encapsulates the authentication information received from the client into a RADIUS packet and forwards it to the RADIUS Server. At the same time, the authenticator parses the information received from the RADIUS Server and forwards it to the client. Authenticator devices have two types of ports: controlled ports and uncontrolled ports.</a:t>
            </a:r>
            <a:endParaRPr lang="en-US" altLang="zh-CN">
              <a:latin typeface="Times New Roman" panose="02020603050405020304" charset="0"/>
              <a:ea typeface="+mj-ea"/>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852805"/>
          </a:xfrm>
        </p:spPr>
        <p:txBody>
          <a:bodyPr/>
          <a:p>
            <a:pPr algn="ctr">
              <a:buClrTx/>
              <a:buSzTx/>
              <a:buFontTx/>
            </a:pPr>
            <a:r>
              <a:rPr lang="en-US" altLang="zh-CN" sz="3200">
                <a:latin typeface="Times New Roman" panose="02020603050405020304" charset="0"/>
                <a:cs typeface="Times New Roman" panose="02020603050405020304" charset="0"/>
              </a:rPr>
              <a:t>802.1X authentication system</a:t>
            </a:r>
            <a:endParaRPr lang="en-US" altLang="zh-CN" sz="3200">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838200" y="1217930"/>
            <a:ext cx="10515600" cy="4959350"/>
          </a:xfrm>
        </p:spPr>
        <p:txBody>
          <a:bodyPr/>
          <a:p>
            <a:pPr marL="0" algn="l">
              <a:buClrTx/>
              <a:buSzTx/>
              <a:buNone/>
            </a:pPr>
            <a:r>
              <a:rPr lang="en-US" altLang="zh-CN">
                <a:latin typeface="Times New Roman" panose="02020603050405020304" charset="0"/>
                <a:ea typeface="+mj-ea"/>
                <a:cs typeface="Times New Roman" panose="02020603050405020304" charset="0"/>
              </a:rPr>
              <a:t>The authentication server is usually a RADIUS server that implements authentication together with the authenticator. The authentication server stores the user name and password, as well as the corresponding authorization information. One server can provide authentication services for multiple authenticators, so that users can be centrally managed.</a:t>
            </a:r>
            <a:endParaRPr lang="en-US" altLang="zh-CN">
              <a:latin typeface="Times New Roman" panose="02020603050405020304" charset="0"/>
              <a:ea typeface="+mj-ea"/>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852805"/>
          </a:xfrm>
        </p:spPr>
        <p:txBody>
          <a:bodyPr/>
          <a:p>
            <a:pPr algn="ctr">
              <a:buClrTx/>
              <a:buSzTx/>
              <a:buFontTx/>
            </a:pPr>
            <a:r>
              <a:rPr lang="en-US" altLang="zh-CN" sz="3200">
                <a:latin typeface="Times New Roman" panose="02020603050405020304" charset="0"/>
                <a:cs typeface="Times New Roman" panose="02020603050405020304" charset="0"/>
              </a:rPr>
              <a:t>802.1X authentication state machine</a:t>
            </a:r>
            <a:endParaRPr lang="en-US" altLang="zh-CN" sz="3200">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838200" y="1217930"/>
            <a:ext cx="10515600" cy="4959350"/>
          </a:xfrm>
        </p:spPr>
        <p:txBody>
          <a:bodyPr/>
          <a:p>
            <a:pPr marL="0" algn="l">
              <a:buClrTx/>
              <a:buSzTx/>
              <a:buNone/>
            </a:pPr>
            <a:r>
              <a:rPr lang="en-US" altLang="zh-CN">
                <a:latin typeface="Times New Roman" panose="02020603050405020304" charset="0"/>
                <a:ea typeface="+mj-ea"/>
                <a:cs typeface="Times New Roman" panose="02020603050405020304" charset="0"/>
              </a:rPr>
              <a:t>When the port is not authenticated and the controlled port is open, only EAPOL packets and broadcast packets (DHCP,ARP) are allowed to pass through the port, and other service flows are not allowed to pass through the port.</a:t>
            </a:r>
            <a:endParaRPr lang="en-US" altLang="zh-CN">
              <a:latin typeface="Times New Roman" panose="02020603050405020304" charset="0"/>
              <a:ea typeface="+mj-ea"/>
              <a:cs typeface="Times New Roman" panose="02020603050405020304" charset="0"/>
            </a:endParaRPr>
          </a:p>
          <a:p>
            <a:pPr marL="0" algn="l">
              <a:buClrTx/>
              <a:buSzTx/>
              <a:buNone/>
            </a:pPr>
            <a:r>
              <a:rPr lang="en-US" altLang="zh-CN">
                <a:latin typeface="Times New Roman" panose="02020603050405020304" charset="0"/>
                <a:ea typeface="+mj-ea"/>
                <a:cs typeface="Times New Roman" panose="02020603050405020304" charset="0"/>
              </a:rPr>
              <a:t>After the authentication is successful, the controlled port is closed and the user's service flow can pass smoothly.</a:t>
            </a:r>
            <a:endParaRPr lang="en-US" altLang="zh-CN">
              <a:latin typeface="Times New Roman" panose="02020603050405020304" charset="0"/>
              <a:ea typeface="+mj-ea"/>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852805"/>
          </a:xfrm>
        </p:spPr>
        <p:txBody>
          <a:bodyPr/>
          <a:p>
            <a:pPr algn="ctr">
              <a:buClrTx/>
              <a:buSzTx/>
              <a:buFontTx/>
            </a:pPr>
            <a:r>
              <a:rPr lang="en-US" altLang="zh-CN" sz="3200">
                <a:latin typeface="Times New Roman" panose="02020603050405020304" charset="0"/>
                <a:cs typeface="Times New Roman" panose="02020603050405020304" charset="0"/>
              </a:rPr>
              <a:t>Maintenance of authentication status</a:t>
            </a:r>
            <a:endParaRPr lang="en-US" altLang="zh-CN" sz="3200">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838200" y="1217930"/>
            <a:ext cx="10515600" cy="4959350"/>
          </a:xfrm>
        </p:spPr>
        <p:txBody>
          <a:bodyPr/>
          <a:p>
            <a:pPr marL="0" algn="l">
              <a:buClrTx/>
              <a:buSzTx/>
              <a:buNone/>
            </a:pPr>
            <a:r>
              <a:rPr lang="en-US" altLang="zh-CN">
                <a:latin typeface="Times New Roman" panose="02020603050405020304" charset="0"/>
                <a:ea typeface="+mj-ea"/>
                <a:cs typeface="Times New Roman" panose="02020603050405020304" charset="0"/>
              </a:rPr>
              <a:t>The authenticator can periodically request the client to re-authenticate at a configurable time. The re-authentication process is user-insensitive, that is, users do not need to re-enter their passwords.</a:t>
            </a:r>
            <a:endParaRPr lang="en-US" altLang="zh-CN">
              <a:latin typeface="Times New Roman" panose="02020603050405020304" charset="0"/>
              <a:ea typeface="+mj-ea"/>
              <a:cs typeface="Times New Roman" panose="02020603050405020304" charset="0"/>
            </a:endParaRPr>
          </a:p>
          <a:p>
            <a:pPr marL="0" algn="l">
              <a:buClrTx/>
              <a:buSzTx/>
              <a:buNone/>
            </a:pPr>
            <a:r>
              <a:rPr lang="en-US" altLang="zh-CN">
                <a:latin typeface="Times New Roman" panose="02020603050405020304" charset="0"/>
                <a:ea typeface="+mj-ea"/>
                <a:cs typeface="Times New Roman" panose="02020603050405020304" charset="0"/>
              </a:rPr>
              <a:t>Downline mode</a:t>
            </a:r>
            <a:endParaRPr lang="en-US" altLang="zh-CN">
              <a:latin typeface="Times New Roman" panose="02020603050405020304" charset="0"/>
              <a:ea typeface="+mj-ea"/>
              <a:cs typeface="Times New Roman" panose="02020603050405020304" charset="0"/>
            </a:endParaRPr>
          </a:p>
          <a:p>
            <a:pPr marL="0" algn="l">
              <a:buClrTx/>
              <a:buSzTx/>
              <a:buNone/>
            </a:pPr>
            <a:r>
              <a:rPr lang="en-US" altLang="zh-CN">
                <a:latin typeface="Times New Roman" panose="02020603050405020304" charset="0"/>
                <a:ea typeface="+mj-ea"/>
                <a:cs typeface="Times New Roman" panose="02020603050405020304" charset="0"/>
              </a:rPr>
              <a:t>1. The physical port is Down: remove and reinsert the network cable, power off, and disconnect the Wi-Fi.</a:t>
            </a:r>
            <a:endParaRPr lang="en-US" altLang="zh-CN">
              <a:latin typeface="Times New Roman" panose="02020603050405020304" charset="0"/>
              <a:ea typeface="+mj-ea"/>
              <a:cs typeface="Times New Roman" panose="02020603050405020304" charset="0"/>
            </a:endParaRPr>
          </a:p>
          <a:p>
            <a:pPr marL="0" algn="l">
              <a:buClrTx/>
              <a:buSzTx/>
              <a:buNone/>
            </a:pPr>
            <a:r>
              <a:rPr lang="en-US" altLang="zh-CN">
                <a:latin typeface="Times New Roman" panose="02020603050405020304" charset="0"/>
                <a:ea typeface="+mj-ea"/>
                <a:cs typeface="Times New Roman" panose="02020603050405020304" charset="0"/>
              </a:rPr>
              <a:t>2. The re-authentication fails or times out;</a:t>
            </a:r>
            <a:endParaRPr lang="en-US" altLang="zh-CN">
              <a:latin typeface="Times New Roman" panose="02020603050405020304" charset="0"/>
              <a:ea typeface="+mj-ea"/>
              <a:cs typeface="Times New Roman" panose="02020603050405020304" charset="0"/>
            </a:endParaRPr>
          </a:p>
          <a:p>
            <a:pPr marL="0" algn="l">
              <a:buClrTx/>
              <a:buSzTx/>
              <a:buNone/>
            </a:pPr>
            <a:r>
              <a:rPr lang="en-US" altLang="zh-CN">
                <a:latin typeface="Times New Roman" panose="02020603050405020304" charset="0"/>
                <a:ea typeface="+mj-ea"/>
                <a:cs typeface="Times New Roman" panose="02020603050405020304" charset="0"/>
              </a:rPr>
              <a:t>3, the user actively offline;</a:t>
            </a:r>
            <a:endParaRPr lang="en-US" altLang="zh-CN">
              <a:latin typeface="Times New Roman" panose="02020603050405020304" charset="0"/>
              <a:ea typeface="+mj-ea"/>
              <a:cs typeface="Times New Roman" panose="02020603050405020304" charset="0"/>
            </a:endParaRPr>
          </a:p>
          <a:p>
            <a:pPr marL="0" algn="l">
              <a:buClrTx/>
              <a:buSzTx/>
              <a:buNone/>
            </a:pPr>
            <a:r>
              <a:rPr lang="en-US" altLang="zh-CN">
                <a:latin typeface="Times New Roman" panose="02020603050405020304" charset="0"/>
                <a:ea typeface="+mj-ea"/>
                <a:cs typeface="Times New Roman" panose="02020603050405020304" charset="0"/>
              </a:rPr>
              <a:t>4. The NMS is forcibly offline.</a:t>
            </a:r>
            <a:endParaRPr lang="en-US" altLang="zh-CN">
              <a:latin typeface="Times New Roman" panose="02020603050405020304" charset="0"/>
              <a:ea typeface="+mj-ea"/>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852805"/>
          </a:xfrm>
        </p:spPr>
        <p:txBody>
          <a:bodyPr/>
          <a:p>
            <a:pPr algn="ctr">
              <a:buClrTx/>
              <a:buSzTx/>
              <a:buFontTx/>
            </a:pPr>
            <a:r>
              <a:rPr lang="en-US" altLang="zh-CN" sz="3200">
                <a:latin typeface="Times New Roman" panose="02020603050405020304" charset="0"/>
                <a:cs typeface="Times New Roman" panose="02020603050405020304" charset="0"/>
              </a:rPr>
              <a:t>802.1X Basic authentication protocol</a:t>
            </a:r>
            <a:endParaRPr lang="en-US" altLang="zh-CN" sz="3200">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838200" y="1217930"/>
            <a:ext cx="10515600" cy="4959350"/>
          </a:xfrm>
        </p:spPr>
        <p:txBody>
          <a:bodyPr/>
          <a:p>
            <a:pPr marL="0" algn="l">
              <a:buClrTx/>
              <a:buSzTx/>
              <a:buNone/>
            </a:pPr>
            <a:r>
              <a:rPr lang="en-US" altLang="zh-CN">
                <a:latin typeface="Times New Roman" panose="02020603050405020304" charset="0"/>
                <a:ea typeface="+mj-ea"/>
                <a:cs typeface="Times New Roman" panose="02020603050405020304" charset="0"/>
              </a:rPr>
              <a:t>Authentication information is transmitted by EAP protocol encapsulated in EAPoL format between the client and the authenticator. The authenticator transmits information to the authentication server through the RADIUS protocol.</a:t>
            </a:r>
            <a:endParaRPr lang="en-US" altLang="zh-CN">
              <a:latin typeface="Times New Roman" panose="02020603050405020304" charset="0"/>
              <a:ea typeface="+mj-ea"/>
              <a:cs typeface="Times New Roman" panose="02020603050405020304" charset="0"/>
            </a:endParaRPr>
          </a:p>
          <a:p>
            <a:pPr marL="0" algn="l">
              <a:buClrTx/>
              <a:buSzTx/>
              <a:buNone/>
            </a:pPr>
            <a:r>
              <a:rPr lang="en-US" altLang="zh-CN">
                <a:latin typeface="Times New Roman" panose="02020603050405020304" charset="0"/>
                <a:ea typeface="+mj-ea"/>
                <a:cs typeface="Times New Roman" panose="02020603050405020304" charset="0"/>
              </a:rPr>
              <a:t>EAPoL protocol</a:t>
            </a:r>
            <a:endParaRPr lang="en-US" altLang="zh-CN">
              <a:latin typeface="Times New Roman" panose="02020603050405020304" charset="0"/>
              <a:ea typeface="+mj-ea"/>
              <a:cs typeface="Times New Roman" panose="02020603050405020304" charset="0"/>
            </a:endParaRPr>
          </a:p>
          <a:p>
            <a:pPr marL="0" algn="l">
              <a:buClrTx/>
              <a:buSzTx/>
              <a:buNone/>
            </a:pPr>
            <a:r>
              <a:rPr lang="en-US" altLang="zh-CN">
                <a:latin typeface="Times New Roman" panose="02020603050405020304" charset="0"/>
                <a:ea typeface="+mj-ea"/>
                <a:cs typeface="Times New Roman" panose="02020603050405020304" charset="0"/>
              </a:rPr>
              <a:t>The 802.1x protocol defines a packet encapsulation format called EAPoL (EAP over LANs Extended Authentication Protocol) packets. It is used to transmit EAP packets between the client and the authentication system to allow EAP packets to be transmitted over the LAN.</a:t>
            </a:r>
            <a:endParaRPr lang="en-US" altLang="zh-CN">
              <a:latin typeface="Times New Roman" panose="02020603050405020304" charset="0"/>
              <a:ea typeface="+mj-ea"/>
              <a:cs typeface="Times New Roman" panose="02020603050405020304"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4059</Words>
  <Application>WPS 演示</Application>
  <PresentationFormat>宽屏</PresentationFormat>
  <Paragraphs>59</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宋体</vt:lpstr>
      <vt:lpstr>Wingdings</vt:lpstr>
      <vt:lpstr>Times New Roman</vt:lpstr>
      <vt:lpstr>Calibri</vt:lpstr>
      <vt:lpstr>微软雅黑</vt:lpstr>
      <vt:lpstr>Arial Unicode MS</vt:lpstr>
      <vt:lpstr>Office 主题</vt:lpstr>
      <vt:lpstr>Identification and authentication of enterprise network users</vt:lpstr>
      <vt:lpstr>Introduce</vt:lpstr>
      <vt:lpstr>Introduce</vt:lpstr>
      <vt:lpstr>802.1X authentication system</vt:lpstr>
      <vt:lpstr>802.1X authentication system</vt:lpstr>
      <vt:lpstr>802.1X authentication system</vt:lpstr>
      <vt:lpstr>802.1X authentication state machine</vt:lpstr>
      <vt:lpstr>Maintenance of authentication status</vt:lpstr>
      <vt:lpstr>802.1X Basic authentication protocol</vt:lpstr>
      <vt:lpstr>802.1X Basic authentication protocol</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6</cp:revision>
  <dcterms:created xsi:type="dcterms:W3CDTF">2024-01-13T06:17:00Z</dcterms:created>
  <dcterms:modified xsi:type="dcterms:W3CDTF">2024-01-20T09:59:06Z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5B3FF52AAC87473E9C5A2C3C21F76D90</vt:lpwstr>
  </property>
  <property fmtid="{D5CDD505-2E9C-101B-9397-08002B2CF9AE}" pid="3" name="KSOProductBuildVer">
    <vt:lpwstr>2052-11.8.6.11719</vt:lpwstr>
  </property>
</Properties>
</file>