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4"/>
    <p:sldMasterId id="2147483665" r:id="rId5"/>
    <p:sldMasterId id="2147483666" r:id="rId6"/>
    <p:sldMasterId id="214748366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y="6858000" cx="12192000"/>
  <p:notesSz cx="6858000" cy="9144000"/>
  <p:embeddedFontLst>
    <p:embeddedFont>
      <p:font typeface="Cabin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435AED0-FB0E-42A9-B702-AEF5C398239D}">
  <a:tblStyle styleId="{E435AED0-FB0E-42A9-B702-AEF5C398239D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font" Target="fonts/Cabin-regular.fntdata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abin-bold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.xml"/><Relationship Id="rId31" Type="http://schemas.openxmlformats.org/officeDocument/2006/relationships/font" Target="fonts/Cabin-boldItalic.fntdata"/><Relationship Id="rId30" Type="http://schemas.openxmlformats.org/officeDocument/2006/relationships/font" Target="fonts/Cabin-italic.fnt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0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vå innehållsdelar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7"/>
          <p:cNvPicPr preferRelativeResize="0"/>
          <p:nvPr/>
        </p:nvPicPr>
        <p:blipFill rotWithShape="1">
          <a:blip r:embed="rId2">
            <a:alphaModFix/>
          </a:blip>
          <a:srcRect b="0" l="88652" r="0" t="0"/>
          <a:stretch/>
        </p:blipFill>
        <p:spPr>
          <a:xfrm>
            <a:off x="0" y="2339578"/>
            <a:ext cx="381696" cy="210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7084" y="2362200"/>
            <a:ext cx="3400272" cy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>
            <p:ph type="title"/>
          </p:nvPr>
        </p:nvSpPr>
        <p:spPr>
          <a:xfrm>
            <a:off x="675681" y="1151933"/>
            <a:ext cx="7858127" cy="23217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675681" y="3536155"/>
            <a:ext cx="7858127" cy="794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9785" lvl="0" marL="179785" marR="0" rtl="0" algn="l">
              <a:spcBef>
                <a:spcPts val="0"/>
              </a:spcBef>
              <a:spcAft>
                <a:spcPts val="0"/>
              </a:spcAft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590" lvl="1" marL="39171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–"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731" lvl="2" marL="60245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•"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7937" lvl="3" marL="84296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–"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334" lvl="4" marL="10846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»"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ubrik och innehåll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5357" y="533400"/>
            <a:ext cx="145521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title"/>
          </p:nvPr>
        </p:nvSpPr>
        <p:spPr>
          <a:xfrm>
            <a:off x="1791714" y="656200"/>
            <a:ext cx="7858127" cy="66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791714" y="1821659"/>
            <a:ext cx="7858127" cy="36433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4060" lvl="0" marL="179785" marR="0" rtl="0" algn="l">
              <a:spcBef>
                <a:spcPts val="422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Merriweather Sans"/>
              <a:buChar char="●"/>
              <a:defRPr b="0" i="0" sz="135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69453" lvl="1" marL="391716" marR="0" rtl="0" algn="l">
              <a:spcBef>
                <a:spcPts val="422"/>
              </a:spcBef>
              <a:spcAft>
                <a:spcPts val="0"/>
              </a:spcAft>
              <a:buClr>
                <a:schemeClr val="accent2"/>
              </a:buClr>
              <a:buSzPct val="98076"/>
              <a:buFont typeface="Merriweather Sans"/>
              <a:buChar char="●"/>
              <a:defRPr b="0" i="0" sz="12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61118" lvl="2" marL="602456" marR="0" rtl="0" algn="l">
              <a:spcBef>
                <a:spcPts val="422"/>
              </a:spcBef>
              <a:spcAft>
                <a:spcPts val="0"/>
              </a:spcAft>
              <a:buClr>
                <a:schemeClr val="accent3"/>
              </a:buClr>
              <a:buSzPct val="102272"/>
              <a:buFont typeface="Merriweather Sans"/>
              <a:buChar char="●"/>
              <a:defRPr b="0" i="0" sz="112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50800" lvl="3" marL="8429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76"/>
              <a:buFont typeface="Georgia"/>
              <a:buChar char="–"/>
              <a:defRPr b="0" i="0" sz="12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1197" lvl="4" marL="108466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76"/>
              <a:buFont typeface="Georgia"/>
              <a:buChar char="»"/>
              <a:defRPr b="0" i="0" sz="12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9596468" y="6268641"/>
            <a:ext cx="2000721" cy="255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05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Rubrik och innehåll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5357" y="533400"/>
            <a:ext cx="145521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type="title"/>
          </p:nvPr>
        </p:nvSpPr>
        <p:spPr>
          <a:xfrm>
            <a:off x="1791714" y="656200"/>
            <a:ext cx="7858127" cy="66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None/>
              <a:defRPr b="1" i="0" sz="2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10197" y="2174381"/>
            <a:ext cx="5386089" cy="39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35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3740" lvl="1" marL="39171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70643" lvl="2" marL="60245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•"/>
              <a:defRPr b="0" i="0" sz="97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79375" lvl="3" marL="84296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125"/>
              <a:buFont typeface="Cabin"/>
              <a:buChar char="–"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9772" lvl="4" marL="10846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125"/>
              <a:buFont typeface="Cabin"/>
              <a:buChar char="»"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6192742" y="2174381"/>
            <a:ext cx="5389066" cy="39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35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3740" lvl="1" marL="39171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70643" lvl="2" marL="60245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•"/>
              <a:defRPr b="0" i="0" sz="97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79375" lvl="3" marL="84296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125"/>
              <a:buFont typeface="Cabin"/>
              <a:buChar char="–"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9772" lvl="4" marL="10846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125"/>
              <a:buFont typeface="Cabin"/>
              <a:buChar char="»"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9596468" y="6268641"/>
            <a:ext cx="2000721" cy="255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05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Rubrik och innehåll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5357" y="533400"/>
            <a:ext cx="145521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>
            <p:ph type="title"/>
          </p:nvPr>
        </p:nvSpPr>
        <p:spPr>
          <a:xfrm>
            <a:off x="1791714" y="656200"/>
            <a:ext cx="7858127" cy="66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None/>
              <a:defRPr b="1" i="0" sz="2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9596468" y="6268641"/>
            <a:ext cx="2000721" cy="255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05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ubrik och innehåll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5357" y="533400"/>
            <a:ext cx="145521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>
            <p:ph type="title"/>
          </p:nvPr>
        </p:nvSpPr>
        <p:spPr>
          <a:xfrm>
            <a:off x="1791714" y="656200"/>
            <a:ext cx="7858127" cy="66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791714" y="1821659"/>
            <a:ext cx="7858127" cy="36433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4060" lvl="0" marL="179785" marR="0" rtl="0" algn="l">
              <a:spcBef>
                <a:spcPts val="422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Merriweather Sans"/>
              <a:buChar char="●"/>
              <a:defRPr b="0" i="0" sz="135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69453" lvl="1" marL="391716" marR="0" rtl="0" algn="l">
              <a:spcBef>
                <a:spcPts val="422"/>
              </a:spcBef>
              <a:spcAft>
                <a:spcPts val="0"/>
              </a:spcAft>
              <a:buClr>
                <a:schemeClr val="accent2"/>
              </a:buClr>
              <a:buSzPct val="98076"/>
              <a:buFont typeface="Merriweather Sans"/>
              <a:buChar char="●"/>
              <a:defRPr b="0" i="0" sz="12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61118" lvl="2" marL="602456" marR="0" rtl="0" algn="l">
              <a:spcBef>
                <a:spcPts val="422"/>
              </a:spcBef>
              <a:spcAft>
                <a:spcPts val="0"/>
              </a:spcAft>
              <a:buClr>
                <a:schemeClr val="accent3"/>
              </a:buClr>
              <a:buSzPct val="102272"/>
              <a:buFont typeface="Merriweather Sans"/>
              <a:buChar char="●"/>
              <a:defRPr b="0" i="0" sz="112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50800" lvl="3" marL="8429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76"/>
              <a:buFont typeface="Georgia"/>
              <a:buChar char="–"/>
              <a:defRPr b="0" i="0" sz="12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1197" lvl="4" marL="108466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76"/>
              <a:buFont typeface="Georgia"/>
              <a:buChar char="»"/>
              <a:defRPr b="0" i="0" sz="12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9596468" y="6268641"/>
            <a:ext cx="2000721" cy="255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05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vå innehållsdela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88652" r="0" t="0"/>
          <a:stretch/>
        </p:blipFill>
        <p:spPr>
          <a:xfrm>
            <a:off x="0" y="2339578"/>
            <a:ext cx="381696" cy="210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7084" y="2362200"/>
            <a:ext cx="3400272" cy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x="675681" y="1151933"/>
            <a:ext cx="7858127" cy="23217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75681" y="3536155"/>
            <a:ext cx="7858127" cy="794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9785" lvl="0" marL="179785" marR="0" rtl="0" algn="l">
              <a:spcBef>
                <a:spcPts val="0"/>
              </a:spcBef>
              <a:spcAft>
                <a:spcPts val="0"/>
              </a:spcAft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590" lvl="1" marL="39171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–"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731" lvl="2" marL="60245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•"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7937" lvl="3" marL="84296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–"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334" lvl="4" marL="10846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»"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Rubrik och innehåll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5357" y="533400"/>
            <a:ext cx="145521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>
            <p:ph type="title"/>
          </p:nvPr>
        </p:nvSpPr>
        <p:spPr>
          <a:xfrm>
            <a:off x="1791714" y="656200"/>
            <a:ext cx="7858127" cy="66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None/>
              <a:defRPr b="1" i="0" sz="2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10197" y="2174381"/>
            <a:ext cx="5386089" cy="39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35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3740" lvl="1" marL="39171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70643" lvl="2" marL="60245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•"/>
              <a:defRPr b="0" i="0" sz="97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79375" lvl="3" marL="84296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125"/>
              <a:buFont typeface="Cabin"/>
              <a:buChar char="–"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9772" lvl="4" marL="10846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125"/>
              <a:buFont typeface="Cabin"/>
              <a:buChar char="»"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6192742" y="2174381"/>
            <a:ext cx="5389066" cy="39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35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3740" lvl="1" marL="39171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70643" lvl="2" marL="60245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•"/>
              <a:defRPr b="0" i="0" sz="97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79375" lvl="3" marL="84296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125"/>
              <a:buFont typeface="Cabin"/>
              <a:buChar char="–"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9772" lvl="4" marL="10846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125"/>
              <a:buFont typeface="Cabin"/>
              <a:buChar char="»"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9596468" y="6268641"/>
            <a:ext cx="2000721" cy="255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05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Rubrik och innehåll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5357" y="533400"/>
            <a:ext cx="145521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1791714" y="656200"/>
            <a:ext cx="7858127" cy="66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None/>
              <a:defRPr b="1" i="0" sz="2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596468" y="6268641"/>
            <a:ext cx="2000721" cy="255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05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Rubrik och innehåll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5357" y="533400"/>
            <a:ext cx="145521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>
            <p:ph type="title"/>
          </p:nvPr>
        </p:nvSpPr>
        <p:spPr>
          <a:xfrm>
            <a:off x="1791714" y="656200"/>
            <a:ext cx="7858127" cy="66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None/>
              <a:defRPr b="1" i="0" sz="2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10197" y="2174381"/>
            <a:ext cx="5386089" cy="39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35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3740" lvl="1" marL="39171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70643" lvl="2" marL="60245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•"/>
              <a:defRPr b="0" i="0" sz="97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79375" lvl="3" marL="84296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125"/>
              <a:buFont typeface="Cabin"/>
              <a:buChar char="–"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9772" lvl="4" marL="10846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125"/>
              <a:buFont typeface="Cabin"/>
              <a:buChar char="»"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6192742" y="2174381"/>
            <a:ext cx="5389066" cy="39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35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3740" lvl="1" marL="39171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70643" lvl="2" marL="60245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•"/>
              <a:defRPr b="0" i="0" sz="97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79375" lvl="3" marL="84296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125"/>
              <a:buFont typeface="Cabin"/>
              <a:buChar char="–"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9772" lvl="4" marL="10846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125"/>
              <a:buFont typeface="Cabin"/>
              <a:buChar char="»"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9596468" y="6268641"/>
            <a:ext cx="2000721" cy="255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05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Rubrik och innehåll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5357" y="533400"/>
            <a:ext cx="145521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title"/>
          </p:nvPr>
        </p:nvSpPr>
        <p:spPr>
          <a:xfrm>
            <a:off x="1791714" y="656200"/>
            <a:ext cx="7858127" cy="66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None/>
              <a:defRPr b="1" i="0" sz="2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9596468" y="6268641"/>
            <a:ext cx="2000721" cy="255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05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ubrik och innehåll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5357" y="533400"/>
            <a:ext cx="145521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/>
          <p:nvPr>
            <p:ph type="title"/>
          </p:nvPr>
        </p:nvSpPr>
        <p:spPr>
          <a:xfrm>
            <a:off x="1791714" y="656200"/>
            <a:ext cx="7858127" cy="66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791714" y="1821659"/>
            <a:ext cx="7858127" cy="36433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4060" lvl="0" marL="179785" marR="0" rtl="0" algn="l">
              <a:spcBef>
                <a:spcPts val="422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Merriweather Sans"/>
              <a:buChar char="●"/>
              <a:defRPr b="0" i="0" sz="135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69453" lvl="1" marL="391716" marR="0" rtl="0" algn="l">
              <a:spcBef>
                <a:spcPts val="422"/>
              </a:spcBef>
              <a:spcAft>
                <a:spcPts val="0"/>
              </a:spcAft>
              <a:buClr>
                <a:schemeClr val="accent2"/>
              </a:buClr>
              <a:buSzPct val="98076"/>
              <a:buFont typeface="Merriweather Sans"/>
              <a:buChar char="●"/>
              <a:defRPr b="0" i="0" sz="12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61118" lvl="2" marL="602456" marR="0" rtl="0" algn="l">
              <a:spcBef>
                <a:spcPts val="422"/>
              </a:spcBef>
              <a:spcAft>
                <a:spcPts val="0"/>
              </a:spcAft>
              <a:buClr>
                <a:schemeClr val="accent3"/>
              </a:buClr>
              <a:buSzPct val="102272"/>
              <a:buFont typeface="Merriweather Sans"/>
              <a:buChar char="●"/>
              <a:defRPr b="0" i="0" sz="112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50800" lvl="3" marL="8429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76"/>
              <a:buFont typeface="Georgia"/>
              <a:buChar char="–"/>
              <a:defRPr b="0" i="0" sz="12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1197" lvl="4" marL="108466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76"/>
              <a:buFont typeface="Georgia"/>
              <a:buChar char="»"/>
              <a:defRPr b="0" i="0" sz="12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9596468" y="6268641"/>
            <a:ext cx="2000721" cy="255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05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vå innehållsdela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 b="0" l="88652" r="0" t="0"/>
          <a:stretch/>
        </p:blipFill>
        <p:spPr>
          <a:xfrm>
            <a:off x="0" y="2339578"/>
            <a:ext cx="381696" cy="210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7084" y="2362200"/>
            <a:ext cx="3400272" cy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>
            <p:ph type="title"/>
          </p:nvPr>
        </p:nvSpPr>
        <p:spPr>
          <a:xfrm>
            <a:off x="675681" y="1151933"/>
            <a:ext cx="7858127" cy="23217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75681" y="3536155"/>
            <a:ext cx="7858127" cy="794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9785" lvl="0" marL="179785" marR="0" rtl="0" algn="l">
              <a:spcBef>
                <a:spcPts val="0"/>
              </a:spcBef>
              <a:spcAft>
                <a:spcPts val="0"/>
              </a:spcAft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590" lvl="1" marL="39171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–"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731" lvl="2" marL="60245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•"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7937" lvl="3" marL="84296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–"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334" lvl="4" marL="10846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»"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Rubrik och innehåll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5357" y="533400"/>
            <a:ext cx="145521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1791714" y="656200"/>
            <a:ext cx="7858127" cy="66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None/>
              <a:defRPr b="1" i="0" sz="2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10197" y="2174381"/>
            <a:ext cx="5386089" cy="39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35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3740" lvl="1" marL="39171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70643" lvl="2" marL="60245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•"/>
              <a:defRPr b="0" i="0" sz="97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79375" lvl="3" marL="84296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125"/>
              <a:buFont typeface="Cabin"/>
              <a:buChar char="–"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9772" lvl="4" marL="10846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125"/>
              <a:buFont typeface="Cabin"/>
              <a:buChar char="»"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192742" y="2174381"/>
            <a:ext cx="5389066" cy="39513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35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83740" lvl="1" marL="39171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454"/>
              <a:buFont typeface="Cabin"/>
              <a:buChar char="–"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70643" lvl="2" marL="60245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•"/>
              <a:defRPr b="0" i="0" sz="97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79375" lvl="3" marL="84296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125"/>
              <a:buFont typeface="Cabin"/>
              <a:buChar char="–"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79772" lvl="4" marL="10846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125"/>
              <a:buFont typeface="Cabin"/>
              <a:buChar char="»"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8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9596468" y="6268641"/>
            <a:ext cx="2000721" cy="255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05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Rubrik och innehåll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5357" y="533400"/>
            <a:ext cx="145521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>
            <p:ph type="title"/>
          </p:nvPr>
        </p:nvSpPr>
        <p:spPr>
          <a:xfrm>
            <a:off x="1791714" y="656200"/>
            <a:ext cx="7858127" cy="66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None/>
              <a:defRPr b="1" i="0" sz="2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9596468" y="6268641"/>
            <a:ext cx="2000721" cy="255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05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Rubrik och innehåll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5357" y="533400"/>
            <a:ext cx="145521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hape 50"/>
          <p:cNvSpPr txBox="1"/>
          <p:nvPr>
            <p:ph type="title"/>
          </p:nvPr>
        </p:nvSpPr>
        <p:spPr>
          <a:xfrm>
            <a:off x="1791714" y="656200"/>
            <a:ext cx="7858127" cy="66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2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1791714" y="1821659"/>
            <a:ext cx="7858127" cy="36433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4060" lvl="0" marL="179785" marR="0" rtl="0" algn="l">
              <a:spcBef>
                <a:spcPts val="422"/>
              </a:spcBef>
              <a:spcAft>
                <a:spcPts val="0"/>
              </a:spcAft>
              <a:buClr>
                <a:schemeClr val="accent1"/>
              </a:buClr>
              <a:buSzPct val="96428"/>
              <a:buFont typeface="Merriweather Sans"/>
              <a:buChar char="●"/>
              <a:defRPr b="0" i="0" sz="135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69453" lvl="1" marL="391716" marR="0" rtl="0" algn="l">
              <a:spcBef>
                <a:spcPts val="422"/>
              </a:spcBef>
              <a:spcAft>
                <a:spcPts val="0"/>
              </a:spcAft>
              <a:buClr>
                <a:schemeClr val="accent2"/>
              </a:buClr>
              <a:buSzPct val="98076"/>
              <a:buFont typeface="Merriweather Sans"/>
              <a:buChar char="●"/>
              <a:defRPr b="0" i="0" sz="12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61118" lvl="2" marL="602456" marR="0" rtl="0" algn="l">
              <a:spcBef>
                <a:spcPts val="422"/>
              </a:spcBef>
              <a:spcAft>
                <a:spcPts val="0"/>
              </a:spcAft>
              <a:buClr>
                <a:schemeClr val="accent3"/>
              </a:buClr>
              <a:buSzPct val="102272"/>
              <a:buFont typeface="Merriweather Sans"/>
              <a:buChar char="●"/>
              <a:defRPr b="0" i="0" sz="112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50800" lvl="3" marL="8429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76"/>
              <a:buFont typeface="Georgia"/>
              <a:buChar char="–"/>
              <a:defRPr b="0" i="0" sz="12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51197" lvl="4" marL="108466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76"/>
              <a:buFont typeface="Georgia"/>
              <a:buChar char="»"/>
              <a:defRPr b="0" i="0" sz="1275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9596468" y="6268641"/>
            <a:ext cx="2000721" cy="255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05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vå innehållsdela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 b="0" l="88652" r="0" t="0"/>
          <a:stretch/>
        </p:blipFill>
        <p:spPr>
          <a:xfrm>
            <a:off x="0" y="2339578"/>
            <a:ext cx="381696" cy="210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7084" y="2362200"/>
            <a:ext cx="3400272" cy="21335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type="title"/>
          </p:nvPr>
        </p:nvSpPr>
        <p:spPr>
          <a:xfrm>
            <a:off x="675681" y="1151933"/>
            <a:ext cx="7858127" cy="23217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4425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75681" y="3536155"/>
            <a:ext cx="7858127" cy="794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9785" lvl="0" marL="179785" marR="0" rtl="0" algn="l">
              <a:spcBef>
                <a:spcPts val="0"/>
              </a:spcBef>
              <a:spcAft>
                <a:spcPts val="0"/>
              </a:spcAft>
              <a:buNone/>
              <a:defRPr b="0" i="0" sz="12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6590" lvl="1" marL="39171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–"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8731" lvl="2" marL="602456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•"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7937" lvl="3" marL="842963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–"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8334" lvl="4" marL="108466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500"/>
              <a:buFont typeface="Cabin"/>
              <a:buChar char="»"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2462" lvl="5" marL="241062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2222" lvl="6" marL="482123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1984" lvl="7" marL="723185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1745" lvl="8" marL="964246" marR="0" rtl="0" algn="ctr">
              <a:spcBef>
                <a:spcPts val="0"/>
              </a:spcBef>
              <a:spcAft>
                <a:spcPts val="0"/>
              </a:spcAft>
              <a:buNone/>
              <a:defRPr b="0" i="0" sz="19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3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787473" y="1934578"/>
            <a:ext cx="70425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5700" lIns="35700" rIns="35700" tIns="3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1" i="0" lang="en-US" sz="33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94" name="Shape 94"/>
          <p:cNvSpPr/>
          <p:nvPr/>
        </p:nvSpPr>
        <p:spPr>
          <a:xfrm>
            <a:off x="1883569" y="2294334"/>
            <a:ext cx="7904558" cy="653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-US" sz="4050"/>
              <a:t>Combinatorial Test Tool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50"/>
          </a:p>
        </p:txBody>
      </p:sp>
      <p:sp>
        <p:nvSpPr>
          <p:cNvPr id="95" name="Shape 95"/>
          <p:cNvSpPr/>
          <p:nvPr/>
        </p:nvSpPr>
        <p:spPr>
          <a:xfrm>
            <a:off x="2369344" y="3213498"/>
            <a:ext cx="6750844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DVA313 - Group 2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462987" y="6099857"/>
            <a:ext cx="5973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2874169" y="656035"/>
            <a:ext cx="5882877" cy="670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Details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2874169" y="1821656"/>
            <a:ext cx="5882877" cy="364331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rIns="64275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Bombardier in Sweden is focused on development and manufacturing of trains and railway equipment</a:t>
            </a:r>
          </a:p>
          <a:p>
            <a:pPr indent="0" lvl="0" marL="0" marR="0" rtl="0" algn="l">
              <a:spcBef>
                <a:spcPts val="422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22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22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Merriweather Sans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9596468" y="6268641"/>
            <a:ext cx="2000721" cy="255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05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6178" y="2792430"/>
            <a:ext cx="6210300" cy="29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791714" y="656200"/>
            <a:ext cx="7858200" cy="66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Initial Plan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791714" y="1821659"/>
            <a:ext cx="7858200" cy="36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Responsibilities: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Meera - Project manager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Simon - Client contact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Henning - SVN/GIT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Adeel - Document manager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/>
              <a:t>Division of work: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Henning &amp; Juan - XML Parser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Simon &amp; Linus - GUI and error handling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Sara, Meera &amp; Adeel - Random &amp; Base Choice algorithms and Save to CSV</a:t>
            </a: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9596468" y="6268641"/>
            <a:ext cx="2000699" cy="255899"/>
          </a:xfrm>
          <a:prstGeom prst="rect">
            <a:avLst/>
          </a:prstGeom>
        </p:spPr>
        <p:txBody>
          <a:bodyPr anchorCtr="0" anchor="ctr" bIns="32125" lIns="64275" rIns="64275" tIns="321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791714" y="656200"/>
            <a:ext cx="7858200" cy="66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Initial Plan - Outcome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791714" y="1821659"/>
            <a:ext cx="7858200" cy="36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Responsibilities: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Meera - Project manager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Simon - Client contact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-US" sz="1800"/>
              <a:t>Juan - SVN/GIT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Division of work: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Henning &amp; Juan - XML Parser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Simon &amp; Linus - GUI and error handling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Sara, Meera &amp; Adeel - Random &amp; Base Choice algorithms and Save to CSV + </a:t>
            </a:r>
            <a:r>
              <a:rPr b="1" lang="en-US" sz="1800"/>
              <a:t>Add/Move/Remove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-US" sz="1800"/>
              <a:t>Linus - Tree View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-US" sz="1800"/>
              <a:t>Simon - Use tool without XML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b="1" lang="en-US" sz="1800"/>
              <a:t>Sara - Save project state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9596468" y="6268641"/>
            <a:ext cx="2000699" cy="255899"/>
          </a:xfrm>
          <a:prstGeom prst="rect">
            <a:avLst/>
          </a:prstGeom>
        </p:spPr>
        <p:txBody>
          <a:bodyPr anchorCtr="0" anchor="ctr" bIns="32125" lIns="64275" rIns="64275" tIns="321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2" type="sldNum"/>
          </p:nvPr>
        </p:nvSpPr>
        <p:spPr>
          <a:xfrm>
            <a:off x="9596468" y="6268641"/>
            <a:ext cx="2000699" cy="255899"/>
          </a:xfrm>
          <a:prstGeom prst="rect">
            <a:avLst/>
          </a:prstGeom>
        </p:spPr>
        <p:txBody>
          <a:bodyPr anchorCtr="0" anchor="ctr" bIns="32125" lIns="64275" rIns="64275" tIns="321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aphicFrame>
        <p:nvGraphicFramePr>
          <p:cNvPr id="203" name="Shape 203"/>
          <p:cNvGraphicFramePr/>
          <p:nvPr/>
        </p:nvGraphicFramePr>
        <p:xfrm>
          <a:off x="2403362" y="211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{E435AED0-FB0E-42A9-B702-AEF5C398239D}</a:tableStyleId>
              </a:tblPr>
              <a:tblGrid>
                <a:gridCol w="3026250"/>
                <a:gridCol w="4178250"/>
                <a:gridCol w="1355850"/>
              </a:tblGrid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NO: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Deliverables &amp; milestones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Deadlines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595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1.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Deliverables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Project plan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19/11/2015</a:t>
                      </a:r>
                    </a:p>
                  </a:txBody>
                  <a:tcPr marT="91425" marB="91425" marR="91425" marL="91425"/>
                </a:tc>
              </a:tr>
              <a:tr h="492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Presentation-Project plan and requirements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25/11/2015</a:t>
                      </a:r>
                    </a:p>
                  </a:txBody>
                  <a:tcPr marT="91425" marB="91425" marR="91425" marL="91425"/>
                </a:tc>
              </a:tr>
              <a:tr h="441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Design description (1st version)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03/12/2015</a:t>
                      </a:r>
                    </a:p>
                  </a:txBody>
                  <a:tcPr marT="91425" marB="91425" marR="91425" marL="91425"/>
                </a:tc>
              </a:tr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Product (1st version)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03/12/2015</a:t>
                      </a:r>
                    </a:p>
                  </a:txBody>
                  <a:tcPr marT="91425" marB="91425" marR="91425" marL="91425"/>
                </a:tc>
              </a:tr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Presentation-Preliminary design and implementation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09/12/2015</a:t>
                      </a:r>
                    </a:p>
                  </a:txBody>
                  <a:tcPr marT="91425" marB="91425" marR="91425" marL="91425"/>
                </a:tc>
              </a:tr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1.6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Final presentation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13/01/2016</a:t>
                      </a:r>
                    </a:p>
                  </a:txBody>
                  <a:tcPr marT="91425" marB="91425" marR="91425" marL="91425"/>
                </a:tc>
              </a:tr>
              <a:tr h="4413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1.7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Design description (Final version)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14/01/2016</a:t>
                      </a:r>
                    </a:p>
                  </a:txBody>
                  <a:tcPr marT="91425" marB="91425" marR="91425" marL="91425"/>
                </a:tc>
              </a:tr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1.8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Product (Final version)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14/01/2016</a:t>
                      </a:r>
                    </a:p>
                  </a:txBody>
                  <a:tcPr marT="91425" marB="91425" marR="91425" marL="91425"/>
                </a:tc>
              </a:tr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1.9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Project report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14/01/2016</a:t>
                      </a:r>
                    </a:p>
                  </a:txBody>
                  <a:tcPr marT="91425" marB="91425" marR="91425" marL="91425"/>
                </a:tc>
              </a:tr>
              <a:tr h="3595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2.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Milestones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Completion of Requirement Specification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17/11/2015</a:t>
                      </a:r>
                    </a:p>
                  </a:txBody>
                  <a:tcPr marT="91425" marB="91425" marR="91425" marL="91425"/>
                </a:tc>
              </a:tr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Completion of design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24/11/2015</a:t>
                      </a:r>
                    </a:p>
                  </a:txBody>
                  <a:tcPr marT="91425" marB="91425" marR="91425" marL="91425"/>
                </a:tc>
              </a:tr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Completion of implementation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08/12/2015</a:t>
                      </a:r>
                    </a:p>
                  </a:txBody>
                  <a:tcPr marT="91425" marB="91425" marR="91425" marL="91425"/>
                </a:tc>
              </a:tr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Completion of Preliminary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10/12/2015</a:t>
                      </a:r>
                    </a:p>
                  </a:txBody>
                  <a:tcPr marT="91425" marB="91425" marR="91425" marL="91425"/>
                </a:tc>
              </a:tr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Final product delivery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07/01/2016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2" type="sldNum"/>
          </p:nvPr>
        </p:nvSpPr>
        <p:spPr>
          <a:xfrm>
            <a:off x="9596468" y="6268641"/>
            <a:ext cx="2000699" cy="255899"/>
          </a:xfrm>
          <a:prstGeom prst="rect">
            <a:avLst/>
          </a:prstGeom>
        </p:spPr>
        <p:txBody>
          <a:bodyPr anchorCtr="0" anchor="ctr" bIns="32125" lIns="64275" rIns="64275" tIns="321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aphicFrame>
        <p:nvGraphicFramePr>
          <p:cNvPr id="209" name="Shape 209"/>
          <p:cNvGraphicFramePr/>
          <p:nvPr/>
        </p:nvGraphicFramePr>
        <p:xfrm>
          <a:off x="2403362" y="211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{E435AED0-FB0E-42A9-B702-AEF5C398239D}</a:tableStyleId>
              </a:tblPr>
              <a:tblGrid>
                <a:gridCol w="3026250"/>
                <a:gridCol w="4178250"/>
                <a:gridCol w="1355850"/>
              </a:tblGrid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NO: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Deliverables &amp; milestones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Deadlines</a:t>
                      </a: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59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1.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Deliverables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Project plan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19/11/2015</a:t>
                      </a:r>
                    </a:p>
                  </a:txBody>
                  <a:tcPr marT="91425" marB="91425" marR="91425" marL="91425"/>
                </a:tc>
              </a:tr>
              <a:tr h="492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Presentation-Project plan and requirements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25/11/2015</a:t>
                      </a:r>
                    </a:p>
                  </a:txBody>
                  <a:tcPr marT="91425" marB="91425" marR="91425" marL="91425"/>
                </a:tc>
              </a:tr>
              <a:tr h="441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1.3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Design description (1st version)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03/12/2015</a:t>
                      </a:r>
                    </a:p>
                  </a:txBody>
                  <a:tcPr marT="91425" marB="91425" marR="91425" marL="91425"/>
                </a:tc>
              </a:tr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1.4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Product (1st version)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03/12/2015</a:t>
                      </a:r>
                    </a:p>
                  </a:txBody>
                  <a:tcPr marT="91425" marB="91425" marR="91425" marL="91425"/>
                </a:tc>
              </a:tr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1.5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Presentation-Preliminary design and implementation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09/12/2015</a:t>
                      </a:r>
                    </a:p>
                  </a:txBody>
                  <a:tcPr marT="91425" marB="91425" marR="91425" marL="91425"/>
                </a:tc>
              </a:tr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1.6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Final presentation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13/01/2016</a:t>
                      </a:r>
                    </a:p>
                  </a:txBody>
                  <a:tcPr marT="91425" marB="91425" marR="91425" marL="91425"/>
                </a:tc>
              </a:tr>
              <a:tr h="441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1.7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Design description (Final version)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14/01/2016</a:t>
                      </a:r>
                    </a:p>
                  </a:txBody>
                  <a:tcPr marT="91425" marB="91425" marR="91425" marL="91425"/>
                </a:tc>
              </a:tr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1.8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Product (Final version)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14/01/2016</a:t>
                      </a:r>
                    </a:p>
                  </a:txBody>
                  <a:tcPr marT="91425" marB="91425" marR="91425" marL="91425"/>
                </a:tc>
              </a:tr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1.9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Project report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14/01/2016</a:t>
                      </a:r>
                    </a:p>
                  </a:txBody>
                  <a:tcPr marT="91425" marB="91425" marR="91425" marL="91425"/>
                </a:tc>
              </a:tr>
              <a:tr h="359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2.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-US" sz="1200"/>
                        <a:t>Milestones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Completion of Requirement Specification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17/11/2015</a:t>
                      </a:r>
                    </a:p>
                  </a:txBody>
                  <a:tcPr marT="91425" marB="91425" marR="91425" marL="91425"/>
                </a:tc>
              </a:tr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Completion of design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24/11/2015</a:t>
                      </a:r>
                    </a:p>
                  </a:txBody>
                  <a:tcPr marT="91425" marB="91425" marR="91425" marL="91425"/>
                </a:tc>
              </a:tr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2.3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Completion of implementation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08/12/2015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2.4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Completion of Preliminary testing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10/12/2015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  <a:tr h="38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2.5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 sz="1200"/>
                        <a:t>Final product delivery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13/01/2016</a:t>
                      </a: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791714" y="656200"/>
            <a:ext cx="7858200" cy="66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Planned effort per member for each week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9596468" y="6268641"/>
            <a:ext cx="2000699" cy="255899"/>
          </a:xfrm>
          <a:prstGeom prst="rect">
            <a:avLst/>
          </a:prstGeom>
        </p:spPr>
        <p:txBody>
          <a:bodyPr anchorCtr="0" anchor="ctr" bIns="32125" lIns="64275" rIns="64275" tIns="321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aphicFrame>
        <p:nvGraphicFramePr>
          <p:cNvPr id="216" name="Shape 216"/>
          <p:cNvGraphicFramePr/>
          <p:nvPr/>
        </p:nvGraphicFramePr>
        <p:xfrm>
          <a:off x="1231950" y="20922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{E435AED0-FB0E-42A9-B702-AEF5C398239D}</a:tableStyleId>
              </a:tblPr>
              <a:tblGrid>
                <a:gridCol w="1045150"/>
                <a:gridCol w="712950"/>
                <a:gridCol w="673925"/>
                <a:gridCol w="810675"/>
                <a:gridCol w="810675"/>
                <a:gridCol w="810675"/>
                <a:gridCol w="810675"/>
                <a:gridCol w="810675"/>
                <a:gridCol w="810675"/>
                <a:gridCol w="810675"/>
                <a:gridCol w="810675"/>
                <a:gridCol w="810675"/>
              </a:tblGrid>
              <a:tr h="612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Members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W.46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W.47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W.48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W.49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W.50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W.51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W.52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W.53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W.01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W.02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Total</a:t>
                      </a:r>
                    </a:p>
                  </a:txBody>
                  <a:tcPr marT="91425" marB="91425" marR="91425" marL="91425"/>
                </a:tc>
              </a:tr>
              <a:tr h="399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Meera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150</a:t>
                      </a:r>
                    </a:p>
                  </a:txBody>
                  <a:tcPr marT="91425" marB="91425" marR="91425" marL="91425"/>
                </a:tc>
              </a:tr>
              <a:tr h="399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Linus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150</a:t>
                      </a:r>
                    </a:p>
                  </a:txBody>
                  <a:tcPr marT="91425" marB="91425" marR="91425" marL="91425"/>
                </a:tc>
              </a:tr>
              <a:tr h="399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Adeel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150</a:t>
                      </a:r>
                    </a:p>
                  </a:txBody>
                  <a:tcPr marT="91425" marB="91425" marR="91425" marL="91425"/>
                </a:tc>
              </a:tr>
              <a:tr h="399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Simon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150</a:t>
                      </a:r>
                    </a:p>
                  </a:txBody>
                  <a:tcPr marT="91425" marB="91425" marR="91425" marL="91425"/>
                </a:tc>
              </a:tr>
              <a:tr h="399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Henning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150</a:t>
                      </a:r>
                    </a:p>
                  </a:txBody>
                  <a:tcPr marT="91425" marB="91425" marR="91425" marL="91425"/>
                </a:tc>
              </a:tr>
              <a:tr h="399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Juan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150</a:t>
                      </a:r>
                    </a:p>
                  </a:txBody>
                  <a:tcPr marT="91425" marB="91425" marR="91425" marL="91425"/>
                </a:tc>
              </a:tr>
              <a:tr h="399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Sara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791714" y="656200"/>
            <a:ext cx="7858200" cy="66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Outcome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9596468" y="6268641"/>
            <a:ext cx="2000699" cy="255899"/>
          </a:xfrm>
          <a:prstGeom prst="rect">
            <a:avLst/>
          </a:prstGeom>
        </p:spPr>
        <p:txBody>
          <a:bodyPr anchorCtr="0" anchor="ctr" bIns="32125" lIns="64275" rIns="64275" tIns="321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aphicFrame>
        <p:nvGraphicFramePr>
          <p:cNvPr id="223" name="Shape 223"/>
          <p:cNvGraphicFramePr/>
          <p:nvPr/>
        </p:nvGraphicFramePr>
        <p:xfrm>
          <a:off x="1355062" y="184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{E435AED0-FB0E-42A9-B702-AEF5C398239D}</a:tableStyleId>
              </a:tblPr>
              <a:tblGrid>
                <a:gridCol w="1300750"/>
                <a:gridCol w="675525"/>
                <a:gridCol w="675525"/>
                <a:gridCol w="675525"/>
                <a:gridCol w="675525"/>
                <a:gridCol w="675525"/>
                <a:gridCol w="675525"/>
                <a:gridCol w="675525"/>
                <a:gridCol w="675525"/>
                <a:gridCol w="675525"/>
                <a:gridCol w="675525"/>
                <a:gridCol w="675525"/>
              </a:tblGrid>
              <a:tr h="559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Members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W.46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W.47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W.48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W.49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W.50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W.51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W.52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W.53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W.01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W.02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Total</a:t>
                      </a:r>
                    </a:p>
                  </a:txBody>
                  <a:tcPr marT="91425" marB="91425" marR="91425" marL="91425"/>
                </a:tc>
              </a:tr>
              <a:tr h="364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Adeel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128</a:t>
                      </a:r>
                    </a:p>
                  </a:txBody>
                  <a:tcPr marT="91425" marB="91425" marR="91425" marL="91425"/>
                </a:tc>
              </a:tr>
              <a:tr h="364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Henning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128</a:t>
                      </a:r>
                    </a:p>
                  </a:txBody>
                  <a:tcPr marT="91425" marB="91425" marR="91425" marL="91425"/>
                </a:tc>
              </a:tr>
              <a:tr h="364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Juan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123</a:t>
                      </a:r>
                    </a:p>
                  </a:txBody>
                  <a:tcPr marT="91425" marB="91425" marR="91425" marL="91425"/>
                </a:tc>
              </a:tr>
              <a:tr h="364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Linus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129</a:t>
                      </a:r>
                    </a:p>
                  </a:txBody>
                  <a:tcPr marT="91425" marB="91425" marR="91425" marL="91425"/>
                </a:tc>
              </a:tr>
              <a:tr h="364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Meera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128</a:t>
                      </a:r>
                    </a:p>
                  </a:txBody>
                  <a:tcPr marT="91425" marB="91425" marR="91425" marL="91425"/>
                </a:tc>
              </a:tr>
              <a:tr h="364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Sara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131</a:t>
                      </a:r>
                    </a:p>
                  </a:txBody>
                  <a:tcPr marT="91425" marB="91425" marR="91425" marL="91425"/>
                </a:tc>
              </a:tr>
              <a:tr h="364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Simon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120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791714" y="664925"/>
            <a:ext cx="7858200" cy="66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sz="2400">
              <a:highlight>
                <a:srgbClr val="FFFFFF"/>
              </a:highlight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500">
                <a:highlight>
                  <a:srgbClr val="FFFFFF"/>
                </a:highlight>
              </a:rPr>
              <a:t>How did you divide and synchronize the work?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1791714" y="1821659"/>
            <a:ext cx="7858200" cy="36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Division of work: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Preferences and discussions during meetings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Synchronization of work: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Google Docs for documentation (reports and worked hours)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Communicated through facebook chat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Shared presentation documents and code via email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-US" sz="1800"/>
              <a:t>Weekly group meetings</a:t>
            </a:r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9596468" y="6268641"/>
            <a:ext cx="2000699" cy="255899"/>
          </a:xfrm>
          <a:prstGeom prst="rect">
            <a:avLst/>
          </a:prstGeom>
        </p:spPr>
        <p:txBody>
          <a:bodyPr anchorCtr="0" anchor="ctr" bIns="32125" lIns="64275" rIns="64275" tIns="321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791714" y="656200"/>
            <a:ext cx="7858200" cy="66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Experiences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1791725" y="1821650"/>
            <a:ext cx="7858200" cy="406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Problems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Sharing project 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Schedule group meetings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What did we learn?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How to gather requirements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How to write documentation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Organize and work with a team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Improvements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A better way of sharing (codes, documents etc)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Divide work based on previous experience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-US" sz="1800"/>
              <a:t>More structured time reports</a:t>
            </a:r>
          </a:p>
        </p:txBody>
      </p:sp>
      <p:sp>
        <p:nvSpPr>
          <p:cNvPr id="237" name="Shape 237"/>
          <p:cNvSpPr txBox="1"/>
          <p:nvPr>
            <p:ph idx="12" type="sldNum"/>
          </p:nvPr>
        </p:nvSpPr>
        <p:spPr>
          <a:xfrm>
            <a:off x="9596468" y="6268641"/>
            <a:ext cx="2000699" cy="255899"/>
          </a:xfrm>
          <a:prstGeom prst="rect">
            <a:avLst/>
          </a:prstGeom>
        </p:spPr>
        <p:txBody>
          <a:bodyPr anchorCtr="0" anchor="ctr" bIns="32125" lIns="64275" rIns="64275" tIns="321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1791714" y="1821659"/>
            <a:ext cx="7858127" cy="364331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rIns="64275" tIns="32125">
            <a:noAutofit/>
          </a:bodyPr>
          <a:lstStyle/>
          <a:p>
            <a:pPr indent="-12462" lvl="5" marL="241062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9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Thank you!</a:t>
            </a: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9596468" y="6268641"/>
            <a:ext cx="2000721" cy="255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05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2874169" y="656035"/>
            <a:ext cx="5882877" cy="670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Combinatorial test tool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2874169" y="1821656"/>
            <a:ext cx="5882877" cy="364331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rIns="64275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tool for automatic generation of test inputs for Train Control Management System (TCMS) in Bombardier.</a:t>
            </a:r>
          </a:p>
          <a:p>
            <a:pPr indent="0" lvl="0" marL="0" marR="0" rtl="0" algn="l">
              <a:spcBef>
                <a:spcPts val="422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Train Control Management System (TCMS) manages and controls whole operations in a train like the braking system, heating, opening and closing of doors etc.</a:t>
            </a:r>
          </a:p>
          <a:p>
            <a:pPr indent="0" lvl="0" marL="0" marR="0" rtl="0" algn="l">
              <a:spcBef>
                <a:spcPts val="422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tool should run as a GUI tool written in C# and running on Windows.</a:t>
            </a:r>
          </a:p>
          <a:p>
            <a:pPr indent="0" lvl="0" marL="0" marR="0" rtl="0" algn="l">
              <a:spcBef>
                <a:spcPts val="422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Merriweather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9596468" y="6268641"/>
            <a:ext cx="2000721" cy="255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05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2874169" y="656035"/>
            <a:ext cx="5882877" cy="670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Functionality</a:t>
            </a:r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9596468" y="6268641"/>
            <a:ext cx="2000721" cy="255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05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  <p:cxnSp>
        <p:nvCxnSpPr>
          <p:cNvPr id="118" name="Shape 118"/>
          <p:cNvCxnSpPr/>
          <p:nvPr/>
        </p:nvCxnSpPr>
        <p:spPr>
          <a:xfrm>
            <a:off x="2747963" y="4346971"/>
            <a:ext cx="594121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9" name="Shape 119"/>
          <p:cNvGrpSpPr/>
          <p:nvPr/>
        </p:nvGrpSpPr>
        <p:grpSpPr>
          <a:xfrm>
            <a:off x="1153187" y="1913115"/>
            <a:ext cx="9460611" cy="4297987"/>
            <a:chOff x="612775" y="3995737"/>
            <a:chExt cx="11072812" cy="4464050"/>
          </a:xfrm>
        </p:grpSpPr>
        <p:sp>
          <p:nvSpPr>
            <p:cNvPr id="120" name="Shape 120"/>
            <p:cNvSpPr/>
            <p:nvPr/>
          </p:nvSpPr>
          <p:spPr>
            <a:xfrm>
              <a:off x="612775" y="5580062"/>
              <a:ext cx="1223962" cy="57626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35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XML File</a:t>
              </a:r>
            </a:p>
          </p:txBody>
        </p:sp>
        <p:sp>
          <p:nvSpPr>
            <p:cNvPr id="121" name="Shape 121"/>
            <p:cNvSpPr/>
            <p:nvPr/>
          </p:nvSpPr>
          <p:spPr>
            <a:xfrm>
              <a:off x="2586038" y="5507037"/>
              <a:ext cx="1427162" cy="72072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35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XML Parser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30762" y="4138612"/>
              <a:ext cx="1700212" cy="72072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96428"/>
                <a:buFont typeface="Arial"/>
                <a:buChar char="•"/>
              </a:pPr>
              <a:r>
                <a:rPr b="0" i="0" lang="en-US" sz="135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Inputs</a:t>
              </a:r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96428"/>
                <a:buFont typeface="Arial"/>
                <a:buChar char="•"/>
              </a:pPr>
              <a:r>
                <a:rPr b="0" i="0" lang="en-US" sz="135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Data Types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4694237" y="5580062"/>
              <a:ext cx="1973262" cy="71913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35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Test Generation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4557712" y="7164388"/>
              <a:ext cx="1065212" cy="647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35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Random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6257925" y="7164388"/>
              <a:ext cx="928687" cy="6477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35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Base Choice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7346950" y="5364162"/>
              <a:ext cx="1223962" cy="113823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35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Show Tests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7346950" y="7164388"/>
              <a:ext cx="1174749" cy="106838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35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Add</a:t>
              </a: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35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Move</a:t>
              </a: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35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Remove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2555875" y="3995737"/>
              <a:ext cx="7783513" cy="446405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129" name="Shape 129"/>
            <p:cNvCxnSpPr>
              <a:stCxn id="120" idx="3"/>
              <a:endCxn id="121" idx="1"/>
            </p:cNvCxnSpPr>
            <p:nvPr/>
          </p:nvCxnSpPr>
          <p:spPr>
            <a:xfrm flipH="1" rot="10800000">
              <a:off x="1836737" y="5867293"/>
              <a:ext cx="749400" cy="9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30" name="Shape 130"/>
            <p:cNvCxnSpPr/>
            <p:nvPr/>
          </p:nvCxnSpPr>
          <p:spPr>
            <a:xfrm flipH="1" rot="10800000">
              <a:off x="4013485" y="4499085"/>
              <a:ext cx="817053" cy="1368037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31" name="Shape 131"/>
            <p:cNvCxnSpPr>
              <a:stCxn id="122" idx="2"/>
              <a:endCxn id="123" idx="0"/>
            </p:cNvCxnSpPr>
            <p:nvPr/>
          </p:nvCxnSpPr>
          <p:spPr>
            <a:xfrm>
              <a:off x="5680868" y="4859337"/>
              <a:ext cx="0" cy="7206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32" name="Shape 132"/>
            <p:cNvCxnSpPr>
              <a:stCxn id="124" idx="0"/>
              <a:endCxn id="123" idx="2"/>
            </p:cNvCxnSpPr>
            <p:nvPr/>
          </p:nvCxnSpPr>
          <p:spPr>
            <a:xfrm flipH="1" rot="10800000">
              <a:off x="5090318" y="6299188"/>
              <a:ext cx="590700" cy="8652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33" name="Shape 133"/>
            <p:cNvCxnSpPr>
              <a:stCxn id="125" idx="0"/>
              <a:endCxn id="123" idx="2"/>
            </p:cNvCxnSpPr>
            <p:nvPr/>
          </p:nvCxnSpPr>
          <p:spPr>
            <a:xfrm rot="10800000">
              <a:off x="5680968" y="6299188"/>
              <a:ext cx="1041300" cy="8652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34" name="Shape 134"/>
            <p:cNvCxnSpPr>
              <a:stCxn id="123" idx="3"/>
              <a:endCxn id="126" idx="1"/>
            </p:cNvCxnSpPr>
            <p:nvPr/>
          </p:nvCxnSpPr>
          <p:spPr>
            <a:xfrm flipH="1" rot="10800000">
              <a:off x="6667499" y="5933331"/>
              <a:ext cx="679500" cy="63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35" name="Shape 135"/>
            <p:cNvCxnSpPr>
              <a:stCxn id="127" idx="0"/>
              <a:endCxn id="126" idx="2"/>
            </p:cNvCxnSpPr>
            <p:nvPr/>
          </p:nvCxnSpPr>
          <p:spPr>
            <a:xfrm flipH="1" rot="10800000">
              <a:off x="7934324" y="6502288"/>
              <a:ext cx="24600" cy="6621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136" name="Shape 136"/>
            <p:cNvSpPr/>
            <p:nvPr/>
          </p:nvSpPr>
          <p:spPr>
            <a:xfrm>
              <a:off x="10680700" y="5651500"/>
              <a:ext cx="1004887" cy="57626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35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 CSV file</a:t>
              </a:r>
            </a:p>
          </p:txBody>
        </p:sp>
        <p:cxnSp>
          <p:nvCxnSpPr>
            <p:cNvPr id="137" name="Shape 137"/>
            <p:cNvCxnSpPr>
              <a:stCxn id="126" idx="3"/>
              <a:endCxn id="138" idx="1"/>
            </p:cNvCxnSpPr>
            <p:nvPr/>
          </p:nvCxnSpPr>
          <p:spPr>
            <a:xfrm>
              <a:off x="8570912" y="5933281"/>
              <a:ext cx="544500" cy="63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139" name="Shape 139"/>
            <p:cNvSpPr txBox="1"/>
            <p:nvPr/>
          </p:nvSpPr>
          <p:spPr>
            <a:xfrm>
              <a:off x="2844800" y="4140200"/>
              <a:ext cx="699101" cy="354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35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Tool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9115425" y="5580062"/>
              <a:ext cx="928687" cy="71913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0" i="0" lang="en-US" sz="135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Save tests</a:t>
              </a:r>
            </a:p>
          </p:txBody>
        </p:sp>
        <p:cxnSp>
          <p:nvCxnSpPr>
            <p:cNvPr id="140" name="Shape 140"/>
            <p:cNvCxnSpPr>
              <a:stCxn id="138" idx="3"/>
              <a:endCxn id="136" idx="1"/>
            </p:cNvCxnSpPr>
            <p:nvPr/>
          </p:nvCxnSpPr>
          <p:spPr>
            <a:xfrm>
              <a:off x="10044112" y="5939631"/>
              <a:ext cx="636600" cy="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141" name="Shape 141"/>
          <p:cNvSpPr txBox="1"/>
          <p:nvPr/>
        </p:nvSpPr>
        <p:spPr>
          <a:xfrm>
            <a:off x="2778150" y="1415275"/>
            <a:ext cx="6700799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 tool should be written in C# and be able to run on Windows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2" type="sldNum"/>
          </p:nvPr>
        </p:nvSpPr>
        <p:spPr>
          <a:xfrm>
            <a:off x="9596468" y="6268641"/>
            <a:ext cx="2000699" cy="255899"/>
          </a:xfrm>
          <a:prstGeom prst="rect">
            <a:avLst/>
          </a:prstGeom>
        </p:spPr>
        <p:txBody>
          <a:bodyPr anchorCtr="0" anchor="ctr" bIns="32125" lIns="64275" rIns="64275" tIns="321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363" y="1746327"/>
            <a:ext cx="9920922" cy="4101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type="title"/>
          </p:nvPr>
        </p:nvSpPr>
        <p:spPr>
          <a:xfrm>
            <a:off x="1791714" y="656200"/>
            <a:ext cx="7858200" cy="66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High-level design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791714" y="656200"/>
            <a:ext cx="7858200" cy="66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Client Requirements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738275" y="1691849"/>
            <a:ext cx="7858200" cy="376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Fulfilled: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Written in C# and running on Windows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Can parse XML files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Support for INT, REAL and BOOL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Random- and Base choice algorithms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Save Tests to CSV file (Comma-separated values)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Add, move and remove test cases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Tree View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Save/load project state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Use tool without XML (Create your own inputs)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1800"/>
              <a:t>Not fulfilled: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Run tool as DLL callable by other applications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 sz="1800"/>
              <a:t>Suggest base values from XML file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9596468" y="6268641"/>
            <a:ext cx="2000699" cy="255899"/>
          </a:xfrm>
          <a:prstGeom prst="rect">
            <a:avLst/>
          </a:prstGeom>
        </p:spPr>
        <p:txBody>
          <a:bodyPr anchorCtr="0" anchor="ctr" bIns="32125" lIns="64275" rIns="64275" tIns="321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791714" y="704575"/>
            <a:ext cx="7858200" cy="66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Client Requirements - Priority</a:t>
            </a: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9596468" y="6268641"/>
            <a:ext cx="2000699" cy="255899"/>
          </a:xfrm>
          <a:prstGeom prst="rect">
            <a:avLst/>
          </a:prstGeom>
        </p:spPr>
        <p:txBody>
          <a:bodyPr anchorCtr="0" anchor="ctr" bIns="32125" lIns="64275" rIns="64275" tIns="321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aphicFrame>
        <p:nvGraphicFramePr>
          <p:cNvPr id="162" name="Shape 162"/>
          <p:cNvGraphicFramePr/>
          <p:nvPr/>
        </p:nvGraphicFramePr>
        <p:xfrm>
          <a:off x="9525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{E435AED0-FB0E-42A9-B702-AEF5C398239D}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Graphical User Interface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 HIGH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XML Parser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 HIGH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Random &amp; Base Choice Algorithms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VERY HIGH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Save to CSV file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Add/Move/Remove test cases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Tree view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MEDIUM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Use tool without XML file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MEDIUM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Save project state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MEDIUM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Suggest base value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Run as DLL callable by other applications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791714" y="656200"/>
            <a:ext cx="7858127" cy="66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Live demo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1791714" y="1821659"/>
            <a:ext cx="7858127" cy="364331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rIns="64275" tIns="32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Merriweather Sans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422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Merriweather Sans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422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Merriweather Sans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422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Merriweather Sans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422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Merriweather Sans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422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Merriweather Sans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422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Merriweather Sans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422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Merriweather Sans"/>
              <a:buNone/>
            </a:pPr>
            <a:r>
              <a:rPr lang="en-US"/>
              <a:t>                                                            ……………..</a:t>
            </a:r>
          </a:p>
          <a:p>
            <a:pPr indent="0" lvl="0" marL="0" marR="0" rtl="0" algn="l">
              <a:spcBef>
                <a:spcPts val="422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Merriweather Sans"/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9596468" y="6268641"/>
            <a:ext cx="2000721" cy="255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25" lIns="64275" rIns="64275" tIns="321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1" i="0" lang="en-US" sz="1050" u="none" cap="none" strike="noStrike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791714" y="656200"/>
            <a:ext cx="7858200" cy="66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Activities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791714" y="1476509"/>
            <a:ext cx="7858200" cy="36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Development &amp; Implementation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GUI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Random and base algorithm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XML Parser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Error handling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XML files treeview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Save to CSV file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Use tool without XML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Save and load project state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Documentation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Presentation slides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Project plan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Design document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Final report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Presentations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Project plan and requirements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Weekly meetings &amp; Presentations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Preliminary design and implementation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Final presentation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9596468" y="6268641"/>
            <a:ext cx="2000699" cy="255899"/>
          </a:xfrm>
          <a:prstGeom prst="rect">
            <a:avLst/>
          </a:prstGeom>
        </p:spPr>
        <p:txBody>
          <a:bodyPr anchorCtr="0" anchor="ctr" bIns="32125" lIns="64275" rIns="64275" tIns="321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791714" y="656200"/>
            <a:ext cx="7858200" cy="66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Activities - Hours Worked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454000" y="1923750"/>
            <a:ext cx="7858200" cy="369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Development &amp; Implementation: 50%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Documentation: 35%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-US" sz="3000"/>
              <a:t>Presentations: 15%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9596468" y="6268641"/>
            <a:ext cx="2000699" cy="255899"/>
          </a:xfrm>
          <a:prstGeom prst="rect">
            <a:avLst/>
          </a:prstGeom>
        </p:spPr>
        <p:txBody>
          <a:bodyPr anchorCtr="0" anchor="ctr" bIns="32125" lIns="64275" rIns="64275" tIns="321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1_PPT-mall_en">
  <a:themeElements>
    <a:clrScheme name="MD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PPT-mall_en">
  <a:themeElements>
    <a:clrScheme name="MD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PPT-mall_en">
  <a:themeElements>
    <a:clrScheme name="MD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PPT-mall_en">
  <a:themeElements>
    <a:clrScheme name="MD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