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  <p:sldMasterId id="2147483652" r:id="rId2"/>
    <p:sldMasterId id="2147483653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</p:sldIdLst>
  <p:sldSz cx="12169775" cy="9144000"/>
  <p:notesSz cx="6858000" cy="9144000"/>
  <p:embeddedFontLst>
    <p:embeddedFont>
      <p:font typeface="Cabin" panose="020B0604020202020204" charset="0"/>
      <p:regular r:id="rId14"/>
      <p:bold r:id="rId15"/>
      <p:italic r:id="rId16"/>
      <p:boldItalic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9AD201-8784-4E1E-96AB-F9C0EFDE119C}">
  <a:tblStyle styleId="{279AD201-8784-4E1E-96AB-F9C0EFDE119C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3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20675" marR="0" indent="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41350" marR="0" indent="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963612" marR="0" indent="4079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84287" marR="0" indent="5445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04962" marR="0" indent="681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46312" marR="0" indent="954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8337" marR="0" indent="13636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491037" marR="0" indent="19097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20675" marR="0" indent="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41350" marR="0" indent="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963612" marR="0" indent="4079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84287" marR="0" indent="5445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04962" marR="0" indent="681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46312" marR="0" indent="954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8337" marR="0" indent="13636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491037" marR="0" indent="19097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7762" y="685800"/>
            <a:ext cx="45624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320675" marR="0" indent="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641350" marR="0" indent="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963612" marR="0" indent="4079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284287" marR="0" indent="5445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1604962" marR="0" indent="6810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246312" marR="0" indent="9540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8337" marR="0" indent="13636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491037" marR="0" indent="19097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 lang="en-US" sz="1200" b="0" i="0" u="none" strike="noStrike" cap="none" baseline="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5758377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85800"/>
            <a:ext cx="45624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65368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85800"/>
            <a:ext cx="45624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23240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85800"/>
            <a:ext cx="45624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67825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85800"/>
            <a:ext cx="45624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7465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85800"/>
            <a:ext cx="45624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95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85800"/>
            <a:ext cx="45624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02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85800"/>
            <a:ext cx="45624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15611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85800"/>
            <a:ext cx="45624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98451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685800"/>
            <a:ext cx="45624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6493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vå innehållsdela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74450" y="1535909"/>
            <a:ext cx="7843801" cy="3095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spcAft>
                <a:spcPts val="0"/>
              </a:spcAft>
              <a:defRPr sz="4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spcAft>
                <a:spcPts val="0"/>
              </a:spcAft>
              <a:defRPr sz="4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spcAft>
                <a:spcPts val="0"/>
              </a:spcAft>
              <a:defRPr sz="4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spcAft>
                <a:spcPts val="0"/>
              </a:spcAft>
              <a:defRPr sz="4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spcAft>
                <a:spcPts val="0"/>
              </a:spcAft>
              <a:defRPr sz="4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21416" algn="ctr" rtl="0">
              <a:spcBef>
                <a:spcPts val="0"/>
              </a:spcBef>
              <a:spcAft>
                <a:spcPts val="0"/>
              </a:spcAft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642830" algn="ctr" rtl="0">
              <a:spcBef>
                <a:spcPts val="0"/>
              </a:spcBef>
              <a:spcAft>
                <a:spcPts val="0"/>
              </a:spcAft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964246" algn="ctr" rtl="0">
              <a:spcBef>
                <a:spcPts val="0"/>
              </a:spcBef>
              <a:spcAft>
                <a:spcPts val="0"/>
              </a:spcAft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1285661" algn="ctr" rtl="0">
              <a:spcBef>
                <a:spcPts val="0"/>
              </a:spcBef>
              <a:spcAft>
                <a:spcPts val="0"/>
              </a:spcAft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74450" y="4714875"/>
            <a:ext cx="7843801" cy="10596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700" b="0">
                <a:solidFill>
                  <a:srgbClr val="000000"/>
                </a:solidFill>
              </a:defRPr>
            </a:lvl1pPr>
            <a:lvl2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ubrik och innehåll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788448" y="874933"/>
            <a:ext cx="7843801" cy="8929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lnSpc>
                <a:spcPct val="90000"/>
              </a:lnSpc>
              <a:spcBef>
                <a:spcPts val="0"/>
              </a:spcBef>
              <a:defRPr sz="3400" u="none" baseline="0"/>
            </a:lvl1pPr>
            <a:lvl2pPr rtl="0">
              <a:spcBef>
                <a:spcPts val="0"/>
              </a:spcBef>
              <a:defRPr sz="4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4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4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4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rtl="0">
              <a:spcBef>
                <a:spcPts val="0"/>
              </a:spcBef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rtl="0">
              <a:spcBef>
                <a:spcPts val="0"/>
              </a:spcBef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rtl="0">
              <a:spcBef>
                <a:spcPts val="0"/>
              </a:spcBef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1788448" y="2428878"/>
            <a:ext cx="7843799" cy="485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562"/>
              </a:spcBef>
              <a:buClr>
                <a:schemeClr val="accent1"/>
              </a:buClr>
              <a:buFont typeface="Merriweather Sans"/>
              <a:buChar char="●"/>
              <a:defRPr sz="1800" i="0" u="none"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562"/>
              </a:spcBef>
              <a:buClr>
                <a:schemeClr val="accent2"/>
              </a:buClr>
              <a:buFont typeface="Merriweather Sans"/>
              <a:buChar char="●"/>
              <a:defRPr sz="1700" i="0" u="none"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562"/>
              </a:spcBef>
              <a:buClr>
                <a:schemeClr val="accent3"/>
              </a:buClr>
              <a:buFont typeface="Merriweather Sans"/>
              <a:buChar char="●"/>
              <a:defRPr sz="1500" i="0" u="none"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defRPr sz="1700"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defRPr sz="1700">
                <a:latin typeface="Georgia"/>
                <a:ea typeface="Georgia"/>
                <a:cs typeface="Georgia"/>
                <a:sym typeface="Georgia"/>
              </a:defRPr>
            </a:lvl5pPr>
            <a:lvl6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rtl="0">
              <a:spcBef>
                <a:spcPts val="0"/>
              </a:spcBef>
              <a:defRPr sz="2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9578975" y="8358186"/>
            <a:ext cx="1997075" cy="341311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400" b="1" i="0" u="none" strike="noStrike" cap="none" baseline="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Rubrik och innehåll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788448" y="874933"/>
            <a:ext cx="7843801" cy="8929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defRPr sz="3400" u="none"/>
            </a:lvl1pPr>
            <a:lvl2pPr rtl="0">
              <a:spcBef>
                <a:spcPts val="0"/>
              </a:spcBef>
              <a:defRPr sz="4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>
              <a:spcBef>
                <a:spcPts val="0"/>
              </a:spcBef>
              <a:defRPr sz="4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>
              <a:spcBef>
                <a:spcPts val="0"/>
              </a:spcBef>
              <a:defRPr sz="4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>
              <a:spcBef>
                <a:spcPts val="0"/>
              </a:spcBef>
              <a:defRPr sz="4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>
              <a:spcBef>
                <a:spcPts val="0"/>
              </a:spcBef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rtl="0">
              <a:spcBef>
                <a:spcPts val="0"/>
              </a:spcBef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rtl="0">
              <a:spcBef>
                <a:spcPts val="0"/>
              </a:spcBef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rtl="0">
              <a:spcBef>
                <a:spcPts val="0"/>
              </a:spcBef>
              <a:defRPr sz="5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9578975" y="8358186"/>
            <a:ext cx="1997075" cy="341311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400" b="1" i="0" u="none" strike="noStrike" cap="none" baseline="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3">
            <a:alphaModFix/>
          </a:blip>
          <a:srcRect l="88652"/>
          <a:stretch/>
        </p:blipFill>
        <p:spPr>
          <a:xfrm>
            <a:off x="0" y="3119436"/>
            <a:ext cx="38100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80500" y="3149600"/>
            <a:ext cx="3394075" cy="2844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711200"/>
            <a:ext cx="1452562" cy="121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9578975" y="8358186"/>
            <a:ext cx="1997075" cy="341311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400" b="1" i="0" u="none" strike="noStrike" cap="none" baseline="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711200"/>
            <a:ext cx="1452562" cy="121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9578975" y="8358186"/>
            <a:ext cx="1997075" cy="341311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‹#›</a:t>
            </a:fld>
            <a:endParaRPr lang="en-US" sz="1400" b="1" i="0" u="none" strike="noStrike" cap="none" baseline="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539750" y="2700336"/>
            <a:ext cx="9390061" cy="2320924"/>
          </a:xfrm>
          <a:prstGeom prst="rect">
            <a:avLst/>
          </a:prstGeom>
          <a:noFill/>
          <a:ln>
            <a:noFill/>
          </a:ln>
        </p:spPr>
        <p:txBody>
          <a:bodyPr lIns="35700" tIns="35700" rIns="35700" bIns="3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5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45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45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468312" y="3059111"/>
            <a:ext cx="10539412" cy="8397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Combinatorial Test Tool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x="1116012" y="4284662"/>
            <a:ext cx="9001125" cy="58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eorgia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DVA313 - Group 2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789111" y="874712"/>
            <a:ext cx="7843837" cy="893762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Functionality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69950" y="2643186"/>
            <a:ext cx="10369550" cy="6048374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tool for automatic generation of test inputs.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software should run as a GUI tool written in C# and running on Windows.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9578975" y="8358186"/>
            <a:ext cx="1997075" cy="341311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2</a:t>
            </a:fld>
            <a:endParaRPr lang="en-US" sz="1400" b="1" i="0" u="none" strike="noStrike" cap="none" baseline="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5" name="Shape 35"/>
          <p:cNvCxnSpPr/>
          <p:nvPr/>
        </p:nvCxnSpPr>
        <p:spPr>
          <a:xfrm>
            <a:off x="1620837" y="5795962"/>
            <a:ext cx="792162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" name="Shape 36"/>
          <p:cNvCxnSpPr/>
          <p:nvPr/>
        </p:nvCxnSpPr>
        <p:spPr>
          <a:xfrm>
            <a:off x="3924300" y="5795962"/>
            <a:ext cx="914400" cy="914400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37" name="Shape 37"/>
          <p:cNvGrpSpPr/>
          <p:nvPr/>
        </p:nvGrpSpPr>
        <p:grpSpPr>
          <a:xfrm>
            <a:off x="612774" y="3563937"/>
            <a:ext cx="10656886" cy="4608512"/>
            <a:chOff x="0" y="0"/>
            <a:chExt cx="2147483647" cy="2147483647"/>
          </a:xfrm>
        </p:grpSpPr>
        <p:sp>
          <p:nvSpPr>
            <p:cNvPr id="38" name="Shape 38"/>
            <p:cNvSpPr txBox="1"/>
            <p:nvPr/>
          </p:nvSpPr>
          <p:spPr>
            <a:xfrm>
              <a:off x="0" y="762158243"/>
              <a:ext cx="237377847" cy="27721757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lang="en-US" sz="1800" b="0" i="0" u="none" strike="noStrike" cap="none" baseline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XML File</a:t>
              </a:r>
            </a:p>
          </p:txBody>
        </p:sp>
        <p:sp>
          <p:nvSpPr>
            <p:cNvPr id="39" name="Shape 39"/>
            <p:cNvSpPr/>
            <p:nvPr/>
          </p:nvSpPr>
          <p:spPr>
            <a:xfrm>
              <a:off x="382698585" y="727028707"/>
              <a:ext cx="276786665" cy="3467131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lang="en-US" sz="1800" b="0" i="0" u="none" strike="noStrike" cap="none" baseline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XML Parser</a:t>
              </a:r>
            </a:p>
          </p:txBody>
        </p:sp>
        <p:sp>
          <p:nvSpPr>
            <p:cNvPr id="40" name="Shape 40"/>
            <p:cNvSpPr/>
            <p:nvPr/>
          </p:nvSpPr>
          <p:spPr>
            <a:xfrm>
              <a:off x="818045053" y="68731673"/>
              <a:ext cx="329742530" cy="3467131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Arial"/>
                <a:buChar char="•"/>
              </a:pPr>
              <a:r>
                <a:rPr lang="en-US" sz="1800" b="0" i="0" u="none" strike="noStrike" cap="none" baseline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Inputs</a:t>
              </a: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100000"/>
                <a:buFont typeface="Arial"/>
                <a:buChar char="•"/>
              </a:pPr>
              <a:r>
                <a:rPr lang="en-US" sz="1800" b="0" i="0" u="none" strike="noStrike" cap="none" baseline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Data Types</a:t>
              </a:r>
            </a:p>
          </p:txBody>
        </p:sp>
        <p:sp>
          <p:nvSpPr>
            <p:cNvPr id="41" name="Shape 41"/>
            <p:cNvSpPr/>
            <p:nvPr/>
          </p:nvSpPr>
          <p:spPr>
            <a:xfrm>
              <a:off x="791567198" y="762158243"/>
              <a:ext cx="382698394" cy="3459492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lang="en-US" sz="1800" b="0" i="0" u="none" strike="noStrike" cap="none" baseline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Test Generation</a:t>
              </a:r>
            </a:p>
          </p:txBody>
        </p:sp>
        <p:sp>
          <p:nvSpPr>
            <p:cNvPr id="42" name="Shape 42"/>
            <p:cNvSpPr/>
            <p:nvPr/>
          </p:nvSpPr>
          <p:spPr>
            <a:xfrm>
              <a:off x="765089245" y="1524316122"/>
              <a:ext cx="206589359" cy="31158366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lang="en-US" sz="1800" b="0" i="0" u="none" strike="noStrike" cap="none" baseline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Random</a:t>
              </a:r>
            </a:p>
          </p:txBody>
        </p:sp>
        <p:sp>
          <p:nvSpPr>
            <p:cNvPr id="43" name="Shape 43"/>
            <p:cNvSpPr/>
            <p:nvPr/>
          </p:nvSpPr>
          <p:spPr>
            <a:xfrm>
              <a:off x="1094831765" y="1524316122"/>
              <a:ext cx="180111617" cy="31158366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lang="en-US" sz="1800" b="0" i="0" u="none" strike="noStrike" cap="none" baseline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Base Choice</a:t>
              </a:r>
            </a:p>
          </p:txBody>
        </p:sp>
        <p:sp>
          <p:nvSpPr>
            <p:cNvPr id="44" name="Shape 44"/>
            <p:cNvSpPr/>
            <p:nvPr/>
          </p:nvSpPr>
          <p:spPr>
            <a:xfrm>
              <a:off x="1306039467" y="658296912"/>
              <a:ext cx="237377847" cy="547562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lang="en-US" sz="1800" b="0" i="0" u="none" strike="noStrike" cap="none" baseline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Show Tests</a:t>
              </a:r>
            </a:p>
          </p:txBody>
        </p:sp>
        <p:sp>
          <p:nvSpPr>
            <p:cNvPr id="45" name="Shape 45"/>
            <p:cNvSpPr/>
            <p:nvPr/>
          </p:nvSpPr>
          <p:spPr>
            <a:xfrm>
              <a:off x="1306039467" y="1524316122"/>
              <a:ext cx="227833382" cy="51396009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lang="en-US" sz="1800" b="0" i="0" u="none" strike="noStrike" cap="none" baseline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Add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lang="en-US" sz="1800" b="0" i="0" u="none" strike="noStrike" cap="none" baseline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Move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lang="en-US" sz="1800" b="0" i="0" u="none" strike="noStrike" cap="none" baseline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Remove</a:t>
              </a:r>
            </a:p>
          </p:txBody>
        </p:sp>
        <p:sp>
          <p:nvSpPr>
            <p:cNvPr id="46" name="Shape 46"/>
            <p:cNvSpPr txBox="1"/>
            <p:nvPr/>
          </p:nvSpPr>
          <p:spPr>
            <a:xfrm>
              <a:off x="376848731" y="0"/>
              <a:ext cx="1509550093" cy="2147483647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000" b="0" i="0" u="none" strike="noStrike" cap="none" baseline="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cxnSp>
          <p:nvCxnSpPr>
            <p:cNvPr id="47" name="Shape 47"/>
            <p:cNvCxnSpPr/>
            <p:nvPr/>
          </p:nvCxnSpPr>
          <p:spPr>
            <a:xfrm>
              <a:off x="237365245" y="900271046"/>
              <a:ext cx="145234256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48" name="Shape 48"/>
            <p:cNvCxnSpPr/>
            <p:nvPr/>
          </p:nvCxnSpPr>
          <p:spPr>
            <a:xfrm rot="10800000" flipH="1">
              <a:off x="659632289" y="241897209"/>
              <a:ext cx="158350161" cy="658374321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49" name="Shape 49"/>
            <p:cNvCxnSpPr/>
            <p:nvPr/>
          </p:nvCxnSpPr>
          <p:spPr>
            <a:xfrm flipH="1">
              <a:off x="982730401" y="414997442"/>
              <a:ext cx="320004" cy="346941218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50" name="Shape 50"/>
            <p:cNvCxnSpPr/>
            <p:nvPr/>
          </p:nvCxnSpPr>
          <p:spPr>
            <a:xfrm rot="10800000" flipH="1">
              <a:off x="868206436" y="1108140208"/>
              <a:ext cx="114523927" cy="416476762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51" name="Shape 51"/>
            <p:cNvCxnSpPr/>
            <p:nvPr/>
          </p:nvCxnSpPr>
          <p:spPr>
            <a:xfrm rot="10800000">
              <a:off x="982730346" y="1108140208"/>
              <a:ext cx="202496404" cy="416476762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52" name="Shape 52"/>
            <p:cNvCxnSpPr/>
            <p:nvPr/>
          </p:nvCxnSpPr>
          <p:spPr>
            <a:xfrm rot="10800000" flipH="1">
              <a:off x="1174350165" y="932819996"/>
              <a:ext cx="131478522" cy="295901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cxnSp>
          <p:nvCxnSpPr>
            <p:cNvPr id="53" name="Shape 53"/>
            <p:cNvCxnSpPr/>
            <p:nvPr/>
          </p:nvCxnSpPr>
          <p:spPr>
            <a:xfrm rot="10800000" flipH="1">
              <a:off x="1420032755" y="1205786585"/>
              <a:ext cx="4798319" cy="318830386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54" name="Shape 54"/>
            <p:cNvSpPr txBox="1"/>
            <p:nvPr/>
          </p:nvSpPr>
          <p:spPr>
            <a:xfrm>
              <a:off x="1952593443" y="796523655"/>
              <a:ext cx="194890203" cy="27721807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lang="en-US" sz="1800" b="0" i="0" u="none" strike="noStrike" cap="none" baseline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 CSV file</a:t>
              </a:r>
            </a:p>
          </p:txBody>
        </p:sp>
        <p:cxnSp>
          <p:nvCxnSpPr>
            <p:cNvPr id="55" name="Shape 55"/>
            <p:cNvCxnSpPr/>
            <p:nvPr/>
          </p:nvCxnSpPr>
          <p:spPr>
            <a:xfrm>
              <a:off x="1543193935" y="932819970"/>
              <a:ext cx="105886719" cy="295901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  <p:sp>
          <p:nvSpPr>
            <p:cNvPr id="56" name="Shape 56"/>
            <p:cNvSpPr txBox="1"/>
            <p:nvPr/>
          </p:nvSpPr>
          <p:spPr>
            <a:xfrm>
              <a:off x="432883423" y="69495190"/>
              <a:ext cx="117919262" cy="17793896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Georgia"/>
                <a:buNone/>
              </a:pPr>
              <a:r>
                <a:rPr lang="en-US" sz="1800" b="0" i="0" u="none" strike="noStrike" cap="none" baseline="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Tool</a:t>
              </a:r>
            </a:p>
          </p:txBody>
        </p:sp>
        <p:sp>
          <p:nvSpPr>
            <p:cNvPr id="57" name="Shape 57"/>
            <p:cNvSpPr/>
            <p:nvPr/>
          </p:nvSpPr>
          <p:spPr>
            <a:xfrm>
              <a:off x="1649021110" y="762158243"/>
              <a:ext cx="180111617" cy="3459492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r>
                <a:rPr lang="en-US" sz="1800" b="0" i="0" u="none" strike="noStrike" cap="none" baseline="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Save tests</a:t>
              </a:r>
            </a:p>
          </p:txBody>
        </p:sp>
        <p:cxnSp>
          <p:nvCxnSpPr>
            <p:cNvPr id="58" name="Shape 58"/>
            <p:cNvCxnSpPr/>
            <p:nvPr/>
          </p:nvCxnSpPr>
          <p:spPr>
            <a:xfrm>
              <a:off x="1829183821" y="935779007"/>
              <a:ext cx="123481132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798636" y="928687"/>
            <a:ext cx="7843837" cy="893762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 &amp; Roles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27075" y="2643186"/>
            <a:ext cx="10429874" cy="5500687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Adeel Khan - Document Manager, Developer Algorithm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Henning Bergström  - Developer XML Parsing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Juan Antonio López Muntaner – Configuration Manager, Developer XML Parsing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Linus Eklund – Developer GUI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Meera Aravind - Project Manager, Developer Algorithm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Sara Ericsson – Developer Algorithm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Simon Eklund - Client contact, Developer GUI</a:t>
            </a:r>
          </a:p>
          <a:p>
            <a:pPr marL="0" marR="0" lvl="0" indent="152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Font typeface="Merriweather Sans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9578975" y="8358186"/>
            <a:ext cx="1997075" cy="341311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3</a:t>
            </a:fld>
            <a:endParaRPr lang="en-US" sz="1400" b="1" i="0" u="none" strike="noStrike" cap="none" baseline="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789111" y="874712"/>
            <a:ext cx="7843837" cy="893762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Planned Activities – </a:t>
            </a:r>
            <a:r>
              <a:rPr lang="en-US" b="1">
                <a:solidFill>
                  <a:schemeClr val="dk1"/>
                </a:solidFill>
              </a:rPr>
              <a:t>Previous Week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1655761" y="2571750"/>
            <a:ext cx="9001125" cy="4786311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Merriweather Sans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smtClean="0">
                <a:solidFill>
                  <a:schemeClr val="dk1"/>
                </a:solidFill>
              </a:rPr>
              <a:t>Add/move/remove options added</a:t>
            </a:r>
          </a:p>
          <a:p>
            <a:pPr>
              <a:spcBef>
                <a:spcPts val="0"/>
              </a:spcBef>
              <a:buSzPct val="100000"/>
            </a:pPr>
            <a:r>
              <a:rPr lang="en-US" sz="2400">
                <a:solidFill>
                  <a:schemeClr val="dk1"/>
                </a:solidFill>
              </a:rPr>
              <a:t>Presentation – design </a:t>
            </a:r>
            <a:r>
              <a:rPr lang="en-US" sz="2400" smtClean="0">
                <a:solidFill>
                  <a:schemeClr val="dk1"/>
                </a:solidFill>
              </a:rPr>
              <a:t>description</a:t>
            </a:r>
            <a:endParaRPr lang="en-US" sz="2400" dirty="0" smtClean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SzPct val="100000"/>
            </a:pPr>
            <a:r>
              <a:rPr lang="en-US" sz="2400" dirty="0" smtClean="0">
                <a:solidFill>
                  <a:schemeClr val="dk1"/>
                </a:solidFill>
              </a:rPr>
              <a:t>Error </a:t>
            </a:r>
            <a:r>
              <a:rPr lang="en-US" sz="2400" dirty="0">
                <a:solidFill>
                  <a:schemeClr val="dk1"/>
                </a:solidFill>
              </a:rPr>
              <a:t>handling and tuning the product</a:t>
            </a:r>
            <a:endParaRPr lang="en-US" sz="2000" dirty="0">
              <a:solidFill>
                <a:schemeClr val="dk1"/>
              </a:solidFill>
            </a:endParaRPr>
          </a:p>
          <a:p>
            <a:pPr marL="282575" lvl="1" indent="-3175">
              <a:spcBef>
                <a:spcPts val="500"/>
              </a:spcBef>
              <a:buSzPct val="100000"/>
            </a:pPr>
            <a:r>
              <a:rPr lang="en-US" sz="2100" b="0" i="0" u="none" strike="noStrike" cap="none" baseline="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Algorithms, </a:t>
            </a:r>
            <a:r>
              <a:rPr lang="en-US" sz="2000" dirty="0">
                <a:solidFill>
                  <a:schemeClr val="dk1"/>
                </a:solidFill>
              </a:rPr>
              <a:t>Implementation of multiple </a:t>
            </a:r>
            <a:r>
              <a:rPr lang="en-US" sz="2000" dirty="0" smtClean="0">
                <a:solidFill>
                  <a:schemeClr val="dk1"/>
                </a:solidFill>
              </a:rPr>
              <a:t>intervals</a:t>
            </a:r>
            <a:r>
              <a:rPr lang="en-US" sz="2100" b="0" i="0" u="none" strike="noStrike" cap="none" baseline="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– </a:t>
            </a:r>
            <a:r>
              <a:rPr lang="en-US" sz="2100" b="0" i="0" u="none" strike="noStrike" cap="none" baseline="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Adeel</a:t>
            </a:r>
            <a:r>
              <a:rPr lang="en-US" sz="2100" b="0" i="0" u="none" strike="noStrike" cap="none" baseline="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100" b="0" i="0" u="none" strike="noStrike" cap="none" baseline="0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Meera</a:t>
            </a:r>
            <a:r>
              <a:rPr lang="en-US" sz="21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Sara</a:t>
            </a:r>
            <a:endParaRPr lang="en-US" sz="1600" b="0" i="0" u="none" strike="noStrike" cap="none" baseline="0" dirty="0" smtClean="0">
              <a:solidFill>
                <a:schemeClr val="dk1"/>
              </a:solidFill>
              <a:sym typeface="Georgia"/>
            </a:endParaRPr>
          </a:p>
          <a:p>
            <a:pPr marL="282575" marR="0" lvl="1" indent="-3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Merriweather Sans"/>
              <a:buChar char="●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Parser – Juan</a:t>
            </a:r>
            <a:r>
              <a:rPr lang="en-US" sz="22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Henning</a:t>
            </a:r>
          </a:p>
          <a:p>
            <a:pPr marL="279400"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</a:pPr>
            <a:r>
              <a:rPr lang="en-US" sz="1600" b="0" i="0" u="none" strike="noStrike" cap="none" baseline="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Looking into if the Parser needs</a:t>
            </a:r>
            <a:r>
              <a:rPr lang="en-US" sz="1600" b="0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be remade to be able to handle huge files.</a:t>
            </a:r>
            <a:endParaRPr lang="en-US" sz="1600" b="0" i="0" u="none" strike="noStrike" cap="none" baseline="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2575" marR="0" lvl="1" indent="-317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Merriweather Sans"/>
              <a:buChar char="●"/>
            </a:pP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GUI – Linus and Simon</a:t>
            </a:r>
          </a:p>
          <a:p>
            <a:pPr marL="279400" lvl="1">
              <a:spcBef>
                <a:spcPts val="500"/>
              </a:spcBef>
              <a:buSzPct val="100000"/>
              <a:buNone/>
            </a:pPr>
            <a:r>
              <a:rPr lang="en-US" sz="1600" dirty="0">
                <a:solidFill>
                  <a:schemeClr val="dk1"/>
                </a:solidFill>
              </a:rPr>
              <a:t>Error handling and implementing a </a:t>
            </a:r>
            <a:r>
              <a:rPr lang="en-US" sz="1600" dirty="0" err="1">
                <a:solidFill>
                  <a:schemeClr val="dk1"/>
                </a:solidFill>
              </a:rPr>
              <a:t>treeview</a:t>
            </a:r>
            <a:r>
              <a:rPr lang="en-US" sz="1600" dirty="0">
                <a:solidFill>
                  <a:schemeClr val="dk1"/>
                </a:solidFill>
              </a:rPr>
              <a:t> of the xml </a:t>
            </a:r>
            <a:r>
              <a:rPr lang="en-US" sz="1600" dirty="0" smtClean="0">
                <a:solidFill>
                  <a:schemeClr val="dk1"/>
                </a:solidFill>
              </a:rPr>
              <a:t>files.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9578975" y="8358186"/>
            <a:ext cx="1997075" cy="341311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4</a:t>
            </a:fld>
            <a:endParaRPr lang="en-US" sz="1400" b="1" i="0" u="none" strike="noStrike" cap="none" baseline="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788448" y="874933"/>
            <a:ext cx="7843799" cy="893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b="1"/>
              <a:t>Previous Week - Outcome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788448" y="2428878"/>
            <a:ext cx="7843799" cy="485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 dirty="0" err="1" smtClean="0"/>
              <a:t>Treeview</a:t>
            </a:r>
            <a:r>
              <a:rPr lang="en-US" sz="2400" dirty="0" smtClean="0"/>
              <a:t> for XML files almost complete</a:t>
            </a:r>
            <a:endParaRPr lang="en-US" sz="2400" dirty="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 dirty="0" smtClean="0"/>
              <a:t>Error handling on intervals and running an “empty” program</a:t>
            </a:r>
            <a:endParaRPr lang="en-US" sz="2400" dirty="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 dirty="0" smtClean="0">
                <a:solidFill>
                  <a:schemeClr val="dk1"/>
                </a:solidFill>
              </a:rPr>
              <a:t>Add/Move/Remove implemented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 dirty="0" smtClean="0">
                <a:solidFill>
                  <a:schemeClr val="dk1"/>
                </a:solidFill>
              </a:rPr>
              <a:t>Implementation of multiple intervals</a:t>
            </a:r>
            <a:endParaRPr lang="en-US" sz="2400" dirty="0">
              <a:solidFill>
                <a:schemeClr val="dk1"/>
              </a:solidFill>
            </a:endParaRPr>
          </a:p>
          <a:p>
            <a:pPr marL="457200" indent="-228600"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dk1"/>
                </a:solidFill>
              </a:rPr>
              <a:t>Presentation – design </a:t>
            </a:r>
            <a:r>
              <a:rPr lang="en-US" sz="2400" dirty="0" smtClean="0">
                <a:solidFill>
                  <a:schemeClr val="dk1"/>
                </a:solidFill>
              </a:rPr>
              <a:t>description</a:t>
            </a:r>
          </a:p>
          <a:p>
            <a:pPr marL="457200" indent="-228600">
              <a:spcBef>
                <a:spcPts val="0"/>
              </a:spcBef>
              <a:buSzPct val="100000"/>
            </a:pPr>
            <a:r>
              <a:rPr lang="en-US" sz="2400" dirty="0" smtClean="0">
                <a:solidFill>
                  <a:schemeClr val="dk1"/>
                </a:solidFill>
              </a:rPr>
              <a:t>Outcome of test can and will no be displayed in tool</a:t>
            </a:r>
            <a:endParaRPr lang="en-US" sz="2400" dirty="0">
              <a:solidFill>
                <a:schemeClr val="dk1"/>
              </a:solidFill>
            </a:endParaRPr>
          </a:p>
          <a:p>
            <a:pPr marL="457200" lvl="0" indent="-228600" rtl="0">
              <a:spcBef>
                <a:spcPts val="0"/>
              </a:spcBef>
              <a:buSzPct val="100000"/>
            </a:pPr>
            <a:endParaRPr lang="en-US" sz="2400" dirty="0" smtClean="0">
              <a:solidFill>
                <a:schemeClr val="dk1"/>
              </a:solidFill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9578975" y="8358186"/>
            <a:ext cx="1997100" cy="341399"/>
          </a:xfrm>
          <a:prstGeom prst="rect">
            <a:avLst/>
          </a:prstGeom>
        </p:spPr>
        <p:txBody>
          <a:bodyPr lIns="64275" tIns="32125" rIns="64275" bIns="321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1788448" y="874933"/>
            <a:ext cx="7843799" cy="893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b="1"/>
              <a:t>Planned Activities - Next Week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1788448" y="2428878"/>
            <a:ext cx="7843799" cy="485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 dirty="0" smtClean="0"/>
              <a:t>Rework the parser - </a:t>
            </a:r>
            <a:r>
              <a:rPr lang="en-US" sz="2400" dirty="0"/>
              <a:t>Juan &amp; Henning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 dirty="0"/>
              <a:t>Work on GUI (Tree-view, error handling) - </a:t>
            </a:r>
            <a:r>
              <a:rPr lang="en-US" sz="2400" dirty="0" smtClean="0"/>
              <a:t>Linus </a:t>
            </a:r>
            <a:r>
              <a:rPr lang="en-US" sz="2400" dirty="0"/>
              <a:t>&amp; </a:t>
            </a:r>
            <a:r>
              <a:rPr lang="en-US" sz="2400" dirty="0" smtClean="0"/>
              <a:t>Simon</a:t>
            </a:r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 dirty="0" smtClean="0"/>
              <a:t>Solving floating point issue in algorithm – Sara, </a:t>
            </a:r>
            <a:r>
              <a:rPr lang="en-US" sz="2400" dirty="0" err="1" smtClean="0"/>
              <a:t>Meera</a:t>
            </a:r>
            <a:r>
              <a:rPr lang="en-US" sz="2400" dirty="0" smtClean="0"/>
              <a:t>, </a:t>
            </a:r>
            <a:r>
              <a:rPr lang="en-US" sz="2400" dirty="0" err="1" smtClean="0"/>
              <a:t>Adeel</a:t>
            </a:r>
            <a:endParaRPr lang="en-US" sz="2400" dirty="0" smtClean="0"/>
          </a:p>
          <a:p>
            <a:pPr marL="457200" lvl="0" indent="-228600" rtl="0">
              <a:spcBef>
                <a:spcPts val="0"/>
              </a:spcBef>
              <a:buSzPct val="100000"/>
            </a:pPr>
            <a:r>
              <a:rPr lang="en-US" sz="2400" dirty="0" smtClean="0"/>
              <a:t>Looking into the possibility to use the tool without loading an XML file </a:t>
            </a:r>
            <a:r>
              <a:rPr lang="en-US" sz="2400" smtClean="0"/>
              <a:t>– </a:t>
            </a:r>
            <a:r>
              <a:rPr lang="en-US" sz="2400" smtClean="0"/>
              <a:t>Everyone</a:t>
            </a:r>
            <a:endParaRPr lang="en-US" sz="2400" dirty="0" smtClean="0"/>
          </a:p>
          <a:p>
            <a:pPr marL="457200" indent="-228600"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dk1"/>
                </a:solidFill>
              </a:rPr>
              <a:t>Option to save tests as projects (optional</a:t>
            </a:r>
            <a:r>
              <a:rPr lang="en-US" sz="2400" dirty="0" smtClean="0">
                <a:solidFill>
                  <a:schemeClr val="dk1"/>
                </a:solidFill>
              </a:rPr>
              <a:t>) - Everyone</a:t>
            </a:r>
            <a:endParaRPr lang="en-US" sz="2400" dirty="0">
              <a:solidFill>
                <a:schemeClr val="dk1"/>
              </a:solidFill>
            </a:endParaRPr>
          </a:p>
          <a:p>
            <a:pPr marL="457200" lvl="0" indent="-228600" rtl="0">
              <a:spcBef>
                <a:spcPts val="0"/>
              </a:spcBef>
              <a:buSzPct val="100000"/>
            </a:pPr>
            <a:endParaRPr lang="en-US" sz="2400" dirty="0"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9578975" y="8358186"/>
            <a:ext cx="1997100" cy="341399"/>
          </a:xfrm>
          <a:prstGeom prst="rect">
            <a:avLst/>
          </a:prstGeom>
        </p:spPr>
        <p:txBody>
          <a:bodyPr lIns="64275" tIns="32125" rIns="64275" bIns="321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789111" y="874712"/>
            <a:ext cx="7843837" cy="893762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hours worked</a:t>
            </a:r>
          </a:p>
        </p:txBody>
      </p:sp>
      <p:graphicFrame>
        <p:nvGraphicFramePr>
          <p:cNvPr id="104" name="Shape 104"/>
          <p:cNvGraphicFramePr/>
          <p:nvPr>
            <p:extLst>
              <p:ext uri="{D42A27DB-BD31-4B8C-83A1-F6EECF244321}">
                <p14:modId xmlns:p14="http://schemas.microsoft.com/office/powerpoint/2010/main" val="4089729088"/>
              </p:ext>
            </p:extLst>
          </p:nvPr>
        </p:nvGraphicFramePr>
        <p:xfrm>
          <a:off x="1789109" y="2395957"/>
          <a:ext cx="6729858" cy="4120704"/>
        </p:xfrm>
        <a:graphic>
          <a:graphicData uri="http://schemas.openxmlformats.org/drawingml/2006/table">
            <a:tbl>
              <a:tblPr>
                <a:noFill/>
                <a:tableStyleId>{279AD201-8784-4E1E-96AB-F9C0EFDE119C}</a:tableStyleId>
              </a:tblPr>
              <a:tblGrid>
                <a:gridCol w="2243286"/>
                <a:gridCol w="2243286"/>
                <a:gridCol w="2243286"/>
              </a:tblGrid>
              <a:tr h="47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1" i="0" u="none" strike="noStrike" cap="none" baseline="0" dirty="0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Team Member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1" i="0" u="none" strike="noStrike" cap="none" baseline="0" dirty="0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Hours worked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1" i="0" u="none" strike="noStrike" cap="none" baseline="0" dirty="0" smtClean="0">
                          <a:solidFill>
                            <a:srgbClr val="FFFFFF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Accumulated hours</a:t>
                      </a:r>
                      <a:endParaRPr lang="en-US" sz="1300" b="1" i="0" u="none" strike="noStrike" cap="none" baseline="0" dirty="0">
                        <a:solidFill>
                          <a:srgbClr val="FFFFFF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7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Adeel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18</a:t>
                      </a:r>
                      <a:endParaRPr lang="en-US" sz="1300" b="0" i="0" u="none" strike="noStrike" cap="none" baseline="0" dirty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88</a:t>
                      </a:r>
                      <a:endParaRPr lang="en-US" sz="1300" b="0" i="0" u="none" strike="noStrike" cap="none" baseline="0" dirty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CB"/>
                    </a:solidFill>
                  </a:tcPr>
                </a:tc>
              </a:tr>
              <a:tr h="6262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Henning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300" b="0" i="0" u="none" strike="noStrike" cap="none" baseline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19</a:t>
                      </a:r>
                      <a:endParaRPr lang="en-US" sz="1300" b="0" i="0" u="none" strike="noStrike" cap="none" baseline="0" dirty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88</a:t>
                      </a:r>
                      <a:endParaRPr lang="en-US" sz="1300" b="0" i="0" u="none" strike="noStrike" cap="none" baseline="0" dirty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E7"/>
                    </a:solidFill>
                  </a:tcPr>
                </a:tc>
              </a:tr>
              <a:tr h="47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Juan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19</a:t>
                      </a:r>
                      <a:endParaRPr lang="en-US" sz="1300" b="0" i="0" u="none" strike="noStrike" cap="none" baseline="0" dirty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90</a:t>
                      </a:r>
                      <a:endParaRPr lang="en-US" sz="1300" b="0" i="0" u="none" strike="noStrike" cap="none" baseline="0" dirty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CB"/>
                    </a:solidFill>
                  </a:tcPr>
                </a:tc>
              </a:tr>
              <a:tr h="47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Linus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19</a:t>
                      </a:r>
                      <a:endParaRPr lang="en-US" sz="1300" b="0" i="0" u="none" strike="noStrike" cap="none" baseline="0" dirty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94</a:t>
                      </a:r>
                      <a:endParaRPr lang="en-US" sz="1300" b="0" i="0" u="none" strike="noStrike" cap="none" baseline="0" dirty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E7"/>
                    </a:solidFill>
                  </a:tcPr>
                </a:tc>
              </a:tr>
              <a:tr h="6262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Meera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300" b="0" i="0" u="none" strike="noStrike" cap="none" baseline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19</a:t>
                      </a:r>
                      <a:endParaRPr lang="en-US" sz="1300" b="0" i="0" u="none" strike="noStrike" cap="none" baseline="0" dirty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96</a:t>
                      </a:r>
                      <a:endParaRPr lang="en-US" sz="1300" b="0" i="0" u="none" strike="noStrike" cap="none" baseline="0" dirty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CB"/>
                    </a:solidFill>
                  </a:tcPr>
                </a:tc>
              </a:tr>
              <a:tr h="47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Sara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19</a:t>
                      </a:r>
                      <a:endParaRPr lang="en-US" sz="1300" b="0" i="0" u="none" strike="noStrike" cap="none" baseline="0" dirty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93</a:t>
                      </a:r>
                      <a:endParaRPr lang="en-US" sz="1300" b="0" i="0" u="none" strike="noStrike" cap="none" baseline="0" dirty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E7"/>
                    </a:solidFill>
                  </a:tcPr>
                </a:tc>
              </a:tr>
              <a:tr h="47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Simon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 dirty="0" smtClean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19</a:t>
                      </a:r>
                      <a:endParaRPr lang="en-US" sz="1300" b="0" i="0" u="none" strike="noStrike" cap="none" baseline="0" dirty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1300" b="0" i="0" u="none" strike="noStrike" cap="none" baseline="0" smtClean="0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89</a:t>
                      </a:r>
                      <a:endParaRPr lang="en-US" sz="1300" b="0" i="0" u="none" strike="noStrike" cap="none" baseline="0" dirty="0">
                        <a:solidFill>
                          <a:srgbClr val="000000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ACB"/>
                    </a:solidFill>
                  </a:tcPr>
                </a:tc>
              </a:tr>
            </a:tbl>
          </a:graphicData>
        </a:graphic>
      </p:graphicFrame>
      <p:sp>
        <p:nvSpPr>
          <p:cNvPr id="105" name="Shape 105"/>
          <p:cNvSpPr txBox="1"/>
          <p:nvPr/>
        </p:nvSpPr>
        <p:spPr>
          <a:xfrm>
            <a:off x="9578975" y="8358186"/>
            <a:ext cx="1997075" cy="341311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7</a:t>
            </a:fld>
            <a:endParaRPr lang="en-US" sz="1400" b="1" i="0" u="none" strike="noStrike" cap="none" baseline="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789111" y="874712"/>
            <a:ext cx="7843837" cy="893762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Remaining Project Backlog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789111" y="2428875"/>
            <a:ext cx="7843837" cy="4857750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Merriweather Sans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</a:p>
          <a:p>
            <a:pPr marL="522287" marR="0" lvl="1" indent="-20478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sym typeface="Georgia"/>
              </a:rPr>
              <a:t>GUI – Error </a:t>
            </a:r>
            <a:r>
              <a:rPr lang="en-US" sz="1800" b="0" i="0" u="none" strike="noStrike" cap="none" baseline="0" dirty="0" smtClean="0">
                <a:solidFill>
                  <a:schemeClr val="dk1"/>
                </a:solidFill>
                <a:sym typeface="Georgia"/>
              </a:rPr>
              <a:t>handling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sym typeface="Georgia"/>
              </a:rPr>
              <a:t> / completing </a:t>
            </a:r>
            <a:r>
              <a:rPr lang="en-US" sz="1800" b="0" i="0" u="none" strike="noStrike" cap="none" dirty="0" err="1" smtClean="0">
                <a:solidFill>
                  <a:schemeClr val="dk1"/>
                </a:solidFill>
                <a:sym typeface="Georgia"/>
              </a:rPr>
              <a:t>treeview</a:t>
            </a:r>
            <a:endParaRPr lang="en-US" sz="1800" b="0" i="0" u="none" strike="noStrike" cap="none" dirty="0" smtClean="0">
              <a:solidFill>
                <a:schemeClr val="dk1"/>
              </a:solidFill>
              <a:sym typeface="Georgia"/>
            </a:endParaRPr>
          </a:p>
          <a:p>
            <a:pPr marL="522287" marR="0" lvl="1" indent="-20478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US" sz="1800" dirty="0" smtClean="0">
                <a:solidFill>
                  <a:schemeClr val="dk1"/>
                </a:solidFill>
              </a:rPr>
              <a:t>Reworking the XML parser</a:t>
            </a:r>
            <a:endParaRPr lang="en-US" sz="1800" b="0" i="0" u="none" strike="noStrike" cap="none" dirty="0" smtClean="0">
              <a:solidFill>
                <a:schemeClr val="dk1"/>
              </a:solidFill>
              <a:sym typeface="Georgia"/>
            </a:endParaRPr>
          </a:p>
          <a:p>
            <a:pPr marL="522287" marR="0" lvl="1" indent="-20478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US" sz="1800" baseline="0" dirty="0" smtClean="0">
                <a:solidFill>
                  <a:schemeClr val="dk1"/>
                </a:solidFill>
              </a:rPr>
              <a:t>Suggest initial values in XML files as base value</a:t>
            </a:r>
          </a:p>
          <a:p>
            <a:pPr marL="522287" marR="0" lvl="1" indent="-20478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US" sz="1800" b="0" i="0" u="none" strike="noStrike" cap="none" dirty="0" smtClean="0">
                <a:solidFill>
                  <a:schemeClr val="dk1"/>
                </a:solidFill>
                <a:sym typeface="Georgia"/>
              </a:rPr>
              <a:t>Option to use tool without XML file loaded (optional)</a:t>
            </a:r>
          </a:p>
          <a:p>
            <a:pPr marL="522287" marR="0" lvl="1" indent="-20478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US" sz="1800" baseline="0" dirty="0" smtClean="0">
                <a:solidFill>
                  <a:schemeClr val="dk1"/>
                </a:solidFill>
              </a:rPr>
              <a:t>Option to save tests as projects (optional)</a:t>
            </a:r>
            <a:endParaRPr lang="en-US" sz="1800" b="0" i="0" u="none" strike="noStrike" cap="none" baseline="0" dirty="0">
              <a:solidFill>
                <a:schemeClr val="dk1"/>
              </a:solidFill>
              <a:sym typeface="Georgia"/>
            </a:endParaRPr>
          </a:p>
          <a:p>
            <a:pPr marL="522287" marR="0" lvl="1" indent="-20478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➢"/>
            </a:pPr>
            <a:r>
              <a:rPr lang="en-US" sz="1800" b="0" i="0" u="none" strike="noStrike" cap="none" baseline="0" dirty="0" smtClean="0">
                <a:solidFill>
                  <a:schemeClr val="dk1"/>
                </a:solidFill>
                <a:sym typeface="Georgia"/>
              </a:rPr>
              <a:t>Tool </a:t>
            </a:r>
            <a:r>
              <a:rPr lang="en-US" sz="1800" b="0" i="0" u="none" strike="noStrike" cap="none" baseline="0" dirty="0">
                <a:solidFill>
                  <a:schemeClr val="dk1"/>
                </a:solidFill>
                <a:sym typeface="Georgia"/>
              </a:rPr>
              <a:t>running as DLL callable by other applications (optional)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Merriweather Sans"/>
              <a:buChar char="●"/>
            </a:pPr>
            <a:r>
              <a:rPr lang="en-US" sz="2400" b="0" i="0" u="none" strike="noStrike" cap="none" baseline="0" dirty="0">
                <a:solidFill>
                  <a:schemeClr val="dk1"/>
                </a:solidFill>
                <a:sym typeface="Georgia"/>
              </a:rPr>
              <a:t>Project Report</a:t>
            </a:r>
          </a:p>
          <a:p>
            <a:pPr lvl="0" indent="0" rtl="0">
              <a:spcBef>
                <a:spcPts val="0"/>
              </a:spcBef>
              <a:buSzPct val="100000"/>
              <a:buFont typeface="Merriweather Sans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Design description document (Final Version)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Merriweather Sans"/>
              <a:buChar char="●"/>
            </a:pPr>
            <a:r>
              <a:rPr lang="en-US" sz="2400" b="0" i="0" u="none" strike="noStrike" cap="none" baseline="0" dirty="0" smtClean="0">
                <a:solidFill>
                  <a:schemeClr val="dk1"/>
                </a:solidFill>
                <a:sym typeface="Georgia"/>
              </a:rPr>
              <a:t>Final </a:t>
            </a:r>
            <a:r>
              <a:rPr lang="en-US" sz="2400" b="0" i="0" u="none" strike="noStrike" cap="none" baseline="0" dirty="0">
                <a:solidFill>
                  <a:schemeClr val="dk1"/>
                </a:solidFill>
                <a:sym typeface="Georgia"/>
              </a:rPr>
              <a:t>presentation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9578975" y="8358186"/>
            <a:ext cx="1997075" cy="341311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8</a:t>
            </a:fld>
            <a:endParaRPr lang="en-US" sz="1400" b="1" i="0" u="none" strike="noStrike" cap="none" baseline="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9578975" y="8358186"/>
            <a:ext cx="1997075" cy="341311"/>
          </a:xfrm>
          <a:prstGeom prst="rect">
            <a:avLst/>
          </a:prstGeom>
          <a:noFill/>
          <a:ln>
            <a:noFill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25000"/>
              <a:buFont typeface="Georgia"/>
              <a:buNone/>
            </a:pPr>
            <a:fld id="{00000000-1234-1234-1234-123412341234}" type="slidenum">
              <a:rPr lang="en-US" sz="1400" b="1" i="0" u="none" strike="noStrike" cap="none" baseline="0">
                <a:solidFill>
                  <a:srgbClr val="404040"/>
                </a:solidFill>
                <a:latin typeface="Georgia"/>
                <a:ea typeface="Georgia"/>
                <a:cs typeface="Georgia"/>
                <a:sym typeface="Georgia"/>
              </a:rPr>
              <a:t>9</a:t>
            </a:fld>
            <a:endParaRPr lang="en-US" sz="1400" b="1" i="0" u="none" strike="noStrike" cap="none" baseline="0">
              <a:solidFill>
                <a:srgbClr val="40404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4213225" y="4067175"/>
            <a:ext cx="3887786" cy="647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!!!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1_PPT-mall_en">
  <a:themeElements>
    <a:clrScheme name="MD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88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PPT-mall_en">
  <a:themeElements>
    <a:clrScheme name="MD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88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PPT-mall_en">
  <a:themeElements>
    <a:clrScheme name="MD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8800"/>
      </a:accent1>
      <a:accent2>
        <a:srgbClr val="00AABB"/>
      </a:accent2>
      <a:accent3>
        <a:srgbClr val="990066"/>
      </a:accent3>
      <a:accent4>
        <a:srgbClr val="99CC55"/>
      </a:accent4>
      <a:accent5>
        <a:srgbClr val="FFDD00"/>
      </a:accent5>
      <a:accent6>
        <a:srgbClr val="EE55AA"/>
      </a:accent6>
      <a:hlink>
        <a:srgbClr val="00AABB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396</Words>
  <Application>Microsoft Office PowerPoint</Application>
  <PresentationFormat>Anpassad</PresentationFormat>
  <Paragraphs>97</Paragraphs>
  <Slides>9</Slides>
  <Notes>9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3</vt:i4>
      </vt:variant>
      <vt:variant>
        <vt:lpstr>Bildrubriker</vt:lpstr>
      </vt:variant>
      <vt:variant>
        <vt:i4>9</vt:i4>
      </vt:variant>
    </vt:vector>
  </HeadingPairs>
  <TitlesOfParts>
    <vt:vector size="17" baseType="lpstr">
      <vt:lpstr>Merriweather Sans</vt:lpstr>
      <vt:lpstr>Cabin</vt:lpstr>
      <vt:lpstr>Noto Sans Symbols</vt:lpstr>
      <vt:lpstr>Arial</vt:lpstr>
      <vt:lpstr>Georgia</vt:lpstr>
      <vt:lpstr>1_PPT-mall_en</vt:lpstr>
      <vt:lpstr>2_PPT-mall_en</vt:lpstr>
      <vt:lpstr>4_PPT-mall_en</vt:lpstr>
      <vt:lpstr> </vt:lpstr>
      <vt:lpstr>Basic Functionality</vt:lpstr>
      <vt:lpstr>Members &amp; Roles</vt:lpstr>
      <vt:lpstr>Planned Activities – Previous Week</vt:lpstr>
      <vt:lpstr>Previous Week - Outcome</vt:lpstr>
      <vt:lpstr>Planned Activities - Next Week</vt:lpstr>
      <vt:lpstr>Number of hours worked</vt:lpstr>
      <vt:lpstr>Remaining Project Backlog</vt:lpstr>
      <vt:lpstr>PowerPoint-presentation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Linus Eklundh</cp:lastModifiedBy>
  <cp:revision>22</cp:revision>
  <dcterms:modified xsi:type="dcterms:W3CDTF">2015-12-14T12:29:41Z</dcterms:modified>
</cp:coreProperties>
</file>