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9144000" cx="12169775"/>
  <p:notesSz cx="6858000" cy="9144000"/>
  <p:embeddedFontLst>
    <p:embeddedFont>
      <p:font typeface="Cabin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564C2E6-5656-46C3-A738-8B603633EA2A}">
  <a:tblStyle styleId="{D564C2E6-5656-46C3-A738-8B603633EA2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Cabin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Cabin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abi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36525" marL="320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273050" marL="641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407988" marL="96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544513" marL="1284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681038" marL="160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954088" marL="2246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1363663" marL="3208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1909762" marL="4491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36525" marL="320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273050" marL="641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407988" marL="96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544513" marL="1284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681038" marL="160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954088" marL="2246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1363663" marL="3208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1909762" marL="4491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136525" marL="320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273050" marL="641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407988" marL="96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544513" marL="1284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681038" marL="160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954088" marL="2246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1363663" marL="3208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1909762" marL="4491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7762" y="685800"/>
            <a:ext cx="4562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7762" y="685800"/>
            <a:ext cx="4562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7762" y="685800"/>
            <a:ext cx="4562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7762" y="685800"/>
            <a:ext cx="45624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vå innehållsdela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74450" y="1535909"/>
            <a:ext cx="7843801" cy="3095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1416" rtl="0" algn="ctr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42830" rtl="0" algn="ctr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64246" rtl="0" algn="ctr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85661" rtl="0" algn="ctr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74450" y="4714875"/>
            <a:ext cx="7843801" cy="10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="0" sz="1700"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ubrik och innehål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 baseline="0" sz="3400" u="none"/>
            </a:lvl1pPr>
            <a:lvl2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562"/>
              </a:spcBef>
              <a:buClr>
                <a:schemeClr val="accent1"/>
              </a:buClr>
              <a:buFont typeface="Merriweather Sans"/>
              <a:buChar char="●"/>
              <a:defRPr i="0" sz="1800" u="none">
                <a:latin typeface="Georgia"/>
                <a:ea typeface="Georgia"/>
                <a:cs typeface="Georgia"/>
                <a:sym typeface="Georgia"/>
              </a:defRPr>
            </a:lvl1pPr>
            <a:lvl2pPr rtl="0" algn="l">
              <a:spcBef>
                <a:spcPts val="562"/>
              </a:spcBef>
              <a:buClr>
                <a:schemeClr val="accent2"/>
              </a:buClr>
              <a:buFont typeface="Merriweather Sans"/>
              <a:buChar char="●"/>
              <a:defRPr i="0" sz="1700" u="none">
                <a:latin typeface="Georgia"/>
                <a:ea typeface="Georgia"/>
                <a:cs typeface="Georgia"/>
                <a:sym typeface="Georgia"/>
              </a:defRPr>
            </a:lvl2pPr>
            <a:lvl3pPr rtl="0" algn="l">
              <a:spcBef>
                <a:spcPts val="562"/>
              </a:spcBef>
              <a:buClr>
                <a:schemeClr val="accent3"/>
              </a:buClr>
              <a:buFont typeface="Merriweather Sans"/>
              <a:buChar char="●"/>
              <a:defRPr i="0" sz="1500" u="none">
                <a:latin typeface="Georgia"/>
                <a:ea typeface="Georgia"/>
                <a:cs typeface="Georgia"/>
                <a:sym typeface="Georgia"/>
              </a:defRPr>
            </a:lvl3pPr>
            <a:lvl4pPr rtl="0" algn="l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4pPr>
            <a:lvl5pPr rtl="0" algn="l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Rubrik och innehåll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3400" u="none"/>
            </a:lvl1pPr>
            <a:lvl2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88652" r="0" t="0"/>
          <a:stretch/>
        </p:blipFill>
        <p:spPr>
          <a:xfrm>
            <a:off x="0" y="3119436"/>
            <a:ext cx="3810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0500" y="3149600"/>
            <a:ext cx="3394075" cy="2844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2" type="sldNum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39750" y="2700336"/>
            <a:ext cx="9390061" cy="2320924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rIns="35700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1" baseline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9" name="Shape 19"/>
          <p:cNvSpPr txBox="1"/>
          <p:nvPr/>
        </p:nvSpPr>
        <p:spPr>
          <a:xfrm>
            <a:off x="468312" y="3059111"/>
            <a:ext cx="10539412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Combinatorial Test Tool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1116012" y="4284662"/>
            <a:ext cx="90011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DVA313 - Group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4213225" y="4067175"/>
            <a:ext cx="388778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Functionality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69950" y="2643186"/>
            <a:ext cx="10369550" cy="6048374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tool for automatic generation of test inputs.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software should run as a GUI tool written in C# and running on Windows.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>
            <a:off x="1620837" y="5795962"/>
            <a:ext cx="792162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3924300" y="5795962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7" name="Shape 37"/>
          <p:cNvGrpSpPr/>
          <p:nvPr/>
        </p:nvGrpSpPr>
        <p:grpSpPr>
          <a:xfrm>
            <a:off x="612774" y="3563937"/>
            <a:ext cx="10656886" cy="4608512"/>
            <a:chOff x="0" y="0"/>
            <a:chExt cx="2147483647" cy="2147483647"/>
          </a:xfrm>
        </p:grpSpPr>
        <p:sp>
          <p:nvSpPr>
            <p:cNvPr id="38" name="Shape 38"/>
            <p:cNvSpPr txBox="1"/>
            <p:nvPr/>
          </p:nvSpPr>
          <p:spPr>
            <a:xfrm>
              <a:off x="0" y="762158243"/>
              <a:ext cx="237377847" cy="2772175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File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382698585" y="727028707"/>
              <a:ext cx="276786665" cy="34671319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Parser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818045053" y="68731673"/>
              <a:ext cx="329742530" cy="34671319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Inputs</a:t>
              </a: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Data Types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791567198" y="762158243"/>
              <a:ext cx="382698394" cy="3459492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Test Generation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765089245" y="1524316122"/>
              <a:ext cx="206589359" cy="31158366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Random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094831765" y="1524316122"/>
              <a:ext cx="180111617" cy="31158366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Base Choice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1306039467" y="658296912"/>
              <a:ext cx="237377847" cy="547562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Show Tests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1306039467" y="1524316122"/>
              <a:ext cx="227833382" cy="51396009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Add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Move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Remove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376848731" y="0"/>
              <a:ext cx="1509550093" cy="2147483647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>
              <a:off x="237365245" y="900271046"/>
              <a:ext cx="145234256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8" name="Shape 48"/>
            <p:cNvCxnSpPr/>
            <p:nvPr/>
          </p:nvCxnSpPr>
          <p:spPr>
            <a:xfrm flipH="1" rot="10800000">
              <a:off x="659632289" y="241897209"/>
              <a:ext cx="158350161" cy="65837432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9" name="Shape 49"/>
            <p:cNvCxnSpPr/>
            <p:nvPr/>
          </p:nvCxnSpPr>
          <p:spPr>
            <a:xfrm flipH="1">
              <a:off x="982730401" y="414997442"/>
              <a:ext cx="320004" cy="34694121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0" name="Shape 50"/>
            <p:cNvCxnSpPr/>
            <p:nvPr/>
          </p:nvCxnSpPr>
          <p:spPr>
            <a:xfrm flipH="1" rot="10800000">
              <a:off x="868206436" y="1108140208"/>
              <a:ext cx="114523927" cy="416476762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1" name="Shape 51"/>
            <p:cNvCxnSpPr/>
            <p:nvPr/>
          </p:nvCxnSpPr>
          <p:spPr>
            <a:xfrm rot="10800000">
              <a:off x="982730346" y="1108140208"/>
              <a:ext cx="202496404" cy="416476762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2" name="Shape 52"/>
            <p:cNvCxnSpPr/>
            <p:nvPr/>
          </p:nvCxnSpPr>
          <p:spPr>
            <a:xfrm flipH="1" rot="10800000">
              <a:off x="1174350165" y="932819996"/>
              <a:ext cx="131478522" cy="295901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3" name="Shape 53"/>
            <p:cNvCxnSpPr/>
            <p:nvPr/>
          </p:nvCxnSpPr>
          <p:spPr>
            <a:xfrm flipH="1" rot="10800000">
              <a:off x="1420032755" y="1205786585"/>
              <a:ext cx="4798319" cy="318830386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4" name="Shape 54"/>
            <p:cNvSpPr txBox="1"/>
            <p:nvPr/>
          </p:nvSpPr>
          <p:spPr>
            <a:xfrm>
              <a:off x="1952593443" y="796523655"/>
              <a:ext cx="194890203" cy="2772180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CSV file</a:t>
              </a:r>
            </a:p>
          </p:txBody>
        </p:sp>
        <p:cxnSp>
          <p:nvCxnSpPr>
            <p:cNvPr id="55" name="Shape 55"/>
            <p:cNvCxnSpPr/>
            <p:nvPr/>
          </p:nvCxnSpPr>
          <p:spPr>
            <a:xfrm>
              <a:off x="1543193935" y="932819970"/>
              <a:ext cx="105886719" cy="295901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6" name="Shape 56"/>
            <p:cNvSpPr txBox="1"/>
            <p:nvPr/>
          </p:nvSpPr>
          <p:spPr>
            <a:xfrm>
              <a:off x="432883423" y="69495190"/>
              <a:ext cx="117919262" cy="177938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Tool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1649021110" y="762158243"/>
              <a:ext cx="180111617" cy="3459492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b="0" baseline="0" i="0" lang="en-US" sz="1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Save tests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1829183821" y="935779007"/>
              <a:ext cx="123481132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8636" y="928687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&amp; Roles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7075" y="2643186"/>
            <a:ext cx="10429874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Adeel Khan - Document Manager, Developer Algorithm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Henning Bergström  - Developer XML Parsing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Juan Antonio López Muntaner – Configuration Manager, Developer XML Parsing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Linus Eklund – Developer GUI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Meera Aravind - Project Manager, Developer Algorithm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Sara Ericsson – Developer Algorithm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Eklund - Client contact, Developer GUI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Merriweather San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Planned Activities – </a:t>
            </a:r>
            <a:r>
              <a:rPr b="1" lang="en-US">
                <a:solidFill>
                  <a:schemeClr val="dk1"/>
                </a:solidFill>
              </a:rPr>
              <a:t>Previous Week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655761" y="2571750"/>
            <a:ext cx="9001125" cy="478631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Complete first version of design description document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Short background- Adeel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High-level description – Meera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 overview – Linus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Software architecture and detailed software design – Henning, Juan, Sara, Simon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Graphical User Interface - Linus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Submit first version of product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Meeting with client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first version of product</a:t>
            </a:r>
          </a:p>
          <a:p>
            <a:pPr indent="-3175" lvl="1" marL="2825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about the XML parser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Previous Week - Outcome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Completed first version of design document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Fixed save to csv when using Load XML function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Submitted first version of product</a:t>
            </a:r>
          </a:p>
          <a:p>
            <a:pPr indent="-228600" lvl="0" marL="457200" rtl="0">
              <a:spcBef>
                <a:spcPts val="50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 Meeting with client:</a:t>
            </a:r>
          </a:p>
          <a:p>
            <a:pPr indent="-228600" lvl="1" marL="914400" rtl="0">
              <a:spcBef>
                <a:spcPts val="50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Questions answered</a:t>
            </a:r>
          </a:p>
          <a:p>
            <a:pPr indent="-228600" lvl="1" marL="914400" rtl="0">
              <a:spcBef>
                <a:spcPts val="50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New suggestions of functionalities &amp; changes (Next Slide)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Updated GUI design: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00" y="6073912"/>
            <a:ext cx="4759873" cy="26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350" y="6090100"/>
            <a:ext cx="4759876" cy="257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New Suggested Functionalities &amp; Changes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Tree-style browsing of XML file (including the option to change input values and properties in tree)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Improved XML Parser (use library functions, not search string by string)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Suggest Initial Value in XML as Base Value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Option to use test tool without XML file </a:t>
            </a:r>
            <a:r>
              <a:rPr i="1" lang="en-US" sz="2400"/>
              <a:t>(Optional)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Option to save tests as projects (be able to return to the project and continue) </a:t>
            </a:r>
            <a:r>
              <a:rPr i="1" lang="en-US" sz="2400"/>
              <a:t>(Optional)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Planned Activities - Next Week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Prepare for Preliminary design and implementation Presentation (9th Dec) - Juan &amp; Henning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Work on GUI (Tree-view, error handling) - Simon &amp; Linus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Implement multiple interval functionality &amp; modifications of test cases - Sara, Meera &amp; Adeel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hours worked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1789111" y="2411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{D564C2E6-5656-46C3-A738-8B603633EA2A}</a:tableStyleId>
              </a:tblPr>
              <a:tblGrid>
                <a:gridCol w="1503875"/>
                <a:gridCol w="1503875"/>
                <a:gridCol w="1503875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3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Team Member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3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Hours worked Last Week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Accumulated Hours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Adeel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</a:tr>
              <a:tr h="62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Henning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baseline="0" i="0" sz="1300" u="none" cap="none" strike="noStrike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69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Juan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Linus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</a:tr>
              <a:tr h="62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Meera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baseline="0" i="0" sz="1300" u="none" cap="none" strike="noStrike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21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Sara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DE7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Simon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3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bin"/>
                          <a:ea typeface="Cabin"/>
                          <a:cs typeface="Cabin"/>
                          <a:sym typeface="Cabin"/>
                        </a:rPr>
                        <a:t>70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ACB"/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 Project Backlog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89111" y="2428875"/>
            <a:ext cx="7843837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</a:p>
          <a:p>
            <a:pPr indent="-204787" lvl="1" marL="522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 – Error handling</a:t>
            </a:r>
          </a:p>
          <a:p>
            <a:pPr indent="-204787" lvl="1" marL="522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and Base choice – multiple intervals</a:t>
            </a:r>
          </a:p>
          <a:p>
            <a:pPr indent="-204787" lvl="1" marL="522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Add, remove test cases (optional)</a:t>
            </a:r>
          </a:p>
          <a:p>
            <a:pPr indent="-204787" lvl="1" marL="522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Tool running as DLL callable by other applications (optional)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Report</a:t>
            </a:r>
          </a:p>
          <a:p>
            <a:pPr indent="0" lvl="0" rtl="0">
              <a:spcBef>
                <a:spcPts val="0"/>
              </a:spcBef>
              <a:buSzPct val="100000"/>
              <a:buFont typeface="Merriweather Sans"/>
              <a:buChar char="●"/>
            </a:pPr>
            <a:r>
              <a:rPr lang="en-US">
                <a:solidFill>
                  <a:schemeClr val="dk1"/>
                </a:solidFill>
              </a:rPr>
              <a:t>Design description document (Final Version)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Presentation – design description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presentation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2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