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  <p:sldMasterId id="2147483675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5" r:id="rId11"/>
    <p:sldId id="261" r:id="rId12"/>
    <p:sldId id="264" r:id="rId13"/>
    <p:sldId id="266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9"/>
            <a:ext cx="381696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roppe_e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84" y="2362200"/>
            <a:ext cx="340027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5682" y="1151933"/>
            <a:ext cx="7858127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5682" y="3536156"/>
            <a:ext cx="7858127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>
              <a:defRPr sz="127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394059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defRPr sz="2550" u="none" baseline="0"/>
            </a:lvl1pPr>
          </a:lstStyle>
          <a:p>
            <a:r>
              <a:rPr lang="sv-SE" noProof="0" smtClean="0"/>
              <a:t>Klicka här för att ändra format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791714" y="1821660"/>
            <a:ext cx="7858127" cy="3643313"/>
          </a:xfrm>
          <a:prstGeom prst="rect">
            <a:avLst/>
          </a:prstGeom>
        </p:spPr>
        <p:txBody>
          <a:bodyPr vert="horz" lIns="64283" tIns="32142" rIns="64283" bIns="32142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50" i="0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75" i="0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25" i="0" u="none">
                <a:latin typeface="Georgia"/>
                <a:cs typeface="Georgia"/>
              </a:defRPr>
            </a:lvl3pPr>
            <a:lvl4pPr algn="l">
              <a:defRPr sz="1275">
                <a:latin typeface="Georgia"/>
                <a:cs typeface="Georgia"/>
              </a:defRPr>
            </a:lvl4pPr>
            <a:lvl5pPr algn="l">
              <a:defRPr sz="1275">
                <a:latin typeface="Georgia"/>
                <a:cs typeface="Georgia"/>
              </a:defRPr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149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10197" y="2174381"/>
            <a:ext cx="5386090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2743" y="2174381"/>
            <a:ext cx="5389066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9211E-D478-4FE0-AAA2-3FD0D26FFE2D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67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58C0CC-55D9-4051-B644-ABF691E0A381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930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9"/>
            <a:ext cx="381696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roppe_e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84" y="2362200"/>
            <a:ext cx="340027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5682" y="1151933"/>
            <a:ext cx="7858127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5682" y="3536156"/>
            <a:ext cx="7858127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>
              <a:defRPr sz="127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11113856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defRPr sz="2550" u="none" baseline="0"/>
            </a:lvl1pPr>
          </a:lstStyle>
          <a:p>
            <a:r>
              <a:rPr lang="sv-SE" noProof="0" smtClean="0"/>
              <a:t>Klicka här för att ändra format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791714" y="1821660"/>
            <a:ext cx="7858127" cy="3643313"/>
          </a:xfrm>
          <a:prstGeom prst="rect">
            <a:avLst/>
          </a:prstGeom>
        </p:spPr>
        <p:txBody>
          <a:bodyPr vert="horz" lIns="64283" tIns="32142" rIns="64283" bIns="32142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50" i="0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75" i="0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25" i="0" u="none">
                <a:latin typeface="Georgia"/>
                <a:cs typeface="Georgia"/>
              </a:defRPr>
            </a:lvl3pPr>
            <a:lvl4pPr algn="l">
              <a:defRPr sz="1275">
                <a:latin typeface="Georgia"/>
                <a:cs typeface="Georgia"/>
              </a:defRPr>
            </a:lvl4pPr>
            <a:lvl5pPr algn="l">
              <a:defRPr sz="1275">
                <a:latin typeface="Georgia"/>
                <a:cs typeface="Georgia"/>
              </a:defRPr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852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10197" y="2174381"/>
            <a:ext cx="5386090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2743" y="2174381"/>
            <a:ext cx="5389066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9211E-D478-4FE0-AAA2-3FD0D26FFE2D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26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58C0CC-55D9-4051-B644-ABF691E0A381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268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defRPr sz="2550" u="none" baseline="0"/>
            </a:lvl1pPr>
          </a:lstStyle>
          <a:p>
            <a:r>
              <a:rPr lang="sv-SE" noProof="0" smtClean="0"/>
              <a:t>Klicka här för att ändra format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791714" y="1821660"/>
            <a:ext cx="7858127" cy="3643313"/>
          </a:xfrm>
          <a:prstGeom prst="rect">
            <a:avLst/>
          </a:prstGeom>
        </p:spPr>
        <p:txBody>
          <a:bodyPr vert="horz" lIns="64283" tIns="32142" rIns="64283" bIns="32142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50" i="0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75" i="0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25" i="0" u="none">
                <a:latin typeface="Georgia"/>
                <a:cs typeface="Georgia"/>
              </a:defRPr>
            </a:lvl3pPr>
            <a:lvl4pPr algn="l">
              <a:defRPr sz="1275">
                <a:latin typeface="Georgia"/>
                <a:cs typeface="Georgia"/>
              </a:defRPr>
            </a:lvl4pPr>
            <a:lvl5pPr algn="l">
              <a:defRPr sz="1275">
                <a:latin typeface="Georgia"/>
                <a:cs typeface="Georgia"/>
              </a:defRPr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E6126-26B6-4C3C-A4B1-A91B733612E1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946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10197" y="2174381"/>
            <a:ext cx="5386090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2743" y="2174381"/>
            <a:ext cx="5389066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DA8369-92B4-42E4-96E3-EE968DB9A50D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851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47C0E5-FEE4-49E8-9560-F383F9D8FD27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332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9"/>
            <a:ext cx="381696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roppe_e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84" y="2362200"/>
            <a:ext cx="340027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5682" y="1151933"/>
            <a:ext cx="7858127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5682" y="3536156"/>
            <a:ext cx="7858127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>
              <a:defRPr sz="127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268639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defRPr sz="2550" u="none" baseline="0"/>
            </a:lvl1pPr>
          </a:lstStyle>
          <a:p>
            <a:r>
              <a:rPr lang="sv-SE" noProof="0" smtClean="0"/>
              <a:t>Klicka här för att ändra format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791714" y="1821660"/>
            <a:ext cx="7858127" cy="3643313"/>
          </a:xfrm>
          <a:prstGeom prst="rect">
            <a:avLst/>
          </a:prstGeom>
        </p:spPr>
        <p:txBody>
          <a:bodyPr vert="horz" lIns="64283" tIns="32142" rIns="64283" bIns="32142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50" i="0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75" i="0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25" i="0" u="none">
                <a:latin typeface="Georgia"/>
                <a:cs typeface="Georgia"/>
              </a:defRPr>
            </a:lvl3pPr>
            <a:lvl4pPr algn="l">
              <a:defRPr sz="1275">
                <a:latin typeface="Georgia"/>
                <a:cs typeface="Georgia"/>
              </a:defRPr>
            </a:lvl4pPr>
            <a:lvl5pPr algn="l">
              <a:defRPr sz="1275">
                <a:latin typeface="Georgia"/>
                <a:cs typeface="Georgia"/>
              </a:defRPr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054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10197" y="2174381"/>
            <a:ext cx="5386090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2743" y="2174381"/>
            <a:ext cx="5389066" cy="3951387"/>
          </a:xfrm>
          <a:prstGeom prst="rect">
            <a:avLst/>
          </a:prstGeom>
        </p:spPr>
        <p:txBody>
          <a:bodyPr vert="horz" lIns="64283" tIns="32142" rIns="64283" bIns="32142"/>
          <a:lstStyle>
            <a:lvl1pPr marL="0" indent="0">
              <a:defRPr sz="1350">
                <a:latin typeface="Georgia"/>
                <a:cs typeface="Georgia"/>
              </a:defRPr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9211E-D478-4FE0-AAA2-3FD0D26FFE2D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949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roppe_en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" y="533400"/>
            <a:ext cx="145521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1714" y="656201"/>
            <a:ext cx="7858127" cy="669727"/>
          </a:xfrm>
          <a:prstGeom prst="rect">
            <a:avLst/>
          </a:prstGeom>
        </p:spPr>
        <p:txBody>
          <a:bodyPr lIns="64283" tIns="32142" rIns="64283" bIns="32142" anchor="ctr" anchorCtr="0"/>
          <a:lstStyle>
            <a:lvl1pPr>
              <a:lnSpc>
                <a:spcPct val="90000"/>
              </a:lnSpc>
              <a:spcAft>
                <a:spcPts val="900"/>
              </a:spcAft>
              <a:defRPr sz="2550" u="none"/>
            </a:lvl1pPr>
          </a:lstStyle>
          <a:p>
            <a:r>
              <a:rPr lang="sv-SE" noProof="0" smtClean="0"/>
              <a:t>Klicka här för att ändra format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96469" y="6268641"/>
            <a:ext cx="2000722" cy="255984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50" b="1">
                <a:solidFill>
                  <a:srgbClr val="404040"/>
                </a:solidFill>
                <a:latin typeface="Georgia" panose="0204050205040502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58C0CC-55D9-4051-B644-ABF691E0A381}" type="slidenum">
              <a:rPr lang="sv-SE" altLang="en-US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032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9"/>
            <a:ext cx="381696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roppe_e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84" y="2362200"/>
            <a:ext cx="340027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5682" y="1151933"/>
            <a:ext cx="7858127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5682" y="3536156"/>
            <a:ext cx="7858127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>
              <a:defRPr sz="127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622692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38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79785" indent="-179785" algn="l" rtl="0" eaLnBrk="0" fontAlgn="base" hangingPunct="0">
        <a:spcBef>
          <a:spcPct val="0"/>
        </a:spcBef>
        <a:spcAft>
          <a:spcPct val="0"/>
        </a:spcAft>
        <a:defRPr sz="127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16" indent="-150019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456" indent="-120254" algn="ctr" rtl="0" eaLnBrk="0" fontAlgn="base" hangingPunct="0">
        <a:spcBef>
          <a:spcPct val="0"/>
        </a:spcBef>
        <a:spcAft>
          <a:spcPct val="0"/>
        </a:spcAft>
        <a:buChar char="•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2963" indent="-120254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660" indent="-120254" algn="ctr" rtl="0" eaLnBrk="0" fontAlgn="base" hangingPunct="0">
        <a:spcBef>
          <a:spcPct val="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62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23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85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246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307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369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43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91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79785" indent="-179785" algn="l" rtl="0" eaLnBrk="0" fontAlgn="base" hangingPunct="0">
        <a:spcBef>
          <a:spcPct val="0"/>
        </a:spcBef>
        <a:spcAft>
          <a:spcPct val="0"/>
        </a:spcAft>
        <a:defRPr sz="127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16" indent="-150019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456" indent="-120254" algn="ctr" rtl="0" eaLnBrk="0" fontAlgn="base" hangingPunct="0">
        <a:spcBef>
          <a:spcPct val="0"/>
        </a:spcBef>
        <a:spcAft>
          <a:spcPct val="0"/>
        </a:spcAft>
        <a:buChar char="•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2963" indent="-120254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660" indent="-120254" algn="ctr" rtl="0" eaLnBrk="0" fontAlgn="base" hangingPunct="0">
        <a:spcBef>
          <a:spcPct val="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62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23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85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246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307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369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43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91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10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79785" indent="-179785" algn="l" rtl="0" eaLnBrk="0" fontAlgn="base" hangingPunct="0">
        <a:spcBef>
          <a:spcPct val="0"/>
        </a:spcBef>
        <a:spcAft>
          <a:spcPct val="0"/>
        </a:spcAft>
        <a:defRPr sz="127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16" indent="-150019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456" indent="-120254" algn="ctr" rtl="0" eaLnBrk="0" fontAlgn="base" hangingPunct="0">
        <a:spcBef>
          <a:spcPct val="0"/>
        </a:spcBef>
        <a:spcAft>
          <a:spcPct val="0"/>
        </a:spcAft>
        <a:buChar char="•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2963" indent="-120254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660" indent="-120254" algn="ctr" rtl="0" eaLnBrk="0" fontAlgn="base" hangingPunct="0">
        <a:spcBef>
          <a:spcPct val="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62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23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85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246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307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369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43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91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7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charset="0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79785" indent="-179785" algn="l" rtl="0" eaLnBrk="0" fontAlgn="base" hangingPunct="0">
        <a:spcBef>
          <a:spcPct val="0"/>
        </a:spcBef>
        <a:spcAft>
          <a:spcPct val="0"/>
        </a:spcAft>
        <a:defRPr sz="127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16" indent="-150019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456" indent="-120254" algn="ctr" rtl="0" eaLnBrk="0" fontAlgn="base" hangingPunct="0">
        <a:spcBef>
          <a:spcPct val="0"/>
        </a:spcBef>
        <a:spcAft>
          <a:spcPct val="0"/>
        </a:spcAft>
        <a:buChar char="•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2963" indent="-120254" algn="ctr" rtl="0" eaLnBrk="0" fontAlgn="base" hangingPunct="0">
        <a:spcBef>
          <a:spcPct val="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660" indent="-120254" algn="ctr" rtl="0" eaLnBrk="0" fontAlgn="base" hangingPunct="0">
        <a:spcBef>
          <a:spcPct val="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62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23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85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246" algn="ctr" rtl="0" eaLnBrk="1" fontAlgn="base" hangingPunct="1">
        <a:spcBef>
          <a:spcPct val="0"/>
        </a:spcBef>
        <a:spcAft>
          <a:spcPct val="0"/>
        </a:spcAft>
        <a:defRPr sz="195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62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23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85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246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307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369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430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91" algn="l" defTabSz="241062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>
          <a:xfrm>
            <a:off x="1937148" y="2025254"/>
            <a:ext cx="7042547" cy="174069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sv-SE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1883570" y="2294335"/>
            <a:ext cx="7904559" cy="6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altLang="en-US" sz="4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Implementation</a:t>
            </a:r>
            <a:endParaRPr lang="en-IN" altLang="en-US" sz="40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369345" y="3213498"/>
            <a:ext cx="6750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DVA313 - Group 2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462987" y="6099857"/>
            <a:ext cx="597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1800" dirty="0" smtClean="0">
                <a:solidFill>
                  <a:schemeClr val="tx1"/>
                </a:solidFill>
                <a:latin typeface="Georgia"/>
                <a:cs typeface="Georgia"/>
              </a:rPr>
              <a:t>- Henning Bergström &amp; Juan Antonio Lopez </a:t>
            </a:r>
            <a:r>
              <a:rPr lang="sv-SE" sz="1800" dirty="0" err="1" smtClean="0">
                <a:solidFill>
                  <a:schemeClr val="tx1"/>
                </a:solidFill>
                <a:latin typeface="Georgia"/>
                <a:cs typeface="Georgia"/>
              </a:rPr>
              <a:t>Muntaner</a:t>
            </a:r>
            <a:endParaRPr lang="sv-SE" sz="1800" dirty="0" smtClean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6208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5"/>
            <a:r>
              <a:rPr lang="sv-SE" sz="9600" dirty="0" err="1" smtClean="0"/>
              <a:t>Thank</a:t>
            </a:r>
            <a:r>
              <a:rPr lang="sv-SE" sz="9600" dirty="0" smtClean="0"/>
              <a:t> </a:t>
            </a:r>
            <a:r>
              <a:rPr lang="sv-SE" sz="9600" dirty="0" err="1" smtClean="0"/>
              <a:t>you</a:t>
            </a:r>
            <a:r>
              <a:rPr lang="sv-SE" sz="9600" dirty="0" smtClean="0"/>
              <a:t>!</a:t>
            </a:r>
            <a:endParaRPr lang="sv-SE" sz="96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 smtClean="0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369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2874170" y="656035"/>
            <a:ext cx="5882878" cy="6703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Client Details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2874170" y="1821656"/>
            <a:ext cx="5882878" cy="3643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Bombardier in Sweden is focused on development and manufacturing of trains and railway equipment</a:t>
            </a:r>
          </a:p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CA62E85-CEB4-4EEC-A60E-867D503E75D8}" type="slidenum">
              <a:rPr lang="sv-SE" altLang="en-US" smtClean="0"/>
              <a:pPr/>
              <a:t>2</a:t>
            </a:fld>
            <a:endParaRPr lang="sv-SE" altLang="en-US" smtClean="0"/>
          </a:p>
        </p:txBody>
      </p:sp>
      <p:pic>
        <p:nvPicPr>
          <p:cNvPr id="8197" name="Shape 58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66" y="2781301"/>
            <a:ext cx="6210300" cy="29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8714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2874170" y="656035"/>
            <a:ext cx="5882878" cy="6703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Combinatorial test tool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2874170" y="1821656"/>
            <a:ext cx="5882878" cy="3643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A tool for automatic generation of test inputs for Train   Control Management System (TCMS) in Bombardier</a:t>
            </a:r>
          </a:p>
          <a:p>
            <a:pPr marL="0" indent="0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Train Control Management System (TCMS) manages and controls whole operations in a train like the braking system, heating, opening and closing of doors etc.</a:t>
            </a:r>
          </a:p>
          <a:p>
            <a:pPr marL="0" indent="0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The tool should run as a GUI tool written in C# and running on Windows.</a:t>
            </a:r>
          </a:p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62D105B-8359-4576-A3BA-4F754DDB37CC}" type="slidenum">
              <a:rPr lang="sv-SE" altLang="en-US" smtClean="0"/>
              <a:pPr/>
              <a:t>3</a:t>
            </a:fld>
            <a:endParaRPr lang="sv-SE" altLang="en-US" smtClean="0"/>
          </a:p>
        </p:txBody>
      </p:sp>
    </p:spTree>
    <p:extLst>
      <p:ext uri="{BB962C8B-B14F-4D97-AF65-F5344CB8AC3E}">
        <p14:creationId xmlns:p14="http://schemas.microsoft.com/office/powerpoint/2010/main" val="26979814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2874170" y="656035"/>
            <a:ext cx="5882878" cy="6703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Functionality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97029-4100-4C2F-A67C-72932ECDEEEA}" type="slidenum">
              <a:rPr lang="sv-SE" altLang="en-US" smtClean="0"/>
              <a:pPr/>
              <a:t>4</a:t>
            </a:fld>
            <a:endParaRPr lang="sv-SE" altLang="en-US" smtClean="0"/>
          </a:p>
        </p:txBody>
      </p:sp>
      <p:cxnSp>
        <p:nvCxnSpPr>
          <p:cNvPr id="10245" name="Straight Arrow Connector 55"/>
          <p:cNvCxnSpPr>
            <a:cxnSpLocks noChangeShapeType="1"/>
          </p:cNvCxnSpPr>
          <p:nvPr/>
        </p:nvCxnSpPr>
        <p:spPr bwMode="auto">
          <a:xfrm>
            <a:off x="2747963" y="4346972"/>
            <a:ext cx="594122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10246" name="Group 1"/>
          <p:cNvGrpSpPr>
            <a:grpSpLocks/>
          </p:cNvGrpSpPr>
          <p:nvPr/>
        </p:nvGrpSpPr>
        <p:grpSpPr bwMode="auto">
          <a:xfrm>
            <a:off x="1829991" y="2078832"/>
            <a:ext cx="8358188" cy="3780235"/>
            <a:chOff x="612775" y="3995738"/>
            <a:chExt cx="11072813" cy="4464050"/>
          </a:xfrm>
        </p:grpSpPr>
        <p:sp>
          <p:nvSpPr>
            <p:cNvPr id="10247" name="Rectangle 41"/>
            <p:cNvSpPr>
              <a:spLocks noChangeArrowheads="1"/>
            </p:cNvSpPr>
            <p:nvPr/>
          </p:nvSpPr>
          <p:spPr bwMode="auto">
            <a:xfrm>
              <a:off x="612775" y="5580063"/>
              <a:ext cx="1223963" cy="5762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XML File</a:t>
              </a:r>
            </a:p>
          </p:txBody>
        </p:sp>
        <p:sp>
          <p:nvSpPr>
            <p:cNvPr id="10248" name="Rounded Rectangle 42"/>
            <p:cNvSpPr>
              <a:spLocks noChangeArrowheads="1"/>
            </p:cNvSpPr>
            <p:nvPr/>
          </p:nvSpPr>
          <p:spPr bwMode="auto">
            <a:xfrm>
              <a:off x="2586038" y="5507038"/>
              <a:ext cx="1427162" cy="7207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XML Parser</a:t>
              </a:r>
            </a:p>
          </p:txBody>
        </p:sp>
        <p:sp>
          <p:nvSpPr>
            <p:cNvPr id="10249" name="Shape 68"/>
            <p:cNvSpPr>
              <a:spLocks noChangeArrowheads="1"/>
            </p:cNvSpPr>
            <p:nvPr/>
          </p:nvSpPr>
          <p:spPr bwMode="auto">
            <a:xfrm>
              <a:off x="4830763" y="4138613"/>
              <a:ext cx="1700212" cy="7207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285750" indent="-285750"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1741488" indent="54451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198688" indent="54451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2655888" indent="54451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113088" indent="54451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1350">
                  <a:latin typeface="Georgia" panose="02040502050405020303" pitchFamily="18" charset="0"/>
                </a:rPr>
                <a:t>Inputs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1350">
                  <a:latin typeface="Georgia" panose="02040502050405020303" pitchFamily="18" charset="0"/>
                </a:rPr>
                <a:t>Data Types</a:t>
              </a:r>
            </a:p>
          </p:txBody>
        </p:sp>
        <p:sp>
          <p:nvSpPr>
            <p:cNvPr id="10250" name="Shape 69"/>
            <p:cNvSpPr>
              <a:spLocks noChangeArrowheads="1"/>
            </p:cNvSpPr>
            <p:nvPr/>
          </p:nvSpPr>
          <p:spPr bwMode="auto">
            <a:xfrm>
              <a:off x="4694238" y="5580063"/>
              <a:ext cx="1973262" cy="7191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Test Generation</a:t>
              </a:r>
            </a:p>
          </p:txBody>
        </p:sp>
        <p:sp>
          <p:nvSpPr>
            <p:cNvPr id="10251" name="Shape 70"/>
            <p:cNvSpPr>
              <a:spLocks noChangeArrowheads="1"/>
            </p:cNvSpPr>
            <p:nvPr/>
          </p:nvSpPr>
          <p:spPr bwMode="auto">
            <a:xfrm>
              <a:off x="4557713" y="7164388"/>
              <a:ext cx="1065212" cy="647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Random</a:t>
              </a:r>
            </a:p>
          </p:txBody>
        </p:sp>
        <p:sp>
          <p:nvSpPr>
            <p:cNvPr id="10252" name="Shape 71"/>
            <p:cNvSpPr>
              <a:spLocks noChangeArrowheads="1"/>
            </p:cNvSpPr>
            <p:nvPr/>
          </p:nvSpPr>
          <p:spPr bwMode="auto">
            <a:xfrm>
              <a:off x="6257925" y="7164388"/>
              <a:ext cx="928688" cy="647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Base Choice</a:t>
              </a:r>
            </a:p>
          </p:txBody>
        </p:sp>
        <p:sp>
          <p:nvSpPr>
            <p:cNvPr id="10253" name="Shape 79"/>
            <p:cNvSpPr>
              <a:spLocks noChangeArrowheads="1"/>
            </p:cNvSpPr>
            <p:nvPr/>
          </p:nvSpPr>
          <p:spPr bwMode="auto">
            <a:xfrm>
              <a:off x="7346950" y="5364163"/>
              <a:ext cx="1223963" cy="1138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Show Tests</a:t>
              </a:r>
            </a:p>
          </p:txBody>
        </p:sp>
        <p:sp>
          <p:nvSpPr>
            <p:cNvPr id="10254" name="Shape 82"/>
            <p:cNvSpPr>
              <a:spLocks noChangeArrowheads="1"/>
            </p:cNvSpPr>
            <p:nvPr/>
          </p:nvSpPr>
          <p:spPr bwMode="auto">
            <a:xfrm>
              <a:off x="7346950" y="7164388"/>
              <a:ext cx="1174750" cy="106838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Add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Move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Remove</a:t>
              </a:r>
            </a:p>
          </p:txBody>
        </p:sp>
        <p:sp>
          <p:nvSpPr>
            <p:cNvPr id="10255" name="Rectangle 53"/>
            <p:cNvSpPr>
              <a:spLocks noChangeArrowheads="1"/>
            </p:cNvSpPr>
            <p:nvPr/>
          </p:nvSpPr>
          <p:spPr bwMode="auto">
            <a:xfrm>
              <a:off x="2555875" y="3995738"/>
              <a:ext cx="7783513" cy="446405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FFFFFF"/>
                </a:solidFill>
                <a:latin typeface="Georgia" panose="02040502050405020303" pitchFamily="18" charset="0"/>
                <a:sym typeface="Gill Sans" charset="0"/>
              </a:endParaRPr>
            </a:p>
          </p:txBody>
        </p:sp>
        <p:cxnSp>
          <p:nvCxnSpPr>
            <p:cNvPr id="37" name="Straight Arrow Connector 36"/>
            <p:cNvCxnSpPr>
              <a:stCxn id="10247" idx="3"/>
              <a:endCxn id="10248" idx="1"/>
            </p:cNvCxnSpPr>
            <p:nvPr/>
          </p:nvCxnSpPr>
          <p:spPr bwMode="auto">
            <a:xfrm>
              <a:off x="1836778" y="5867124"/>
              <a:ext cx="74922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4013485" y="4499086"/>
              <a:ext cx="817054" cy="136803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249" idx="2"/>
              <a:endCxn id="10250" idx="0"/>
            </p:cNvCxnSpPr>
            <p:nvPr/>
          </p:nvCxnSpPr>
          <p:spPr bwMode="auto">
            <a:xfrm flipH="1">
              <a:off x="5680717" y="4859022"/>
              <a:ext cx="1577" cy="72127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0251" idx="0"/>
              <a:endCxn id="10250" idx="2"/>
            </p:cNvCxnSpPr>
            <p:nvPr/>
          </p:nvCxnSpPr>
          <p:spPr bwMode="auto">
            <a:xfrm flipV="1">
              <a:off x="5089220" y="6298766"/>
              <a:ext cx="591497" cy="86609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0252" idx="0"/>
              <a:endCxn id="10250" idx="2"/>
            </p:cNvCxnSpPr>
            <p:nvPr/>
          </p:nvCxnSpPr>
          <p:spPr bwMode="auto">
            <a:xfrm flipH="1" flipV="1">
              <a:off x="5680717" y="6298766"/>
              <a:ext cx="1042611" cy="86609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250" idx="3"/>
              <a:endCxn id="10253" idx="1"/>
            </p:cNvCxnSpPr>
            <p:nvPr/>
          </p:nvCxnSpPr>
          <p:spPr bwMode="auto">
            <a:xfrm flipV="1">
              <a:off x="6668122" y="5934612"/>
              <a:ext cx="678249" cy="56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254" idx="0"/>
              <a:endCxn id="10253" idx="2"/>
            </p:cNvCxnSpPr>
            <p:nvPr/>
          </p:nvCxnSpPr>
          <p:spPr bwMode="auto">
            <a:xfrm flipV="1">
              <a:off x="7934712" y="6502636"/>
              <a:ext cx="25237" cy="66222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63" name="Rectangle 89"/>
            <p:cNvSpPr>
              <a:spLocks noChangeArrowheads="1"/>
            </p:cNvSpPr>
            <p:nvPr/>
          </p:nvSpPr>
          <p:spPr bwMode="auto">
            <a:xfrm>
              <a:off x="10680700" y="5651500"/>
              <a:ext cx="1004888" cy="576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 CSV file</a:t>
              </a:r>
            </a:p>
          </p:txBody>
        </p:sp>
        <p:cxnSp>
          <p:nvCxnSpPr>
            <p:cNvPr id="45" name="Straight Arrow Connector 44"/>
            <p:cNvCxnSpPr>
              <a:stCxn id="10253" idx="3"/>
              <a:endCxn id="10266" idx="1"/>
            </p:cNvCxnSpPr>
            <p:nvPr/>
          </p:nvCxnSpPr>
          <p:spPr bwMode="auto">
            <a:xfrm>
              <a:off x="8570374" y="5934612"/>
              <a:ext cx="545754" cy="56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65" name="TextBox 1"/>
            <p:cNvSpPr txBox="1">
              <a:spLocks noChangeArrowheads="1"/>
            </p:cNvSpPr>
            <p:nvPr/>
          </p:nvSpPr>
          <p:spPr bwMode="auto">
            <a:xfrm>
              <a:off x="2844800" y="4140200"/>
              <a:ext cx="699102" cy="35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000000"/>
                  </a:solidFill>
                  <a:latin typeface="Georgia" panose="02040502050405020303" pitchFamily="18" charset="0"/>
                  <a:sym typeface="Gill Sans" charset="0"/>
                </a:rPr>
                <a:t>Tool</a:t>
              </a:r>
            </a:p>
          </p:txBody>
        </p:sp>
        <p:sp>
          <p:nvSpPr>
            <p:cNvPr id="10266" name="Shape 71"/>
            <p:cNvSpPr>
              <a:spLocks noChangeArrowheads="1"/>
            </p:cNvSpPr>
            <p:nvPr/>
          </p:nvSpPr>
          <p:spPr bwMode="auto">
            <a:xfrm>
              <a:off x="9115425" y="5580063"/>
              <a:ext cx="928688" cy="7191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srgbClr val="FFFFFF"/>
                  </a:solidFill>
                  <a:latin typeface="Georgia" panose="02040502050405020303" pitchFamily="18" charset="0"/>
                  <a:sym typeface="Gill Sans" charset="0"/>
                </a:rPr>
                <a:t>Save tests</a:t>
              </a:r>
            </a:p>
          </p:txBody>
        </p:sp>
        <p:cxnSp>
          <p:nvCxnSpPr>
            <p:cNvPr id="48" name="Straight Arrow Connector 47"/>
            <p:cNvCxnSpPr>
              <a:stCxn id="10266" idx="3"/>
              <a:endCxn id="10263" idx="1"/>
            </p:cNvCxnSpPr>
            <p:nvPr/>
          </p:nvCxnSpPr>
          <p:spPr bwMode="auto">
            <a:xfrm>
              <a:off x="10043594" y="5940236"/>
              <a:ext cx="63723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1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Activity</a:t>
            </a:r>
            <a:r>
              <a:rPr lang="sv-SE" dirty="0" smtClean="0"/>
              <a:t> diagram </a:t>
            </a:r>
            <a:r>
              <a:rPr lang="sv-SE" dirty="0" err="1" smtClean="0"/>
              <a:t>overview</a:t>
            </a:r>
            <a:r>
              <a:rPr lang="sv-SE" dirty="0" smtClean="0"/>
              <a:t> for TCMS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 smtClean="0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altLang="en-US">
              <a:sym typeface="Gill Sans" charset="0"/>
            </a:endParaRPr>
          </a:p>
        </p:txBody>
      </p:sp>
      <p:pic>
        <p:nvPicPr>
          <p:cNvPr id="1026" name="Picture 2" descr="https://lh6.googleusercontent.com/3ijPwV4lKEp9fvNML3tkND84HZOCVeFuzXigY-r_uBFkf4Rhm8KOl87zHKx5UPHkOHSoxXoMaPP3Js9lkITAdR7w9SxLMZBgAGbiDRz6n6xJ-3w9CKyWxuAdhqLLEQ7cLF-mLr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83" y="1325928"/>
            <a:ext cx="5483758" cy="54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923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Class diagram </a:t>
            </a:r>
            <a:r>
              <a:rPr lang="sv-SE" dirty="0" err="1" smtClean="0"/>
              <a:t>snippet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48" y="1578837"/>
            <a:ext cx="6812803" cy="4986300"/>
          </a:xfr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 smtClean="0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456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Live demo!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		………………………………………………..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 smtClean="0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275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Client</a:t>
            </a:r>
            <a:r>
              <a:rPr lang="sv-SE" dirty="0" smtClean="0"/>
              <a:t> feedback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>
          <a:xfrm>
            <a:off x="1791714" y="2332298"/>
            <a:ext cx="7858127" cy="1765139"/>
          </a:xfrm>
        </p:spPr>
        <p:txBody>
          <a:bodyPr/>
          <a:lstStyle/>
          <a:p>
            <a:r>
              <a:rPr lang="sv-SE" sz="1800" dirty="0" smtClean="0"/>
              <a:t>Change </a:t>
            </a:r>
            <a:r>
              <a:rPr lang="sv-SE" sz="1800" dirty="0" err="1" smtClean="0"/>
              <a:t>how</a:t>
            </a:r>
            <a:r>
              <a:rPr lang="sv-SE" sz="1800" dirty="0" smtClean="0"/>
              <a:t> the Parser </a:t>
            </a:r>
            <a:r>
              <a:rPr lang="sv-SE" sz="1800" dirty="0" err="1" smtClean="0"/>
              <a:t>reads</a:t>
            </a:r>
            <a:r>
              <a:rPr lang="sv-SE" sz="1800" dirty="0" smtClean="0"/>
              <a:t> the XML </a:t>
            </a:r>
            <a:r>
              <a:rPr lang="sv-SE" sz="1800" dirty="0" err="1" smtClean="0"/>
              <a:t>files</a:t>
            </a:r>
            <a:endParaRPr lang="sv-SE" sz="1800" dirty="0" smtClean="0"/>
          </a:p>
          <a:p>
            <a:pPr marL="0" indent="0">
              <a:buNone/>
            </a:pPr>
            <a:r>
              <a:rPr lang="sv-SE" sz="1800" dirty="0"/>
              <a:t> </a:t>
            </a:r>
            <a:endParaRPr lang="sv-SE" sz="1800" dirty="0" smtClean="0"/>
          </a:p>
          <a:p>
            <a:r>
              <a:rPr lang="sv-SE" sz="1800" dirty="0" err="1" smtClean="0"/>
              <a:t>How</a:t>
            </a:r>
            <a:r>
              <a:rPr lang="sv-SE" sz="1800" dirty="0" smtClean="0"/>
              <a:t> an </a:t>
            </a:r>
            <a:r>
              <a:rPr lang="sv-SE" sz="1800" dirty="0" err="1" smtClean="0"/>
              <a:t>interval</a:t>
            </a:r>
            <a:r>
              <a:rPr lang="sv-SE" sz="1800" dirty="0" smtClean="0"/>
              <a:t> </a:t>
            </a:r>
            <a:r>
              <a:rPr lang="sv-SE" sz="1800" dirty="0" err="1" smtClean="0"/>
              <a:t>between</a:t>
            </a:r>
            <a:r>
              <a:rPr lang="sv-SE" sz="1800" dirty="0" smtClean="0"/>
              <a:t> </a:t>
            </a:r>
            <a:r>
              <a:rPr lang="sv-SE" sz="1800" dirty="0" err="1" smtClean="0"/>
              <a:t>two</a:t>
            </a:r>
            <a:r>
              <a:rPr lang="sv-SE" sz="1800" dirty="0" smtClean="0"/>
              <a:t> floats </a:t>
            </a:r>
            <a:r>
              <a:rPr lang="sv-SE" sz="1800" dirty="0" err="1" smtClean="0"/>
              <a:t>should</a:t>
            </a:r>
            <a:r>
              <a:rPr lang="sv-SE" sz="1800" dirty="0" smtClean="0"/>
              <a:t> be </a:t>
            </a:r>
            <a:r>
              <a:rPr lang="sv-SE" sz="1800" dirty="0" err="1" smtClean="0"/>
              <a:t>calculated</a:t>
            </a:r>
            <a:r>
              <a:rPr lang="sv-SE" sz="1800" dirty="0" smtClean="0"/>
              <a:t> (</a:t>
            </a:r>
            <a:r>
              <a:rPr lang="sv-SE" sz="1800" dirty="0" err="1" smtClean="0"/>
              <a:t>infinity</a:t>
            </a:r>
            <a:r>
              <a:rPr lang="sv-SE" sz="1800" dirty="0" smtClean="0"/>
              <a:t>?)</a:t>
            </a:r>
          </a:p>
          <a:p>
            <a:endParaRPr lang="sv-SE" sz="1800" dirty="0"/>
          </a:p>
          <a:p>
            <a:r>
              <a:rPr lang="sv-SE" sz="1800" dirty="0" err="1" smtClean="0"/>
              <a:t>Opening</a:t>
            </a:r>
            <a:r>
              <a:rPr lang="sv-SE" sz="1800" dirty="0" smtClean="0"/>
              <a:t> XML </a:t>
            </a:r>
            <a:r>
              <a:rPr lang="sv-SE" sz="1800" dirty="0" err="1" smtClean="0"/>
              <a:t>files</a:t>
            </a:r>
            <a:r>
              <a:rPr lang="sv-SE" sz="1800" dirty="0" smtClean="0"/>
              <a:t> in a </a:t>
            </a:r>
            <a:r>
              <a:rPr lang="sv-SE" sz="1800" dirty="0" err="1" smtClean="0"/>
              <a:t>tree</a:t>
            </a:r>
            <a:r>
              <a:rPr lang="sv-SE" sz="1800" dirty="0" smtClean="0"/>
              <a:t> </a:t>
            </a:r>
            <a:r>
              <a:rPr lang="sv-SE" sz="1800" dirty="0" err="1" smtClean="0"/>
              <a:t>structure</a:t>
            </a:r>
            <a:endParaRPr lang="sv-SE" sz="1800" dirty="0"/>
          </a:p>
          <a:p>
            <a:endParaRPr lang="sv-SE" sz="1800" dirty="0" smtClean="0"/>
          </a:p>
          <a:p>
            <a:r>
              <a:rPr lang="sv-SE" sz="1800" dirty="0" err="1" smtClean="0"/>
              <a:t>Saving</a:t>
            </a:r>
            <a:r>
              <a:rPr lang="sv-SE" sz="1800" dirty="0" smtClean="0"/>
              <a:t> inputs/outputs as </a:t>
            </a:r>
            <a:r>
              <a:rPr lang="sv-SE" sz="1800" dirty="0" err="1" smtClean="0"/>
              <a:t>entire</a:t>
            </a:r>
            <a:r>
              <a:rPr lang="sv-SE" sz="1800" dirty="0" smtClean="0"/>
              <a:t> </a:t>
            </a:r>
            <a:r>
              <a:rPr lang="sv-SE" sz="1800" dirty="0" err="1" smtClean="0"/>
              <a:t>projects</a:t>
            </a:r>
            <a:endParaRPr lang="sv-SE" sz="1800" dirty="0" smtClean="0"/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endParaRPr lang="sv-SE" sz="180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 smtClean="0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663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prospects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sz="1800" dirty="0" err="1" smtClean="0"/>
              <a:t>Error</a:t>
            </a:r>
            <a:r>
              <a:rPr lang="sv-SE" sz="1800" dirty="0" smtClean="0"/>
              <a:t> handling</a:t>
            </a:r>
          </a:p>
          <a:p>
            <a:pPr marL="0" indent="0">
              <a:buNone/>
            </a:pPr>
            <a:r>
              <a:rPr lang="sv-SE" sz="1800" dirty="0"/>
              <a:t> </a:t>
            </a:r>
            <a:endParaRPr lang="sv-SE" sz="1800" dirty="0" smtClean="0"/>
          </a:p>
          <a:p>
            <a:r>
              <a:rPr lang="sv-SE" sz="1800" dirty="0" smtClean="0"/>
              <a:t>Re-</a:t>
            </a:r>
            <a:r>
              <a:rPr lang="sv-SE" sz="1800" dirty="0" err="1" smtClean="0"/>
              <a:t>visiting</a:t>
            </a:r>
            <a:r>
              <a:rPr lang="sv-SE" sz="1800" dirty="0" smtClean="0"/>
              <a:t> the XML Parser</a:t>
            </a:r>
          </a:p>
          <a:p>
            <a:endParaRPr lang="sv-SE" sz="1800" dirty="0"/>
          </a:p>
          <a:p>
            <a:r>
              <a:rPr lang="sv-SE" sz="1800" dirty="0" smtClean="0"/>
              <a:t> </a:t>
            </a:r>
            <a:r>
              <a:rPr lang="sv-SE" sz="1800" dirty="0" err="1" smtClean="0"/>
              <a:t>Add</a:t>
            </a:r>
            <a:r>
              <a:rPr lang="sv-SE" sz="1800" dirty="0"/>
              <a:t> </a:t>
            </a:r>
            <a:r>
              <a:rPr lang="sv-SE" sz="1800" dirty="0" err="1" smtClean="0"/>
              <a:t>multiple</a:t>
            </a:r>
            <a:r>
              <a:rPr lang="sv-SE" sz="1800" dirty="0" smtClean="0"/>
              <a:t> </a:t>
            </a:r>
            <a:r>
              <a:rPr lang="sv-SE" sz="1800" dirty="0" err="1" smtClean="0"/>
              <a:t>intervals</a:t>
            </a:r>
            <a:endParaRPr lang="sv-SE" sz="1800" dirty="0" smtClean="0"/>
          </a:p>
          <a:p>
            <a:endParaRPr lang="sv-SE" sz="1800" dirty="0"/>
          </a:p>
          <a:p>
            <a:r>
              <a:rPr lang="sv-SE" sz="1800" dirty="0" err="1"/>
              <a:t>Modifying</a:t>
            </a:r>
            <a:r>
              <a:rPr lang="sv-SE" sz="1800" dirty="0"/>
              <a:t> test </a:t>
            </a:r>
            <a:r>
              <a:rPr lang="sv-SE" sz="1800" dirty="0" err="1"/>
              <a:t>cases</a:t>
            </a:r>
            <a:endParaRPr lang="sv-SE" sz="1800" dirty="0"/>
          </a:p>
          <a:p>
            <a:endParaRPr lang="sv-SE" sz="1800" dirty="0"/>
          </a:p>
          <a:p>
            <a:r>
              <a:rPr lang="sv-SE" sz="1800" dirty="0"/>
              <a:t>DLL version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908CA-E20A-4BAC-ACA4-9E8C28D8EA4B}" type="slidenum">
              <a:rPr lang="sv-SE" altLang="en-US" smtClean="0"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alt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8251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Georgia"/>
            <a:ea typeface="ヒラギノ角ゴ ProN W3" charset="-128"/>
            <a:cs typeface="Georgia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 err="1" smtClean="0">
            <a:solidFill>
              <a:schemeClr val="tx1"/>
            </a:solidFill>
            <a:latin typeface="Georgia"/>
            <a:cs typeface="Georgia"/>
          </a:defRPr>
        </a:defPPr>
      </a:lstStyle>
    </a:tx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Georgia"/>
            <a:ea typeface="ヒラギノ角ゴ ProN W3" charset="-128"/>
            <a:cs typeface="Georgia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 err="1" smtClean="0">
            <a:solidFill>
              <a:schemeClr val="tx1"/>
            </a:solidFill>
            <a:latin typeface="Georgia"/>
            <a:cs typeface="Georgia"/>
          </a:defRPr>
        </a:defPPr>
      </a:lstStyle>
    </a:tx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Georgia"/>
            <a:ea typeface="ヒラギノ角ゴ ProN W3" charset="-128"/>
            <a:cs typeface="Georgia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 err="1" smtClean="0">
            <a:solidFill>
              <a:schemeClr val="tx1"/>
            </a:solidFill>
            <a:latin typeface="Georgia"/>
            <a:cs typeface="Georgia"/>
          </a:defRPr>
        </a:defPPr>
      </a:lstStyle>
    </a:tx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Georgia"/>
            <a:ea typeface="ヒラギノ角ゴ ProN W3" charset="-128"/>
            <a:cs typeface="Georgia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 err="1" smtClean="0">
            <a:solidFill>
              <a:schemeClr val="tx1"/>
            </a:solidFill>
            <a:latin typeface="Georgia"/>
            <a:cs typeface="Georgia"/>
          </a:defRPr>
        </a:defPPr>
      </a:lstStyle>
    </a:tx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202</Words>
  <Application>Microsoft Office PowerPoint</Application>
  <PresentationFormat>Bredbild</PresentationFormat>
  <Paragraphs>68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4</vt:i4>
      </vt:variant>
      <vt:variant>
        <vt:lpstr>Bildrubriker</vt:lpstr>
      </vt:variant>
      <vt:variant>
        <vt:i4>10</vt:i4>
      </vt:variant>
    </vt:vector>
  </HeadingPairs>
  <TitlesOfParts>
    <vt:vector size="19" baseType="lpstr">
      <vt:lpstr>Arial</vt:lpstr>
      <vt:lpstr>Georgia</vt:lpstr>
      <vt:lpstr>Gill Sans</vt:lpstr>
      <vt:lpstr>Lucida Grande</vt:lpstr>
      <vt:lpstr>ヒラギノ角ゴ ProN W3</vt:lpstr>
      <vt:lpstr>PPT-mall_en</vt:lpstr>
      <vt:lpstr>1_PPT-mall_en</vt:lpstr>
      <vt:lpstr>2_PPT-mall_en</vt:lpstr>
      <vt:lpstr>3_PPT-mall_en</vt:lpstr>
      <vt:lpstr> </vt:lpstr>
      <vt:lpstr>Client Details</vt:lpstr>
      <vt:lpstr>Combinatorial test tool</vt:lpstr>
      <vt:lpstr>Basic Functionality</vt:lpstr>
      <vt:lpstr>Activity diagram overview for TCMS</vt:lpstr>
      <vt:lpstr>Class diagram snippet</vt:lpstr>
      <vt:lpstr>Live demo!</vt:lpstr>
      <vt:lpstr>Client feedback</vt:lpstr>
      <vt:lpstr>Future prospects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Presshenning</dc:creator>
  <cp:lastModifiedBy>Presshenning</cp:lastModifiedBy>
  <cp:revision>13</cp:revision>
  <dcterms:created xsi:type="dcterms:W3CDTF">2015-12-08T09:53:19Z</dcterms:created>
  <dcterms:modified xsi:type="dcterms:W3CDTF">2015-12-09T08:22:03Z</dcterms:modified>
</cp:coreProperties>
</file>