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57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ítejte" id="{E75E278A-FF0E-49A4-B170-79828D63BBAD}">
          <p14:sldIdLst>
            <p14:sldId id="256"/>
          </p14:sldIdLst>
        </p14:section>
        <p14:section name="Návrh,Vytvoření působivého dojmu, Spolupráce" id="{B9B51309-D148-4332-87C2-07BE32FBCA3B}">
          <p14:sldIdLst>
            <p14:sldId id="262"/>
            <p14:sldId id="257"/>
            <p14:sldId id="265"/>
            <p14:sldId id="264"/>
            <p14:sldId id="266"/>
          </p14:sldIdLst>
        </p14:section>
        <p14:section name="Další informac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Se&#353;i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Se&#353;it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800"/>
              <a:t>Lineární funkce </a:t>
            </a:r>
            <a:r>
              <a:rPr lang="cs-CZ" sz="1800" b="1"/>
              <a:t>y = x +2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7.1563993305412535E-2"/>
          <c:y val="0.13954832881662149"/>
          <c:w val="0.61166161991369861"/>
          <c:h val="0.77032257146718452"/>
        </c:manualLayout>
      </c:layout>
      <c:scatterChart>
        <c:scatterStyle val="smoothMarker"/>
        <c:varyColors val="0"/>
        <c:ser>
          <c:idx val="1"/>
          <c:order val="0"/>
          <c:tx>
            <c:v>Funkce vytvořená neurální sítí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List3!$A$4:$A$104</c:f>
              <c:numCache>
                <c:formatCode>General</c:formatCode>
                <c:ptCount val="101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List3!$C$4:$C$104</c:f>
              <c:numCache>
                <c:formatCode>General</c:formatCode>
                <c:ptCount val="101"/>
                <c:pt idx="0">
                  <c:v>2.19922627436851</c:v>
                </c:pt>
                <c:pt idx="1">
                  <c:v>3.2992602002333702</c:v>
                </c:pt>
                <c:pt idx="2">
                  <c:v>4.3992941260982299</c:v>
                </c:pt>
                <c:pt idx="3">
                  <c:v>5.49932805196309</c:v>
                </c:pt>
                <c:pt idx="4">
                  <c:v>6.59936197782796</c:v>
                </c:pt>
                <c:pt idx="5">
                  <c:v>7.6993959036928201</c:v>
                </c:pt>
                <c:pt idx="6">
                  <c:v>8.7994298295576794</c:v>
                </c:pt>
                <c:pt idx="7">
                  <c:v>9.8994637554225395</c:v>
                </c:pt>
                <c:pt idx="8">
                  <c:v>10.0994699237616</c:v>
                </c:pt>
                <c:pt idx="9">
                  <c:v>11.109501073873901</c:v>
                </c:pt>
                <c:pt idx="10">
                  <c:v>12.1195322239862</c:v>
                </c:pt>
                <c:pt idx="11">
                  <c:v>13.129563374098501</c:v>
                </c:pt>
                <c:pt idx="12">
                  <c:v>14.1395945242107</c:v>
                </c:pt>
                <c:pt idx="13">
                  <c:v>15.149625674323</c:v>
                </c:pt>
                <c:pt idx="14">
                  <c:v>16.159656824435299</c:v>
                </c:pt>
                <c:pt idx="15">
                  <c:v>17.1696879745476</c:v>
                </c:pt>
                <c:pt idx="16">
                  <c:v>18.179719124659901</c:v>
                </c:pt>
                <c:pt idx="17">
                  <c:v>19.189750274772098</c:v>
                </c:pt>
                <c:pt idx="18">
                  <c:v>20.199781424884399</c:v>
                </c:pt>
                <c:pt idx="19">
                  <c:v>21.2098125749967</c:v>
                </c:pt>
                <c:pt idx="20">
                  <c:v>22.219843725109001</c:v>
                </c:pt>
                <c:pt idx="21">
                  <c:v>23.229874875221299</c:v>
                </c:pt>
                <c:pt idx="22">
                  <c:v>24.2399060253336</c:v>
                </c:pt>
                <c:pt idx="23">
                  <c:v>25.249937175445801</c:v>
                </c:pt>
                <c:pt idx="24">
                  <c:v>26.259968325558098</c:v>
                </c:pt>
                <c:pt idx="25">
                  <c:v>27.269999475670399</c:v>
                </c:pt>
                <c:pt idx="26">
                  <c:v>28.2800306257827</c:v>
                </c:pt>
                <c:pt idx="27">
                  <c:v>29.290061775895001</c:v>
                </c:pt>
                <c:pt idx="28">
                  <c:v>30.300092926007199</c:v>
                </c:pt>
                <c:pt idx="29">
                  <c:v>31.3101240761195</c:v>
                </c:pt>
                <c:pt idx="30">
                  <c:v>32.320155226231797</c:v>
                </c:pt>
                <c:pt idx="31">
                  <c:v>33.330186376344102</c:v>
                </c:pt>
                <c:pt idx="32">
                  <c:v>34.340217526456399</c:v>
                </c:pt>
                <c:pt idx="33">
                  <c:v>35.350248676568697</c:v>
                </c:pt>
                <c:pt idx="34">
                  <c:v>36.360279826680902</c:v>
                </c:pt>
                <c:pt idx="35">
                  <c:v>37.370310976793199</c:v>
                </c:pt>
                <c:pt idx="36">
                  <c:v>38.380342126905497</c:v>
                </c:pt>
                <c:pt idx="37">
                  <c:v>39.390373277017801</c:v>
                </c:pt>
                <c:pt idx="38">
                  <c:v>40.400404427130098</c:v>
                </c:pt>
                <c:pt idx="39">
                  <c:v>41.410435577242303</c:v>
                </c:pt>
                <c:pt idx="40">
                  <c:v>42.420466727354601</c:v>
                </c:pt>
                <c:pt idx="41">
                  <c:v>43.430497877466898</c:v>
                </c:pt>
                <c:pt idx="42">
                  <c:v>44.440529027579203</c:v>
                </c:pt>
                <c:pt idx="43">
                  <c:v>45.4505601776915</c:v>
                </c:pt>
                <c:pt idx="44">
                  <c:v>46.460591327803797</c:v>
                </c:pt>
                <c:pt idx="45">
                  <c:v>47.470622477916002</c:v>
                </c:pt>
                <c:pt idx="46">
                  <c:v>48.4806536280283</c:v>
                </c:pt>
                <c:pt idx="47">
                  <c:v>49.490684778140597</c:v>
                </c:pt>
                <c:pt idx="48">
                  <c:v>50.500715928252902</c:v>
                </c:pt>
                <c:pt idx="49">
                  <c:v>51.510747078365199</c:v>
                </c:pt>
                <c:pt idx="50">
                  <c:v>52.520778228477504</c:v>
                </c:pt>
                <c:pt idx="51">
                  <c:v>53.530809378589701</c:v>
                </c:pt>
                <c:pt idx="52">
                  <c:v>54.540840528701999</c:v>
                </c:pt>
                <c:pt idx="53">
                  <c:v>55.550871678814303</c:v>
                </c:pt>
                <c:pt idx="54">
                  <c:v>56.560902828926601</c:v>
                </c:pt>
                <c:pt idx="55">
                  <c:v>57.570933979038898</c:v>
                </c:pt>
                <c:pt idx="56">
                  <c:v>58.580965129151103</c:v>
                </c:pt>
                <c:pt idx="57">
                  <c:v>59.5909962792634</c:v>
                </c:pt>
                <c:pt idx="58">
                  <c:v>60.601027429375698</c:v>
                </c:pt>
                <c:pt idx="59">
                  <c:v>61.611058579488002</c:v>
                </c:pt>
                <c:pt idx="60">
                  <c:v>62.6210897296003</c:v>
                </c:pt>
                <c:pt idx="61">
                  <c:v>63.631120879712597</c:v>
                </c:pt>
                <c:pt idx="62">
                  <c:v>64.641152029824795</c:v>
                </c:pt>
                <c:pt idx="63">
                  <c:v>65.651183179937107</c:v>
                </c:pt>
                <c:pt idx="64">
                  <c:v>66.661214330049404</c:v>
                </c:pt>
                <c:pt idx="65">
                  <c:v>67.671245480161701</c:v>
                </c:pt>
                <c:pt idx="66">
                  <c:v>68.681276630273999</c:v>
                </c:pt>
                <c:pt idx="67">
                  <c:v>69.691307780386197</c:v>
                </c:pt>
                <c:pt idx="68">
                  <c:v>70.701338930498494</c:v>
                </c:pt>
                <c:pt idx="69">
                  <c:v>71.711370080610806</c:v>
                </c:pt>
                <c:pt idx="70">
                  <c:v>72.721401230723103</c:v>
                </c:pt>
                <c:pt idx="71">
                  <c:v>73.7314323808354</c:v>
                </c:pt>
                <c:pt idx="72">
                  <c:v>74.741463530947598</c:v>
                </c:pt>
                <c:pt idx="73">
                  <c:v>75.751494681059896</c:v>
                </c:pt>
                <c:pt idx="74">
                  <c:v>76.761525831172193</c:v>
                </c:pt>
                <c:pt idx="75">
                  <c:v>77.771556981284505</c:v>
                </c:pt>
                <c:pt idx="76">
                  <c:v>78.781588131396802</c:v>
                </c:pt>
                <c:pt idx="77">
                  <c:v>79.791619281509099</c:v>
                </c:pt>
                <c:pt idx="78">
                  <c:v>80.801650431621297</c:v>
                </c:pt>
                <c:pt idx="79">
                  <c:v>81.811681581733595</c:v>
                </c:pt>
                <c:pt idx="80">
                  <c:v>82.821712731845906</c:v>
                </c:pt>
                <c:pt idx="81">
                  <c:v>83.831743881958204</c:v>
                </c:pt>
                <c:pt idx="82">
                  <c:v>84.841775032070501</c:v>
                </c:pt>
                <c:pt idx="83">
                  <c:v>85.851806182182699</c:v>
                </c:pt>
                <c:pt idx="84">
                  <c:v>86.861837332294996</c:v>
                </c:pt>
                <c:pt idx="85">
                  <c:v>87.871868482407294</c:v>
                </c:pt>
                <c:pt idx="86">
                  <c:v>88.881899632519605</c:v>
                </c:pt>
                <c:pt idx="87">
                  <c:v>89.891930782631903</c:v>
                </c:pt>
                <c:pt idx="88">
                  <c:v>90.9019619327442</c:v>
                </c:pt>
                <c:pt idx="89">
                  <c:v>91.911993082856398</c:v>
                </c:pt>
                <c:pt idx="90">
                  <c:v>92.922024232968695</c:v>
                </c:pt>
                <c:pt idx="91">
                  <c:v>93.932055383081007</c:v>
                </c:pt>
                <c:pt idx="92">
                  <c:v>94.942086533193304</c:v>
                </c:pt>
                <c:pt idx="93">
                  <c:v>95.952117683305602</c:v>
                </c:pt>
                <c:pt idx="94">
                  <c:v>96.9621488334178</c:v>
                </c:pt>
                <c:pt idx="95">
                  <c:v>97.972179983530097</c:v>
                </c:pt>
                <c:pt idx="96">
                  <c:v>98.982211133642394</c:v>
                </c:pt>
                <c:pt idx="97">
                  <c:v>99.992242283754706</c:v>
                </c:pt>
                <c:pt idx="98">
                  <c:v>100.102245676341</c:v>
                </c:pt>
                <c:pt idx="99">
                  <c:v>101.103276548878</c:v>
                </c:pt>
                <c:pt idx="100">
                  <c:v>102.104307421415</c:v>
                </c:pt>
              </c:numCache>
            </c:numRef>
          </c:yVal>
          <c:smooth val="1"/>
        </c:ser>
        <c:ser>
          <c:idx val="0"/>
          <c:order val="1"/>
          <c:tx>
            <c:v>Původní funkce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List3!$A$4:$A$104</c:f>
              <c:numCache>
                <c:formatCode>General</c:formatCode>
                <c:ptCount val="101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List3!$B$4:$B$104</c:f>
              <c:numCache>
                <c:formatCode>General</c:formatCode>
                <c:ptCount val="10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  <c:pt idx="99">
                  <c:v>101</c:v>
                </c:pt>
                <c:pt idx="100">
                  <c:v>102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2485888"/>
        <c:axId val="1372482080"/>
      </c:scatterChart>
      <c:valAx>
        <c:axId val="137248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72482080"/>
        <c:crosses val="autoZero"/>
        <c:crossBetween val="midCat"/>
      </c:valAx>
      <c:valAx>
        <c:axId val="137248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72485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170069028858541"/>
          <c:y val="0.44258170980659939"/>
          <c:w val="0.26411491518867569"/>
          <c:h val="0.261611363620197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800"/>
              <a:t>Exponenciální funkce </a:t>
            </a:r>
            <a:r>
              <a:rPr lang="cs-CZ" sz="1800" b="1"/>
              <a:t>y = x ^ 2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6.3434175991158998E-2"/>
          <c:y val="0.17171296296296296"/>
          <c:w val="0.64570587478743013"/>
          <c:h val="0.72088764946048411"/>
        </c:manualLayout>
      </c:layout>
      <c:scatterChart>
        <c:scatterStyle val="smoothMarker"/>
        <c:varyColors val="0"/>
        <c:ser>
          <c:idx val="0"/>
          <c:order val="0"/>
          <c:tx>
            <c:v>Původní funkce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List4!$C$8:$C$18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List4!$D$8:$D$18</c:f>
              <c:numCache>
                <c:formatCode>General</c:formatCode>
                <c:ptCount val="11"/>
                <c:pt idx="0">
                  <c:v>0</c:v>
                </c:pt>
                <c:pt idx="1">
                  <c:v>1.0000000000000002E-2</c:v>
                </c:pt>
                <c:pt idx="2">
                  <c:v>4.0000000000000008E-2</c:v>
                </c:pt>
                <c:pt idx="3">
                  <c:v>0.09</c:v>
                </c:pt>
                <c:pt idx="4">
                  <c:v>0.16000000000000003</c:v>
                </c:pt>
                <c:pt idx="5">
                  <c:v>0.25</c:v>
                </c:pt>
                <c:pt idx="6">
                  <c:v>0.36</c:v>
                </c:pt>
                <c:pt idx="7">
                  <c:v>0.48999999999999994</c:v>
                </c:pt>
                <c:pt idx="8">
                  <c:v>0.64000000000000012</c:v>
                </c:pt>
                <c:pt idx="9">
                  <c:v>0.81</c:v>
                </c:pt>
                <c:pt idx="10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v>Funkce generována neurální sítí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List4!$C$8:$C$18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List4!$E$8:$E$18</c:f>
              <c:numCache>
                <c:formatCode>General</c:formatCode>
                <c:ptCount val="11"/>
                <c:pt idx="0">
                  <c:v>2.01239134597263E-3</c:v>
                </c:pt>
                <c:pt idx="1">
                  <c:v>9.0098138285853897E-3</c:v>
                </c:pt>
                <c:pt idx="2">
                  <c:v>3.3391692469768502E-2</c:v>
                </c:pt>
                <c:pt idx="3">
                  <c:v>8.9968704936029695E-2</c:v>
                </c:pt>
                <c:pt idx="4">
                  <c:v>0.17501952968297199</c:v>
                </c:pt>
                <c:pt idx="5">
                  <c:v>0.26765819813466002</c:v>
                </c:pt>
                <c:pt idx="6">
                  <c:v>0.35914149540142098</c:v>
                </c:pt>
                <c:pt idx="7">
                  <c:v>0.46635440823150398</c:v>
                </c:pt>
                <c:pt idx="8">
                  <c:v>0.629375107498792</c:v>
                </c:pt>
                <c:pt idx="9">
                  <c:v>0.85604470852913805</c:v>
                </c:pt>
                <c:pt idx="10">
                  <c:v>0.986850737619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2488064"/>
        <c:axId val="1372488608"/>
      </c:scatterChart>
      <c:valAx>
        <c:axId val="137248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72488608"/>
        <c:crosses val="autoZero"/>
        <c:crossBetween val="midCat"/>
      </c:valAx>
      <c:valAx>
        <c:axId val="137248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72488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708928171637357"/>
          <c:y val="0.3532163167104112"/>
          <c:w val="0.23839166202228357"/>
          <c:h val="0.326391076115485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BFABE-D0A9-4914-BE1F-201F4351AA5D}" type="datetimeFigureOut">
              <a:rPr lang="cs-CZ" smtClean="0"/>
              <a:t>27.05.2019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B17C-845C-4DCF-B1F0-8CFC86514C7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411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cs-CZ" noProof="0" smtClean="0"/>
              <a:t>27.05.2019</a:t>
            </a:fld>
            <a:endParaRPr lang="cs-CZ" noProof="0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noProof="0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 dirty="0" smtClean="0"/>
              <a:t>Kliknutím lze upravit styly předlohy textu.</a:t>
            </a:r>
          </a:p>
          <a:p>
            <a:pPr lvl="1"/>
            <a:r>
              <a:rPr lang="cs-CZ" noProof="0" dirty="0" smtClean="0"/>
              <a:t>Druhá úroveň</a:t>
            </a:r>
          </a:p>
          <a:p>
            <a:pPr lvl="2"/>
            <a:r>
              <a:rPr lang="cs-CZ" noProof="0" dirty="0" smtClean="0"/>
              <a:t>Třetí úroveň</a:t>
            </a:r>
          </a:p>
          <a:p>
            <a:pPr lvl="3"/>
            <a:r>
              <a:rPr lang="cs-CZ" noProof="0" dirty="0" smtClean="0"/>
              <a:t>Čtvrtá úroveň</a:t>
            </a:r>
          </a:p>
          <a:p>
            <a:pPr lvl="4"/>
            <a:r>
              <a:rPr lang="cs-CZ" noProof="0" dirty="0" smtClean="0"/>
              <a:t>Pátá úroveň</a:t>
            </a:r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noProof="0" smtClean="0"/>
              <a:t>Kliknutím lze upravit styl předlohy.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27.05.2019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Obdélník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27.05.2019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Obdélník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27.05.2019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Obdélník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27.05.2019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Obdélník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27.05.2019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Obdélník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Kliknutím lze upravit styly předlohy textu.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Druhá úroveň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Třetí úroveň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Čtvrtá úroveň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Kliknutím lze upravit styly předlohy textu.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Druhá úroveň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Třetí úroveň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Čtvrtá úroveň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datum 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27.05.2019</a:t>
            </a:fld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9" name="Obdélník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Kliknutím lze upravit styly předlohy textu.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Druhá úroveň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Třetí úroveň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Čtvrtá úroveň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Kliknutím lze upravit styly předlohy textu.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Druhá úroveň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Třetí úroveň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Čtvrtá úroveň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27.05.2019</a:t>
            </a:fld>
            <a:endParaRPr lang="cs-CZ" noProof="0" dirty="0"/>
          </a:p>
        </p:txBody>
      </p:sp>
      <p:sp>
        <p:nvSpPr>
          <p:cNvPr id="8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Obdélník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27.05.2019</a:t>
            </a:fld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7" name="Obdélník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noProof="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27.05.2019</a:t>
            </a:fld>
            <a:endParaRPr lang="cs-CZ" noProof="0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Kliknutím lze upravit styly předlohy textu.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Druhá úroveň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Třetí úroveň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Čtvrtá úroveň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5" name="Zástupný symbol pro datum 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27.05.2019</a:t>
            </a:fld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Piál 1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noProof="0" smtClean="0"/>
              <a:t>Kliknutím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5" name="Zástupný symbol pro datum 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cs-CZ" noProof="0" smtClean="0"/>
              <a:t>27.05.2019</a:t>
            </a:fld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noProof="0" dirty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dirty="0" smtClean="0"/>
              <a:t>Kliknutím lze upravit styly předlohy textu.</a:t>
            </a:r>
          </a:p>
          <a:p>
            <a:pPr lvl="1"/>
            <a:r>
              <a:rPr lang="cs-CZ" noProof="0" dirty="0" smtClean="0"/>
              <a:t>Druhá úroveň</a:t>
            </a:r>
          </a:p>
          <a:p>
            <a:pPr lvl="2"/>
            <a:r>
              <a:rPr lang="cs-CZ" noProof="0" dirty="0" smtClean="0"/>
              <a:t>Třetí úroveň</a:t>
            </a:r>
          </a:p>
          <a:p>
            <a:pPr lvl="3"/>
            <a:r>
              <a:rPr lang="cs-CZ" noProof="0" dirty="0" smtClean="0"/>
              <a:t>Čtvrtá úroveň</a:t>
            </a:r>
          </a:p>
          <a:p>
            <a:pPr lvl="4"/>
            <a:r>
              <a:rPr lang="cs-CZ" noProof="0" dirty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cs-CZ" noProof="0" smtClean="0"/>
              <a:t>27.05.2019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cs-CZ" dirty="0" smtClean="0">
                <a:latin typeface="Segoe UI Light"/>
              </a:rPr>
              <a:t>Neurální sítě</a:t>
            </a:r>
            <a:endParaRPr lang="cs-CZ" sz="54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6"/>
              </a:spcBef>
              <a:buNone/>
            </a:pPr>
            <a:r>
              <a:rPr lang="cs-CZ" sz="2800" b="0" i="0" dirty="0" smtClean="0">
                <a:solidFill>
                  <a:srgbClr val="D24726"/>
                </a:solidFill>
                <a:latin typeface="Segoe UI Light"/>
              </a:rPr>
              <a:t>Jan Ligač</a:t>
            </a:r>
          </a:p>
          <a:p>
            <a:pPr marL="0" indent="0" algn="l">
              <a:lnSpc>
                <a:spcPct val="150000"/>
              </a:lnSpc>
              <a:spcBef>
                <a:spcPts val="6"/>
              </a:spcBef>
              <a:buNone/>
            </a:pPr>
            <a:endParaRPr lang="cs-CZ" sz="2800" b="0" i="0" dirty="0">
              <a:solidFill>
                <a:srgbClr val="D24726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cs-CZ" dirty="0" smtClean="0">
                <a:latin typeface="Segoe UI Light"/>
              </a:rPr>
              <a:t>Popis</a:t>
            </a:r>
            <a:endParaRPr lang="cs-CZ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4"/>
            <a:ext cx="5776784" cy="4447761"/>
          </a:xfrm>
        </p:spPr>
        <p:txBody>
          <a:bodyPr>
            <a:noAutofit/>
          </a:bodyPr>
          <a:lstStyle/>
          <a:p>
            <a:pPr marL="285750" indent="-285750">
              <a:spcBef>
                <a:spcPts val="576"/>
              </a:spcBef>
              <a:buFont typeface="Arial" panose="020B0604020202020204" pitchFamily="34" charset="0"/>
              <a:buChar char="•"/>
            </a:pPr>
            <a:r>
              <a:rPr lang="cs-CZ" sz="1800" dirty="0"/>
              <a:t>Umělá </a:t>
            </a:r>
            <a:r>
              <a:rPr lang="cs-CZ" sz="1800" dirty="0" smtClean="0"/>
              <a:t>neurální </a:t>
            </a:r>
            <a:r>
              <a:rPr lang="cs-CZ" sz="1800" dirty="0"/>
              <a:t>síť je jeden z výpočetních modelů používaných v umělé inteligenci</a:t>
            </a:r>
            <a:r>
              <a:rPr lang="cs-CZ" sz="1800" dirty="0" smtClean="0"/>
              <a:t>. </a:t>
            </a:r>
          </a:p>
          <a:p>
            <a:pPr marL="285750" indent="-285750">
              <a:spcBef>
                <a:spcPts val="576"/>
              </a:spcBef>
              <a:buFont typeface="Arial" panose="020B0604020202020204" pitchFamily="34" charset="0"/>
              <a:buChar char="•"/>
            </a:pPr>
            <a:r>
              <a:rPr lang="cs-CZ" sz="1800" dirty="0"/>
              <a:t>Skládá se z umělých (nebo také formálních) neuronů, jejichž předobrazem je biologický neuron</a:t>
            </a:r>
            <a:r>
              <a:rPr lang="cs-CZ" sz="1800" dirty="0" smtClean="0"/>
              <a:t>.</a:t>
            </a:r>
          </a:p>
          <a:p>
            <a:pPr marL="285750" indent="-285750">
              <a:spcBef>
                <a:spcPts val="576"/>
              </a:spcBef>
              <a:buFont typeface="Arial" panose="020B0604020202020204" pitchFamily="34" charset="0"/>
              <a:buChar char="•"/>
            </a:pPr>
            <a:r>
              <a:rPr lang="cs-CZ" sz="1800" dirty="0"/>
              <a:t>Neurony jsou vzájemně propojeny a navzájem si předávají signály a transformují je pomocí určitých přenosových funkcí. Neuron má libovolný počet vstupů, ale pouze jeden výstup.</a:t>
            </a:r>
            <a:endParaRPr lang="cs-CZ" sz="1800" dirty="0" smtClean="0"/>
          </a:p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cs-CZ" sz="1800" dirty="0" smtClean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66" y="1671875"/>
            <a:ext cx="3954476" cy="47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cs-CZ" dirty="0" smtClean="0">
                <a:latin typeface="Segoe UI Light"/>
              </a:rPr>
              <a:t>Struktura projektu</a:t>
            </a:r>
            <a:endParaRPr lang="cs-CZ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cs-CZ" dirty="0" smtClean="0"/>
          </a:p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cs-CZ" dirty="0" smtClean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669" y="1504088"/>
            <a:ext cx="3238500" cy="5076825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205946" y="1504088"/>
            <a:ext cx="742229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Použité </a:t>
            </a:r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jazyky</a:t>
            </a:r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: C#, 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Projekt je navržený tak, aby využíval principy 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Projekt obsahuje několik samostatných menších podprojektů a spojuje je do jednoho celku:</a:t>
            </a:r>
          </a:p>
          <a:p>
            <a:pPr marL="800100" lvl="1" indent="-342900">
              <a:buFontTx/>
              <a:buChar char="-"/>
            </a:pPr>
            <a:r>
              <a:rPr lang="cs-CZ" sz="2000" dirty="0" err="1" smtClean="0">
                <a:solidFill>
                  <a:schemeClr val="bg1">
                    <a:lumMod val="50000"/>
                  </a:schemeClr>
                </a:solidFill>
              </a:rPr>
              <a:t>DataCollector</a:t>
            </a:r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 -&gt; zajišťuje načítání trénovacích dat</a:t>
            </a:r>
          </a:p>
          <a:p>
            <a:pPr marL="800100" lvl="1" indent="-342900">
              <a:buFontTx/>
              <a:buChar char="-"/>
            </a:pPr>
            <a:r>
              <a:rPr lang="cs-CZ" sz="2000" dirty="0" err="1" smtClean="0">
                <a:solidFill>
                  <a:schemeClr val="bg1">
                    <a:lumMod val="50000"/>
                  </a:schemeClr>
                </a:solidFill>
              </a:rPr>
              <a:t>NeuraLink</a:t>
            </a:r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 -&gt; grafické UI aplikace</a:t>
            </a:r>
          </a:p>
          <a:p>
            <a:pPr marL="800100" lvl="1" indent="-342900">
              <a:buFontTx/>
              <a:buChar char="-"/>
            </a:pPr>
            <a:r>
              <a:rPr lang="cs-CZ" sz="2000" dirty="0" err="1" smtClean="0">
                <a:solidFill>
                  <a:schemeClr val="bg1">
                    <a:lumMod val="50000"/>
                  </a:schemeClr>
                </a:solidFill>
              </a:rPr>
              <a:t>NeuralNetworks</a:t>
            </a:r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 -&gt; neurální síť</a:t>
            </a:r>
          </a:p>
          <a:p>
            <a:pPr marL="800100" lvl="1" indent="-342900">
              <a:buFontTx/>
              <a:buChar char="-"/>
            </a:pP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Program využívá multitaskingu aby nedošlo k „zamrznutí“ grafického UI při trénování neurální sítě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endParaRPr lang="cs-CZ" sz="1600" dirty="0"/>
          </a:p>
          <a:p>
            <a:endParaRPr lang="cs-CZ" sz="1600" dirty="0" smtClean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Testování sítě</a:t>
            </a:r>
            <a:endParaRPr lang="cs-CZ" dirty="0"/>
          </a:p>
        </p:txBody>
      </p:sp>
      <p:graphicFrame>
        <p:nvGraphicFramePr>
          <p:cNvPr id="4" name="Graf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212028"/>
              </p:ext>
            </p:extLst>
          </p:nvPr>
        </p:nvGraphicFramePr>
        <p:xfrm>
          <a:off x="527223" y="1499287"/>
          <a:ext cx="10501870" cy="4852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0412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cs-CZ" sz="3600" b="0" i="0" smtClean="0">
                <a:solidFill>
                  <a:schemeClr val="bg1"/>
                </a:solidFill>
                <a:latin typeface="Segoe UI Light"/>
                <a:ea typeface="+mj-ea"/>
                <a:cs typeface="+mj-cs"/>
              </a:rPr>
              <a:t>Testování sítě</a:t>
            </a:r>
            <a:endParaRPr lang="cs-CZ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graphicFrame>
        <p:nvGraphicFramePr>
          <p:cNvPr id="5" name="Graf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169818"/>
              </p:ext>
            </p:extLst>
          </p:nvPr>
        </p:nvGraphicFramePr>
        <p:xfrm>
          <a:off x="782595" y="1581665"/>
          <a:ext cx="10571207" cy="488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Nevýhody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2" y="1825625"/>
            <a:ext cx="772915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smtClean="0"/>
              <a:t>Pro trénování sítě je zapotřebí velké množství 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smtClean="0"/>
              <a:t>Aby síť zvládla některé matematické funkce, musí být upravena její vnitřní struktura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smtClean="0"/>
              <a:t>Rychlost trénování sítě silně záleží na výpočetním výkonu </a:t>
            </a:r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20871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eb71313-1cf6-4961-b6ce-0c29fc5284b9">english</DirectSourceMarket>
    <ApprovalStatus xmlns="4eb71313-1cf6-4961-b6ce-0c29fc5284b9">InProgress</ApprovalStatus>
    <MarketSpecific xmlns="4eb71313-1cf6-4961-b6ce-0c29fc5284b9">false</MarketSpecific>
    <LocComments xmlns="4eb71313-1cf6-4961-b6ce-0c29fc5284b9" xsi:nil="true"/>
    <ThumbnailAssetId xmlns="4eb71313-1cf6-4961-b6ce-0c29fc5284b9" xsi:nil="true"/>
    <PrimaryImageGen xmlns="4eb71313-1cf6-4961-b6ce-0c29fc5284b9">true</PrimaryImageGen>
    <LegacyData xmlns="4eb71313-1cf6-4961-b6ce-0c29fc5284b9" xsi:nil="true"/>
    <LocRecommendedHandoff xmlns="4eb71313-1cf6-4961-b6ce-0c29fc5284b9" xsi:nil="true"/>
    <BusinessGroup xmlns="4eb71313-1cf6-4961-b6ce-0c29fc5284b9" xsi:nil="true"/>
    <BlockPublish xmlns="4eb71313-1cf6-4961-b6ce-0c29fc5284b9">false</BlockPublish>
    <TPFriendlyName xmlns="4eb71313-1cf6-4961-b6ce-0c29fc5284b9" xsi:nil="true"/>
    <NumericId xmlns="4eb71313-1cf6-4961-b6ce-0c29fc5284b9" xsi:nil="true"/>
    <APEditor xmlns="4eb71313-1cf6-4961-b6ce-0c29fc5284b9">
      <UserInfo>
        <DisplayName/>
        <AccountId xsi:nil="true"/>
        <AccountType/>
      </UserInfo>
    </APEditor>
    <SourceTitle xmlns="4eb71313-1cf6-4961-b6ce-0c29fc5284b9" xsi:nil="true"/>
    <OpenTemplate xmlns="4eb71313-1cf6-4961-b6ce-0c29fc5284b9">true</OpenTemplate>
    <UALocComments xmlns="4eb71313-1cf6-4961-b6ce-0c29fc5284b9" xsi:nil="true"/>
    <ParentAssetId xmlns="4eb71313-1cf6-4961-b6ce-0c29fc5284b9" xsi:nil="true"/>
    <IntlLangReviewDate xmlns="4eb71313-1cf6-4961-b6ce-0c29fc5284b9" xsi:nil="true"/>
    <FeatureTagsTaxHTField0 xmlns="4eb71313-1cf6-4961-b6ce-0c29fc5284b9">
      <Terms xmlns="http://schemas.microsoft.com/office/infopath/2007/PartnerControls"/>
    </FeatureTagsTaxHTField0>
    <PublishStatusLookup xmlns="4eb71313-1cf6-4961-b6ce-0c29fc5284b9">
      <Value>348458</Value>
    </PublishStatusLookup>
    <Providers xmlns="4eb71313-1cf6-4961-b6ce-0c29fc5284b9" xsi:nil="true"/>
    <MachineTranslated xmlns="4eb71313-1cf6-4961-b6ce-0c29fc5284b9">false</MachineTranslated>
    <OriginalSourceMarket xmlns="4eb71313-1cf6-4961-b6ce-0c29fc5284b9">english</OriginalSourceMarket>
    <APDescription xmlns="4eb71313-1cf6-4961-b6ce-0c29fc5284b9" xsi:nil="true"/>
    <ClipArtFilename xmlns="4eb71313-1cf6-4961-b6ce-0c29fc5284b9" xsi:nil="true"/>
    <ContentItem xmlns="4eb71313-1cf6-4961-b6ce-0c29fc5284b9" xsi:nil="true"/>
    <TPInstallLocation xmlns="4eb71313-1cf6-4961-b6ce-0c29fc5284b9" xsi:nil="true"/>
    <PublishTargets xmlns="4eb71313-1cf6-4961-b6ce-0c29fc5284b9">OfficeOnlineVNext</PublishTargets>
    <TimesCloned xmlns="4eb71313-1cf6-4961-b6ce-0c29fc5284b9" xsi:nil="true"/>
    <AssetStart xmlns="4eb71313-1cf6-4961-b6ce-0c29fc5284b9">2012-06-20T23:39:00+00:00</AssetStart>
    <Provider xmlns="4eb71313-1cf6-4961-b6ce-0c29fc5284b9" xsi:nil="true"/>
    <AcquiredFrom xmlns="4eb71313-1cf6-4961-b6ce-0c29fc5284b9">Internal MS</AcquiredFrom>
    <FriendlyTitle xmlns="4eb71313-1cf6-4961-b6ce-0c29fc5284b9" xsi:nil="true"/>
    <LastHandOff xmlns="4eb71313-1cf6-4961-b6ce-0c29fc5284b9" xsi:nil="true"/>
    <TPClientViewer xmlns="4eb71313-1cf6-4961-b6ce-0c29fc5284b9" xsi:nil="true"/>
    <UACurrentWords xmlns="4eb71313-1cf6-4961-b6ce-0c29fc5284b9" xsi:nil="true"/>
    <ArtSampleDocs xmlns="4eb71313-1cf6-4961-b6ce-0c29fc5284b9" xsi:nil="true"/>
    <UALocRecommendation xmlns="4eb71313-1cf6-4961-b6ce-0c29fc5284b9">Localize</UALocRecommendation>
    <Manager xmlns="4eb71313-1cf6-4961-b6ce-0c29fc5284b9" xsi:nil="true"/>
    <ShowIn xmlns="4eb71313-1cf6-4961-b6ce-0c29fc5284b9">Show everywhere</ShowIn>
    <UANotes xmlns="4eb71313-1cf6-4961-b6ce-0c29fc5284b9" xsi:nil="true"/>
    <TemplateStatus xmlns="4eb71313-1cf6-4961-b6ce-0c29fc5284b9">Complete</TemplateStatus>
    <InternalTagsTaxHTField0 xmlns="4eb71313-1cf6-4961-b6ce-0c29fc5284b9">
      <Terms xmlns="http://schemas.microsoft.com/office/infopath/2007/PartnerControls"/>
    </InternalTagsTaxHTField0>
    <CSXHash xmlns="4eb71313-1cf6-4961-b6ce-0c29fc5284b9" xsi:nil="true"/>
    <Downloads xmlns="4eb71313-1cf6-4961-b6ce-0c29fc5284b9">0</Downloads>
    <VoteCount xmlns="4eb71313-1cf6-4961-b6ce-0c29fc5284b9" xsi:nil="true"/>
    <OOCacheId xmlns="4eb71313-1cf6-4961-b6ce-0c29fc5284b9" xsi:nil="true"/>
    <IsDeleted xmlns="4eb71313-1cf6-4961-b6ce-0c29fc5284b9">false</IsDeleted>
    <AssetExpire xmlns="4eb71313-1cf6-4961-b6ce-0c29fc5284b9">2029-01-01T08:00:00+00:00</AssetExpire>
    <DSATActionTaken xmlns="4eb71313-1cf6-4961-b6ce-0c29fc5284b9" xsi:nil="true"/>
    <CSXSubmissionMarket xmlns="4eb71313-1cf6-4961-b6ce-0c29fc5284b9" xsi:nil="true"/>
    <TPExecutable xmlns="4eb71313-1cf6-4961-b6ce-0c29fc5284b9" xsi:nil="true"/>
    <SubmitterId xmlns="4eb71313-1cf6-4961-b6ce-0c29fc5284b9" xsi:nil="true"/>
    <EditorialTags xmlns="4eb71313-1cf6-4961-b6ce-0c29fc5284b9" xsi:nil="true"/>
    <ApprovalLog xmlns="4eb71313-1cf6-4961-b6ce-0c29fc5284b9" xsi:nil="true"/>
    <AssetType xmlns="4eb71313-1cf6-4961-b6ce-0c29fc5284b9">TP</AssetType>
    <BugNumber xmlns="4eb71313-1cf6-4961-b6ce-0c29fc5284b9" xsi:nil="true"/>
    <CSXSubmissionDate xmlns="4eb71313-1cf6-4961-b6ce-0c29fc5284b9" xsi:nil="true"/>
    <CSXUpdate xmlns="4eb71313-1cf6-4961-b6ce-0c29fc5284b9">false</CSXUpdate>
    <Milestone xmlns="4eb71313-1cf6-4961-b6ce-0c29fc5284b9" xsi:nil="true"/>
    <RecommendationsModifier xmlns="4eb71313-1cf6-4961-b6ce-0c29fc5284b9" xsi:nil="true"/>
    <OriginAsset xmlns="4eb71313-1cf6-4961-b6ce-0c29fc5284b9" xsi:nil="true"/>
    <TPComponent xmlns="4eb71313-1cf6-4961-b6ce-0c29fc5284b9" xsi:nil="true"/>
    <AssetId xmlns="4eb71313-1cf6-4961-b6ce-0c29fc5284b9">TP102923943</AssetId>
    <IntlLocPriority xmlns="4eb71313-1cf6-4961-b6ce-0c29fc5284b9" xsi:nil="true"/>
    <PolicheckWords xmlns="4eb71313-1cf6-4961-b6ce-0c29fc5284b9" xsi:nil="true"/>
    <TPLaunchHelpLink xmlns="4eb71313-1cf6-4961-b6ce-0c29fc5284b9" xsi:nil="true"/>
    <TPApplication xmlns="4eb71313-1cf6-4961-b6ce-0c29fc5284b9" xsi:nil="true"/>
    <CrawlForDependencies xmlns="4eb71313-1cf6-4961-b6ce-0c29fc5284b9">false</CrawlForDependencies>
    <HandoffToMSDN xmlns="4eb71313-1cf6-4961-b6ce-0c29fc5284b9" xsi:nil="true"/>
    <PlannedPubDate xmlns="4eb71313-1cf6-4961-b6ce-0c29fc5284b9" xsi:nil="true"/>
    <IntlLangReviewer xmlns="4eb71313-1cf6-4961-b6ce-0c29fc5284b9" xsi:nil="true"/>
    <TrustLevel xmlns="4eb71313-1cf6-4961-b6ce-0c29fc5284b9">1 Microsoft Managed Content</TrustLevel>
    <LocLastLocAttemptVersionLookup xmlns="4eb71313-1cf6-4961-b6ce-0c29fc5284b9">843282</LocLastLocAttemptVersionLookup>
    <IsSearchable xmlns="4eb71313-1cf6-4961-b6ce-0c29fc5284b9">true</IsSearchable>
    <TemplateTemplateType xmlns="4eb71313-1cf6-4961-b6ce-0c29fc5284b9">PowerPoint Template - Slideshow Launch</TemplateTemplateType>
    <CampaignTagsTaxHTField0 xmlns="4eb71313-1cf6-4961-b6ce-0c29fc5284b9">
      <Terms xmlns="http://schemas.microsoft.com/office/infopath/2007/PartnerControls"/>
    </CampaignTagsTaxHTField0>
    <TPNamespace xmlns="4eb71313-1cf6-4961-b6ce-0c29fc5284b9" xsi:nil="true"/>
    <TaxCatchAll xmlns="4eb71313-1cf6-4961-b6ce-0c29fc5284b9"/>
    <Markets xmlns="4eb71313-1cf6-4961-b6ce-0c29fc5284b9"/>
    <UAProjectedTotalWords xmlns="4eb71313-1cf6-4961-b6ce-0c29fc5284b9" xsi:nil="true"/>
    <IntlLangReview xmlns="4eb71313-1cf6-4961-b6ce-0c29fc5284b9">false</IntlLangReview>
    <OutputCachingOn xmlns="4eb71313-1cf6-4961-b6ce-0c29fc5284b9">false</OutputCachingOn>
    <LocMarketGroupTiers2 xmlns="4eb71313-1cf6-4961-b6ce-0c29fc5284b9" xsi:nil="true"/>
    <APAuthor xmlns="4eb71313-1cf6-4961-b6ce-0c29fc5284b9">
      <UserInfo>
        <DisplayName>REDMOND\v-sa</DisplayName>
        <AccountId>2467</AccountId>
        <AccountType/>
      </UserInfo>
    </APAuthor>
    <LocManualTestRequired xmlns="4eb71313-1cf6-4961-b6ce-0c29fc5284b9">false</LocManualTestRequired>
    <TPCommandLine xmlns="4eb71313-1cf6-4961-b6ce-0c29fc5284b9" xsi:nil="true"/>
    <TPAppVersion xmlns="4eb71313-1cf6-4961-b6ce-0c29fc5284b9" xsi:nil="true"/>
    <EditorialStatus xmlns="4eb71313-1cf6-4961-b6ce-0c29fc5284b9">Complete</EditorialStatus>
    <LastModifiedDateTime xmlns="4eb71313-1cf6-4961-b6ce-0c29fc5284b9" xsi:nil="true"/>
    <ScenarioTagsTaxHTField0 xmlns="4eb71313-1cf6-4961-b6ce-0c29fc5284b9">
      <Terms xmlns="http://schemas.microsoft.com/office/infopath/2007/PartnerControls"/>
    </ScenarioTagsTaxHTField0>
    <OriginalRelease xmlns="4eb71313-1cf6-4961-b6ce-0c29fc5284b9">15</OriginalRelease>
    <TPLaunchHelpLinkType xmlns="4eb71313-1cf6-4961-b6ce-0c29fc5284b9">Template</TPLaunchHelpLinkType>
    <LocalizationTagsTaxHTField0 xmlns="4eb71313-1cf6-4961-b6ce-0c29fc5284b9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C6DD24B17643A43B5911557F59D23340400899CD97D2199F748BA22A48D93649A64" ma:contentTypeVersion="58" ma:contentTypeDescription="Create a new document." ma:contentTypeScope="" ma:versionID="cb85242d804791fa63a999220e43a0bf">
  <xsd:schema xmlns:xsd="http://www.w3.org/2001/XMLSchema" xmlns:xs="http://www.w3.org/2001/XMLSchema" xmlns:p="http://schemas.microsoft.com/office/2006/metadata/properties" xmlns:ns2="4eb71313-1cf6-4961-b6ce-0c29fc5284b9" targetNamespace="http://schemas.microsoft.com/office/2006/metadata/properties" ma:root="true" ma:fieldsID="2e13631c6b34a2889e7ce7c8f1efd12b" ns2:_="">
    <xsd:import namespace="4eb71313-1cf6-4961-b6ce-0c29fc5284b9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b71313-1cf6-4961-b6ce-0c29fc5284b9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c3f4d027-4fd8-4cc2-8b85-0841a4458da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CA8D83B-96EC-4276-857B-79C0D68D41F2}" ma:internalName="CSXSubmissionMarket" ma:readOnly="false" ma:showField="MarketName" ma:web="4eb71313-1cf6-4961-b6ce-0c29fc5284b9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795c8547-23fd-40ca-83e8-685fb4656d05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3E8746B6-F860-4147-B98C-956DED1CEF1C}" ma:internalName="InProjectListLookup" ma:readOnly="true" ma:showField="InProjectList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dd8e871c-dee9-4360-89a8-b52fc0509435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3E8746B6-F860-4147-B98C-956DED1CEF1C}" ma:internalName="LastCompleteVersionLookup" ma:readOnly="true" ma:showField="LastCompleteVersion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3E8746B6-F860-4147-B98C-956DED1CEF1C}" ma:internalName="LastPreviewErrorLookup" ma:readOnly="true" ma:showField="LastPreviewError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3E8746B6-F860-4147-B98C-956DED1CEF1C}" ma:internalName="LastPreviewResultLookup" ma:readOnly="true" ma:showField="LastPreviewResult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3E8746B6-F860-4147-B98C-956DED1CEF1C}" ma:internalName="LastPreviewAttemptDateLookup" ma:readOnly="true" ma:showField="LastPreviewAttemptDate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3E8746B6-F860-4147-B98C-956DED1CEF1C}" ma:internalName="LastPreviewedByLookup" ma:readOnly="true" ma:showField="LastPreviewedBy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3E8746B6-F860-4147-B98C-956DED1CEF1C}" ma:internalName="LastPreviewTimeLookup" ma:readOnly="true" ma:showField="LastPreviewTime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3E8746B6-F860-4147-B98C-956DED1CEF1C}" ma:internalName="LastPreviewVersionLookup" ma:readOnly="true" ma:showField="LastPreviewVersion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3E8746B6-F860-4147-B98C-956DED1CEF1C}" ma:internalName="LastPublishErrorLookup" ma:readOnly="true" ma:showField="LastPublishError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3E8746B6-F860-4147-B98C-956DED1CEF1C}" ma:internalName="LastPublishResultLookup" ma:readOnly="true" ma:showField="LastPublishResult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3E8746B6-F860-4147-B98C-956DED1CEF1C}" ma:internalName="LastPublishAttemptDateLookup" ma:readOnly="true" ma:showField="LastPublishAttemptDate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3E8746B6-F860-4147-B98C-956DED1CEF1C}" ma:internalName="LastPublishedByLookup" ma:readOnly="true" ma:showField="LastPublishedBy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3E8746B6-F860-4147-B98C-956DED1CEF1C}" ma:internalName="LastPublishTimeLookup" ma:readOnly="true" ma:showField="LastPublishTime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3E8746B6-F860-4147-B98C-956DED1CEF1C}" ma:internalName="LastPublishVersionLookup" ma:readOnly="true" ma:showField="LastPublishVersion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23C0E5B4-08EA-4DE1-951E-EEC9D1148E55}" ma:internalName="LocLastLocAttemptVersionLookup" ma:readOnly="false" ma:showField="LastLocAttemptVersion" ma:web="4eb71313-1cf6-4961-b6ce-0c29fc5284b9">
      <xsd:simpleType>
        <xsd:restriction base="dms:Lookup"/>
      </xsd:simpleType>
    </xsd:element>
    <xsd:element name="LocLastLocAttemptVersionTypeLookup" ma:index="71" nillable="true" ma:displayName="Loc Last Loc Attempt Version Type" ma:default="" ma:list="{23C0E5B4-08EA-4DE1-951E-EEC9D1148E55}" ma:internalName="LocLastLocAttemptVersionTypeLookup" ma:readOnly="true" ma:showField="LastLocAttemptVersionType" ma:web="4eb71313-1cf6-4961-b6ce-0c29fc5284b9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23C0E5B4-08EA-4DE1-951E-EEC9D1148E55}" ma:internalName="LocNewPublishedVersionLookup" ma:readOnly="true" ma:showField="NewPublishedVersion" ma:web="4eb71313-1cf6-4961-b6ce-0c29fc5284b9">
      <xsd:simpleType>
        <xsd:restriction base="dms:Lookup"/>
      </xsd:simpleType>
    </xsd:element>
    <xsd:element name="LocOverallHandbackStatusLookup" ma:index="75" nillable="true" ma:displayName="Loc Overall Handback Status" ma:default="" ma:list="{23C0E5B4-08EA-4DE1-951E-EEC9D1148E55}" ma:internalName="LocOverallHandbackStatusLookup" ma:readOnly="true" ma:showField="OverallHandbackStatus" ma:web="4eb71313-1cf6-4961-b6ce-0c29fc5284b9">
      <xsd:simpleType>
        <xsd:restriction base="dms:Lookup"/>
      </xsd:simpleType>
    </xsd:element>
    <xsd:element name="LocOverallLocStatusLookup" ma:index="76" nillable="true" ma:displayName="Loc Overall Localize Status" ma:default="" ma:list="{23C0E5B4-08EA-4DE1-951E-EEC9D1148E55}" ma:internalName="LocOverallLocStatusLookup" ma:readOnly="true" ma:showField="OverallLocStatus" ma:web="4eb71313-1cf6-4961-b6ce-0c29fc5284b9">
      <xsd:simpleType>
        <xsd:restriction base="dms:Lookup"/>
      </xsd:simpleType>
    </xsd:element>
    <xsd:element name="LocOverallPreviewStatusLookup" ma:index="77" nillable="true" ma:displayName="Loc Overall Preview Status" ma:default="" ma:list="{23C0E5B4-08EA-4DE1-951E-EEC9D1148E55}" ma:internalName="LocOverallPreviewStatusLookup" ma:readOnly="true" ma:showField="OverallPreviewStatus" ma:web="4eb71313-1cf6-4961-b6ce-0c29fc5284b9">
      <xsd:simpleType>
        <xsd:restriction base="dms:Lookup"/>
      </xsd:simpleType>
    </xsd:element>
    <xsd:element name="LocOverallPublishStatusLookup" ma:index="78" nillable="true" ma:displayName="Loc Overall Publish Status" ma:default="" ma:list="{23C0E5B4-08EA-4DE1-951E-EEC9D1148E55}" ma:internalName="LocOverallPublishStatusLookup" ma:readOnly="true" ma:showField="OverallPublishStatus" ma:web="4eb71313-1cf6-4961-b6ce-0c29fc5284b9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23C0E5B4-08EA-4DE1-951E-EEC9D1148E55}" ma:internalName="LocProcessedForHandoffsLookup" ma:readOnly="true" ma:showField="ProcessedForHandoffs" ma:web="4eb71313-1cf6-4961-b6ce-0c29fc5284b9">
      <xsd:simpleType>
        <xsd:restriction base="dms:Lookup"/>
      </xsd:simpleType>
    </xsd:element>
    <xsd:element name="LocProcessedForMarketsLookup" ma:index="81" nillable="true" ma:displayName="Loc Processed For Markets" ma:default="" ma:list="{23C0E5B4-08EA-4DE1-951E-EEC9D1148E55}" ma:internalName="LocProcessedForMarketsLookup" ma:readOnly="true" ma:showField="ProcessedForMarkets" ma:web="4eb71313-1cf6-4961-b6ce-0c29fc5284b9">
      <xsd:simpleType>
        <xsd:restriction base="dms:Lookup"/>
      </xsd:simpleType>
    </xsd:element>
    <xsd:element name="LocPublishedDependentAssetsLookup" ma:index="82" nillable="true" ma:displayName="Loc Published Dependent Assets" ma:default="" ma:list="{23C0E5B4-08EA-4DE1-951E-EEC9D1148E55}" ma:internalName="LocPublishedDependentAssetsLookup" ma:readOnly="true" ma:showField="PublishedDependentAssets" ma:web="4eb71313-1cf6-4961-b6ce-0c29fc5284b9">
      <xsd:simpleType>
        <xsd:restriction base="dms:Lookup"/>
      </xsd:simpleType>
    </xsd:element>
    <xsd:element name="LocPublishedLinkedAssetsLookup" ma:index="83" nillable="true" ma:displayName="Loc Published Linked Assets" ma:default="" ma:list="{23C0E5B4-08EA-4DE1-951E-EEC9D1148E55}" ma:internalName="LocPublishedLinkedAssetsLookup" ma:readOnly="true" ma:showField="PublishedLinkedAssets" ma:web="4eb71313-1cf6-4961-b6ce-0c29fc5284b9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a64f61a5-8dda-4b60-92b7-5d2a1238c06b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CA8D83B-96EC-4276-857B-79C0D68D41F2}" ma:internalName="Markets" ma:readOnly="false" ma:showField="MarketName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3E8746B6-F860-4147-B98C-956DED1CEF1C}" ma:internalName="NumOfRatingsLookup" ma:readOnly="true" ma:showField="NumOfRatings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3E8746B6-F860-4147-B98C-956DED1CEF1C}" ma:internalName="PublishStatusLookup" ma:readOnly="false" ma:showField="PublishStatus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cb8549bf-ef8d-4a3b-b930-30a5e5f6ddcb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4e3c5e03-5af4-47a0-b7f8-ada82367dacf}" ma:internalName="TaxCatchAll" ma:showField="CatchAllData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4e3c5e03-5af4-47a0-b7f8-ada82367dacf}" ma:internalName="TaxCatchAllLabel" ma:readOnly="true" ma:showField="CatchAllDataLabel" ma:web="4eb71313-1cf6-4961-b6ce-0c29fc528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A3ECAA-1471-46C2-A753-7478E8C0BE27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eb71313-1cf6-4961-b6ce-0c29fc5284b9"/>
  </ds:schemaRefs>
</ds:datastoreItem>
</file>

<file path=customXml/itemProps2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251166-01F6-4E28-934E-A605A686FE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b71313-1cf6-4961-b6ce-0c29fc5284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Vítá vás PowerPoint</Template>
  <TotalTime>0</TotalTime>
  <Words>172</Words>
  <Application>Microsoft Office PowerPoint</Application>
  <PresentationFormat>Širokoúhlá obrazovka</PresentationFormat>
  <Paragraphs>27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Neurální sítě</vt:lpstr>
      <vt:lpstr>Popis</vt:lpstr>
      <vt:lpstr>Struktura projektu</vt:lpstr>
      <vt:lpstr>Testování sítě</vt:lpstr>
      <vt:lpstr>Testování sítě</vt:lpstr>
      <vt:lpstr>Nevýhody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2019-05-24T12:53:43Z</dcterms:created>
  <dcterms:modified xsi:type="dcterms:W3CDTF">2019-05-27T20:35:13Z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0x010100AC6DD24B17643A43B5911557F59D23340400899CD97D2199F748BA22A48D93649A64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