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ลักษณะ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ลักษณะสีปานกลาง 4 - เน้น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ลักษณะสีปานกลาง 4 - เน้น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74" y="-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0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020DE-AC1E-4D60-8429-54D38811994E}" type="datetimeFigureOut">
              <a:rPr lang="th-TH" smtClean="0"/>
              <a:t>03/12/60</a:t>
            </a:fld>
            <a:endParaRPr lang="th-TH"/>
          </a:p>
        </p:txBody>
      </p:sp>
      <p:sp>
        <p:nvSpPr>
          <p:cNvPr id="4" name="ตัวแทน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08596-569E-4473-BA84-66542C56FD4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5239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08596-569E-4473-BA84-66542C56FD4D}" type="slidenum">
              <a:rPr lang="th-TH" smtClean="0"/>
              <a:t>17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06296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B678-925D-4F4F-B62B-6352D6F6661A}" type="datetimeFigureOut">
              <a:rPr lang="th-TH" smtClean="0"/>
              <a:t>03/12/60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C60C7-E179-48EC-9180-238C40A94CE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86272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B678-925D-4F4F-B62B-6352D6F6661A}" type="datetimeFigureOut">
              <a:rPr lang="th-TH" smtClean="0"/>
              <a:t>03/12/60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C60C7-E179-48EC-9180-238C40A94CE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40798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B678-925D-4F4F-B62B-6352D6F6661A}" type="datetimeFigureOut">
              <a:rPr lang="th-TH" smtClean="0"/>
              <a:t>03/12/60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C60C7-E179-48EC-9180-238C40A94CE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94725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B678-925D-4F4F-B62B-6352D6F6661A}" type="datetimeFigureOut">
              <a:rPr lang="th-TH" smtClean="0"/>
              <a:t>03/12/60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C60C7-E179-48EC-9180-238C40A94CE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54360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B678-925D-4F4F-B62B-6352D6F6661A}" type="datetimeFigureOut">
              <a:rPr lang="th-TH" smtClean="0"/>
              <a:t>03/12/60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C60C7-E179-48EC-9180-238C40A94CE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80162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B678-925D-4F4F-B62B-6352D6F6661A}" type="datetimeFigureOut">
              <a:rPr lang="th-TH" smtClean="0"/>
              <a:t>03/12/60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C60C7-E179-48EC-9180-238C40A94CE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10142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B678-925D-4F4F-B62B-6352D6F6661A}" type="datetimeFigureOut">
              <a:rPr lang="th-TH" smtClean="0"/>
              <a:t>03/12/60</a:t>
            </a:fld>
            <a:endParaRPr lang="th-TH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C60C7-E179-48EC-9180-238C40A94CE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31918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B678-925D-4F4F-B62B-6352D6F6661A}" type="datetimeFigureOut">
              <a:rPr lang="th-TH" smtClean="0"/>
              <a:t>03/12/60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C60C7-E179-48EC-9180-238C40A94CE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40162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B678-925D-4F4F-B62B-6352D6F6661A}" type="datetimeFigureOut">
              <a:rPr lang="th-TH" smtClean="0"/>
              <a:t>03/12/60</a:t>
            </a:fld>
            <a:endParaRPr lang="th-TH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C60C7-E179-48EC-9180-238C40A94CE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724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B678-925D-4F4F-B62B-6352D6F6661A}" type="datetimeFigureOut">
              <a:rPr lang="th-TH" smtClean="0"/>
              <a:t>03/12/60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C60C7-E179-48EC-9180-238C40A94CE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73631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B678-925D-4F4F-B62B-6352D6F6661A}" type="datetimeFigureOut">
              <a:rPr lang="th-TH" smtClean="0"/>
              <a:t>03/12/60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C60C7-E179-48EC-9180-238C40A94CE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17524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3B678-925D-4F4F-B62B-6352D6F6661A}" type="datetimeFigureOut">
              <a:rPr lang="th-TH" smtClean="0"/>
              <a:t>03/12/60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C60C7-E179-48EC-9180-238C40A94CE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45047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อาร์เรย์ (</a:t>
            </a:r>
            <a:r>
              <a:rPr lang="en-GB" b="1" dirty="0" smtClean="0">
                <a:latin typeface="TH SarabunPSK" pitchFamily="34" charset="-34"/>
                <a:cs typeface="TH SarabunPSK" pitchFamily="34" charset="-34"/>
              </a:rPr>
              <a:t>Arrays)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09654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ขอบเขตของอาร์เรย์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800" b="1" dirty="0" smtClean="0">
                <a:latin typeface="TH SarabunPSK" pitchFamily="34" charset="-34"/>
                <a:cs typeface="TH SarabunPSK" pitchFamily="34" charset="-34"/>
              </a:rPr>
              <a:t>การคำนวณจำนวนสมาชิกของอาร์เรย์หนึ่งมิติ</a:t>
            </a:r>
          </a:p>
          <a:p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สามารถคำนวณได้จากสูตร</a:t>
            </a:r>
            <a:endParaRPr lang="th-TH" sz="28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7704" y="3212976"/>
            <a:ext cx="5184576" cy="138499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จำนวนสมาชิก </a:t>
            </a:r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= U – L + 1</a:t>
            </a:r>
          </a:p>
          <a:p>
            <a:r>
              <a:rPr lang="th-TH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โดยที่ </a:t>
            </a:r>
            <a:r>
              <a:rPr lang="en-US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	U  =  </a:t>
            </a:r>
            <a:r>
              <a:rPr lang="th-TH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ขอบเขตบนสุด </a:t>
            </a:r>
            <a:r>
              <a:rPr lang="en-US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(Upper Bound)</a:t>
            </a:r>
          </a:p>
          <a:p>
            <a:r>
              <a:rPr lang="en-US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L  = </a:t>
            </a:r>
            <a:r>
              <a:rPr lang="th-TH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 ขอบเขตล่างสุด</a:t>
            </a:r>
            <a:r>
              <a:rPr lang="en-US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(Lower Bound)</a:t>
            </a:r>
            <a:endParaRPr lang="th-TH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grpSp>
        <p:nvGrpSpPr>
          <p:cNvPr id="6" name="กลุ่ม 5"/>
          <p:cNvGrpSpPr/>
          <p:nvPr/>
        </p:nvGrpSpPr>
        <p:grpSpPr>
          <a:xfrm>
            <a:off x="7325518" y="5157192"/>
            <a:ext cx="1747426" cy="1584176"/>
            <a:chOff x="7325518" y="5157192"/>
            <a:chExt cx="1747426" cy="1584176"/>
          </a:xfrm>
        </p:grpSpPr>
        <p:sp>
          <p:nvSpPr>
            <p:cNvPr id="7" name="วงรี 6"/>
            <p:cNvSpPr/>
            <p:nvPr/>
          </p:nvSpPr>
          <p:spPr>
            <a:xfrm>
              <a:off x="8532439" y="6237312"/>
              <a:ext cx="540505" cy="50405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8" name="วงรี 7"/>
            <p:cNvSpPr/>
            <p:nvPr/>
          </p:nvSpPr>
          <p:spPr>
            <a:xfrm>
              <a:off x="8047592" y="6381328"/>
              <a:ext cx="397620" cy="3600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9" name="วงรี 8"/>
            <p:cNvSpPr/>
            <p:nvPr/>
          </p:nvSpPr>
          <p:spPr>
            <a:xfrm>
              <a:off x="7630764" y="6489340"/>
              <a:ext cx="325612" cy="252028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0" name="วงรี 9"/>
            <p:cNvSpPr/>
            <p:nvPr/>
          </p:nvSpPr>
          <p:spPr>
            <a:xfrm>
              <a:off x="7325518" y="6561348"/>
              <a:ext cx="198810" cy="18002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1" name="วงรี 10"/>
            <p:cNvSpPr/>
            <p:nvPr/>
          </p:nvSpPr>
          <p:spPr>
            <a:xfrm>
              <a:off x="8655978" y="5805264"/>
              <a:ext cx="397620" cy="3600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2" name="วงรี 11"/>
            <p:cNvSpPr/>
            <p:nvPr/>
          </p:nvSpPr>
          <p:spPr>
            <a:xfrm>
              <a:off x="8695643" y="5445224"/>
              <a:ext cx="325612" cy="252028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3" name="วงรี 12"/>
            <p:cNvSpPr/>
            <p:nvPr/>
          </p:nvSpPr>
          <p:spPr>
            <a:xfrm>
              <a:off x="8802691" y="5157192"/>
              <a:ext cx="198810" cy="18002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</p:spTree>
    <p:extLst>
      <p:ext uri="{BB962C8B-B14F-4D97-AF65-F5344CB8AC3E}">
        <p14:creationId xmlns:p14="http://schemas.microsoft.com/office/powerpoint/2010/main" val="2469458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ขอบเขตของอาร์เรย์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800" b="1" dirty="0" smtClean="0">
                <a:latin typeface="TH SarabunPSK" pitchFamily="34" charset="-34"/>
                <a:cs typeface="TH SarabunPSK" pitchFamily="34" charset="-34"/>
              </a:rPr>
              <a:t>การคำนวณจำนวนสมาชิกของอาร์เรย์หนึ่งมิติ</a:t>
            </a:r>
          </a:p>
          <a:p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จำนวนสมาชิกของอาร์เรย์ </a:t>
            </a:r>
            <a:r>
              <a:rPr lang="en-US" sz="2800" dirty="0" smtClean="0">
                <a:latin typeface="TH SarabunPSK" pitchFamily="34" charset="-34"/>
                <a:cs typeface="TH SarabunPSK" pitchFamily="34" charset="-34"/>
              </a:rPr>
              <a:t>A</a:t>
            </a:r>
            <a:endParaRPr lang="th-TH" sz="2800" dirty="0" smtClean="0">
              <a:latin typeface="TH SarabunPSK" pitchFamily="34" charset="-34"/>
              <a:cs typeface="TH SarabunPSK" pitchFamily="34" charset="-34"/>
            </a:endParaRPr>
          </a:p>
          <a:p>
            <a:endParaRPr lang="th-TH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907704" y="3212976"/>
            <a:ext cx="5184576" cy="138499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th-TH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	จำนวนสมาชิก</a:t>
            </a:r>
            <a:r>
              <a:rPr lang="th-TH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=  U – L + 1</a:t>
            </a:r>
          </a:p>
          <a:p>
            <a:r>
              <a:rPr lang="en-US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	</a:t>
            </a:r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	        =  4 – 0 + 1</a:t>
            </a:r>
          </a:p>
          <a:p>
            <a:r>
              <a:rPr lang="en-US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	</a:t>
            </a:r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	        =  5</a:t>
            </a:r>
          </a:p>
        </p:txBody>
      </p:sp>
      <p:grpSp>
        <p:nvGrpSpPr>
          <p:cNvPr id="6" name="กลุ่ม 5"/>
          <p:cNvGrpSpPr/>
          <p:nvPr/>
        </p:nvGrpSpPr>
        <p:grpSpPr>
          <a:xfrm>
            <a:off x="7325518" y="5157192"/>
            <a:ext cx="1747426" cy="1584176"/>
            <a:chOff x="7325518" y="5157192"/>
            <a:chExt cx="1747426" cy="1584176"/>
          </a:xfrm>
        </p:grpSpPr>
        <p:sp>
          <p:nvSpPr>
            <p:cNvPr id="7" name="วงรี 6"/>
            <p:cNvSpPr/>
            <p:nvPr/>
          </p:nvSpPr>
          <p:spPr>
            <a:xfrm>
              <a:off x="8532439" y="6237312"/>
              <a:ext cx="540505" cy="50405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8" name="วงรี 7"/>
            <p:cNvSpPr/>
            <p:nvPr/>
          </p:nvSpPr>
          <p:spPr>
            <a:xfrm>
              <a:off x="8047592" y="6381328"/>
              <a:ext cx="397620" cy="3600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9" name="วงรี 8"/>
            <p:cNvSpPr/>
            <p:nvPr/>
          </p:nvSpPr>
          <p:spPr>
            <a:xfrm>
              <a:off x="7630764" y="6489340"/>
              <a:ext cx="325612" cy="252028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0" name="วงรี 9"/>
            <p:cNvSpPr/>
            <p:nvPr/>
          </p:nvSpPr>
          <p:spPr>
            <a:xfrm>
              <a:off x="7325518" y="6561348"/>
              <a:ext cx="198810" cy="18002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1" name="วงรี 10"/>
            <p:cNvSpPr/>
            <p:nvPr/>
          </p:nvSpPr>
          <p:spPr>
            <a:xfrm>
              <a:off x="8655978" y="5805264"/>
              <a:ext cx="397620" cy="3600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2" name="วงรี 11"/>
            <p:cNvSpPr/>
            <p:nvPr/>
          </p:nvSpPr>
          <p:spPr>
            <a:xfrm>
              <a:off x="8695643" y="5445224"/>
              <a:ext cx="325612" cy="252028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3" name="วงรี 12"/>
            <p:cNvSpPr/>
            <p:nvPr/>
          </p:nvSpPr>
          <p:spPr>
            <a:xfrm>
              <a:off x="8802691" y="5157192"/>
              <a:ext cx="198810" cy="18002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</p:spTree>
    <p:extLst>
      <p:ext uri="{BB962C8B-B14F-4D97-AF65-F5344CB8AC3E}">
        <p14:creationId xmlns:p14="http://schemas.microsoft.com/office/powerpoint/2010/main" val="2532263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ขอบเขตของอาร์เรย์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การคำนวณจำนวนสมาชิกของอาร์เรย์หนึ่งมิติ</a:t>
            </a:r>
          </a:p>
          <a:p>
            <a:r>
              <a:rPr lang="th-TH" dirty="0" smtClean="0">
                <a:latin typeface="TH SarabunPSK" pitchFamily="34" charset="-34"/>
                <a:cs typeface="TH SarabunPSK" pitchFamily="34" charset="-34"/>
              </a:rPr>
              <a:t>สามารถคำนวณได้จากสูตร</a:t>
            </a:r>
          </a:p>
          <a:p>
            <a:endParaRPr lang="th-TH" dirty="0"/>
          </a:p>
        </p:txBody>
      </p:sp>
      <p:sp>
        <p:nvSpPr>
          <p:cNvPr id="4" name="TextBox 3"/>
          <p:cNvSpPr txBox="1"/>
          <p:nvPr/>
        </p:nvSpPr>
        <p:spPr>
          <a:xfrm>
            <a:off x="1331640" y="3212976"/>
            <a:ext cx="6120680" cy="224676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จำนวนสมาชิก </a:t>
            </a:r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= (U</a:t>
            </a:r>
            <a:r>
              <a:rPr lang="en-US" b="1" baseline="-25000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1</a:t>
            </a:r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– L</a:t>
            </a:r>
            <a:r>
              <a:rPr lang="en-US" b="1" baseline="-25000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1</a:t>
            </a:r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+ 1) x (U</a:t>
            </a:r>
            <a:r>
              <a:rPr lang="en-US" b="1" baseline="-25000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2</a:t>
            </a:r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– L</a:t>
            </a:r>
            <a:r>
              <a:rPr lang="en-US" b="1" baseline="-25000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2</a:t>
            </a:r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+ 1)</a:t>
            </a:r>
          </a:p>
          <a:p>
            <a:r>
              <a:rPr lang="th-TH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โดยที่ </a:t>
            </a:r>
            <a:r>
              <a:rPr lang="en-US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	U</a:t>
            </a:r>
            <a:r>
              <a:rPr lang="en-US" baseline="-25000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1</a:t>
            </a:r>
            <a:r>
              <a:rPr lang="en-US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 =  </a:t>
            </a:r>
            <a:r>
              <a:rPr lang="th-TH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ขอบเขตบนสุด </a:t>
            </a:r>
            <a:r>
              <a:rPr lang="en-US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(Upper Bound) </a:t>
            </a:r>
            <a:r>
              <a:rPr lang="th-TH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ของแถว</a:t>
            </a:r>
            <a:endParaRPr lang="en-US" dirty="0" smtClean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r>
              <a:rPr lang="en-US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L</a:t>
            </a:r>
            <a:r>
              <a:rPr lang="en-US" baseline="-25000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1</a:t>
            </a:r>
            <a:r>
              <a:rPr lang="en-US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 = </a:t>
            </a:r>
            <a:r>
              <a:rPr lang="th-TH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 ขอบเขตล่างสุด</a:t>
            </a:r>
            <a:r>
              <a:rPr lang="en-US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(Lower Bound) </a:t>
            </a:r>
            <a:r>
              <a:rPr lang="th-TH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ของแถว</a:t>
            </a:r>
          </a:p>
          <a:p>
            <a:r>
              <a:rPr lang="th-TH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U</a:t>
            </a:r>
            <a:r>
              <a:rPr lang="en-US" baseline="-25000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2</a:t>
            </a:r>
            <a:r>
              <a:rPr lang="en-US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 =  </a:t>
            </a:r>
            <a:r>
              <a:rPr lang="th-TH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ขอบเขตบนสุด </a:t>
            </a:r>
            <a:r>
              <a:rPr lang="en-US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(Upper Bound) </a:t>
            </a:r>
            <a:r>
              <a:rPr lang="th-TH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ของคอลัมน์</a:t>
            </a:r>
          </a:p>
          <a:p>
            <a:r>
              <a:rPr lang="th-TH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L</a:t>
            </a:r>
            <a:r>
              <a:rPr lang="en-US" baseline="-25000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2</a:t>
            </a:r>
            <a:r>
              <a:rPr lang="en-US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 =  </a:t>
            </a:r>
            <a:r>
              <a:rPr lang="en-US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ขอบเขตล่างสุด </a:t>
            </a:r>
            <a:r>
              <a:rPr lang="en-US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(Lower Bound) </a:t>
            </a:r>
            <a:r>
              <a:rPr lang="th-TH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ของคอลัมน์</a:t>
            </a:r>
            <a:endParaRPr lang="th-TH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grpSp>
        <p:nvGrpSpPr>
          <p:cNvPr id="5" name="กลุ่ม 4"/>
          <p:cNvGrpSpPr/>
          <p:nvPr/>
        </p:nvGrpSpPr>
        <p:grpSpPr>
          <a:xfrm>
            <a:off x="7325518" y="5157192"/>
            <a:ext cx="1747426" cy="1584176"/>
            <a:chOff x="7325518" y="5157192"/>
            <a:chExt cx="1747426" cy="1584176"/>
          </a:xfrm>
        </p:grpSpPr>
        <p:sp>
          <p:nvSpPr>
            <p:cNvPr id="6" name="วงรี 5"/>
            <p:cNvSpPr/>
            <p:nvPr/>
          </p:nvSpPr>
          <p:spPr>
            <a:xfrm>
              <a:off x="8532439" y="6237312"/>
              <a:ext cx="540505" cy="50405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7" name="วงรี 6"/>
            <p:cNvSpPr/>
            <p:nvPr/>
          </p:nvSpPr>
          <p:spPr>
            <a:xfrm>
              <a:off x="8047592" y="6381328"/>
              <a:ext cx="397620" cy="3600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8" name="วงรี 7"/>
            <p:cNvSpPr/>
            <p:nvPr/>
          </p:nvSpPr>
          <p:spPr>
            <a:xfrm>
              <a:off x="7630764" y="6489340"/>
              <a:ext cx="325612" cy="252028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9" name="วงรี 8"/>
            <p:cNvSpPr/>
            <p:nvPr/>
          </p:nvSpPr>
          <p:spPr>
            <a:xfrm>
              <a:off x="7325518" y="6561348"/>
              <a:ext cx="198810" cy="18002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0" name="วงรี 9"/>
            <p:cNvSpPr/>
            <p:nvPr/>
          </p:nvSpPr>
          <p:spPr>
            <a:xfrm>
              <a:off x="8655978" y="5805264"/>
              <a:ext cx="397620" cy="3600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1" name="วงรี 10"/>
            <p:cNvSpPr/>
            <p:nvPr/>
          </p:nvSpPr>
          <p:spPr>
            <a:xfrm>
              <a:off x="8695643" y="5445224"/>
              <a:ext cx="325612" cy="252028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2" name="วงรี 11"/>
            <p:cNvSpPr/>
            <p:nvPr/>
          </p:nvSpPr>
          <p:spPr>
            <a:xfrm>
              <a:off x="8802691" y="5157192"/>
              <a:ext cx="198810" cy="18002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</p:spTree>
    <p:extLst>
      <p:ext uri="{BB962C8B-B14F-4D97-AF65-F5344CB8AC3E}">
        <p14:creationId xmlns:p14="http://schemas.microsoft.com/office/powerpoint/2010/main" val="3811687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ขอบเขตของอาร์เรย์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thaiDist"/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ตัวอย่าง การคำนวณจำนวนสมาชิกของอาร์เรย์สองมิติชื่อ </a:t>
            </a:r>
            <a:r>
              <a:rPr lang="en-US" sz="2800" dirty="0" smtClean="0">
                <a:latin typeface="TH SarabunPSK" pitchFamily="34" charset="-34"/>
                <a:cs typeface="TH SarabunPSK" pitchFamily="34" charset="-34"/>
              </a:rPr>
              <a:t>number </a:t>
            </a:r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ซึ่งประกาศด้วยภาษา </a:t>
            </a:r>
            <a:r>
              <a:rPr lang="en-US" sz="2800" dirty="0" smtClean="0">
                <a:latin typeface="TH SarabunPSK" pitchFamily="34" charset="-34"/>
                <a:cs typeface="TH SarabunPSK" pitchFamily="34" charset="-34"/>
              </a:rPr>
              <a:t>C </a:t>
            </a:r>
            <a:endParaRPr lang="th-TH" sz="28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636912"/>
            <a:ext cx="2916324" cy="52322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H SarabunPSK" pitchFamily="34" charset="-34"/>
                <a:cs typeface="TH SarabunPSK" pitchFamily="34" charset="-34"/>
              </a:rPr>
              <a:t>i</a:t>
            </a:r>
            <a:r>
              <a:rPr lang="en-US" dirty="0" err="1" smtClean="0">
                <a:latin typeface="TH SarabunPSK" pitchFamily="34" charset="-34"/>
                <a:cs typeface="TH SarabunPSK" pitchFamily="34" charset="-34"/>
              </a:rPr>
              <a:t>nt</a:t>
            </a:r>
            <a:r>
              <a:rPr lang="en-US" dirty="0" smtClean="0">
                <a:latin typeface="TH SarabunPSK" pitchFamily="34" charset="-34"/>
                <a:cs typeface="TH SarabunPSK" pitchFamily="34" charset="-34"/>
              </a:rPr>
              <a:t> number [5][4];</a:t>
            </a:r>
            <a:endParaRPr lang="th-TH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19672" y="3486487"/>
            <a:ext cx="6120680" cy="1815882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h-TH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	จำนวนสมาชิก </a:t>
            </a:r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= (U</a:t>
            </a:r>
            <a:r>
              <a:rPr lang="en-US" b="1" baseline="-25000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1</a:t>
            </a:r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– L</a:t>
            </a:r>
            <a:r>
              <a:rPr lang="en-US" b="1" baseline="-25000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1</a:t>
            </a:r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+ 1) x (U</a:t>
            </a:r>
            <a:r>
              <a:rPr lang="en-US" b="1" baseline="-25000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2</a:t>
            </a:r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– L</a:t>
            </a:r>
            <a:r>
              <a:rPr lang="en-US" b="1" baseline="-25000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2</a:t>
            </a:r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+ 1)</a:t>
            </a:r>
            <a:endParaRPr lang="en-US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r>
              <a:rPr lang="th-TH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		       </a:t>
            </a:r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= (4 – 0 + 1) x (3 – 0 + 1)</a:t>
            </a:r>
          </a:p>
          <a:p>
            <a:r>
              <a:rPr lang="en-US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	</a:t>
            </a:r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	       = 5 x 4</a:t>
            </a:r>
          </a:p>
          <a:p>
            <a:r>
              <a:rPr lang="en-US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	</a:t>
            </a:r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	       = 20</a:t>
            </a:r>
            <a:endParaRPr lang="th-TH" b="1" dirty="0" smtClean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grpSp>
        <p:nvGrpSpPr>
          <p:cNvPr id="6" name="กลุ่ม 5"/>
          <p:cNvGrpSpPr/>
          <p:nvPr/>
        </p:nvGrpSpPr>
        <p:grpSpPr>
          <a:xfrm>
            <a:off x="7325518" y="5157192"/>
            <a:ext cx="1747426" cy="1584176"/>
            <a:chOff x="7325518" y="5157192"/>
            <a:chExt cx="1747426" cy="1584176"/>
          </a:xfrm>
        </p:grpSpPr>
        <p:sp>
          <p:nvSpPr>
            <p:cNvPr id="7" name="วงรี 6"/>
            <p:cNvSpPr/>
            <p:nvPr/>
          </p:nvSpPr>
          <p:spPr>
            <a:xfrm>
              <a:off x="8532439" y="6237312"/>
              <a:ext cx="540505" cy="50405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8" name="วงรี 7"/>
            <p:cNvSpPr/>
            <p:nvPr/>
          </p:nvSpPr>
          <p:spPr>
            <a:xfrm>
              <a:off x="8047592" y="6381328"/>
              <a:ext cx="397620" cy="3600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9" name="วงรี 8"/>
            <p:cNvSpPr/>
            <p:nvPr/>
          </p:nvSpPr>
          <p:spPr>
            <a:xfrm>
              <a:off x="7630764" y="6489340"/>
              <a:ext cx="325612" cy="252028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0" name="วงรี 9"/>
            <p:cNvSpPr/>
            <p:nvPr/>
          </p:nvSpPr>
          <p:spPr>
            <a:xfrm>
              <a:off x="7325518" y="6561348"/>
              <a:ext cx="198810" cy="18002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1" name="วงรี 10"/>
            <p:cNvSpPr/>
            <p:nvPr/>
          </p:nvSpPr>
          <p:spPr>
            <a:xfrm>
              <a:off x="8655978" y="5805264"/>
              <a:ext cx="397620" cy="3600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2" name="วงรี 11"/>
            <p:cNvSpPr/>
            <p:nvPr/>
          </p:nvSpPr>
          <p:spPr>
            <a:xfrm>
              <a:off x="8695643" y="5445224"/>
              <a:ext cx="325612" cy="252028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3" name="วงรี 12"/>
            <p:cNvSpPr/>
            <p:nvPr/>
          </p:nvSpPr>
          <p:spPr>
            <a:xfrm>
              <a:off x="8802691" y="5157192"/>
              <a:ext cx="198810" cy="18002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</p:spTree>
    <p:extLst>
      <p:ext uri="{BB962C8B-B14F-4D97-AF65-F5344CB8AC3E}">
        <p14:creationId xmlns:p14="http://schemas.microsoft.com/office/powerpoint/2010/main" val="438574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การจัดเก็บอาร์เรย์ในหน่วยความจำ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thaiDist"/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อาร์เรย์ที่จัดเก็บอยู่ในหน่วยความจำจะมีลักษณะเป็นลำดับต่อเนื่อง</a:t>
            </a:r>
          </a:p>
          <a:p>
            <a:pPr algn="thaiDist"/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ใช้พื้นที่ในการจัดเก็บข้อมูลของสมาชิกแต่ละตัวเท่า ๆ กัน</a:t>
            </a:r>
          </a:p>
          <a:p>
            <a:pPr algn="thaiDist"/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สมาชิกทุกตัวในอาร์เรย์ต้องเป็นชนิดเดียวกัน </a:t>
            </a:r>
            <a:r>
              <a:rPr lang="en-US" sz="2800" dirty="0" smtClean="0">
                <a:latin typeface="TH SarabunPSK" pitchFamily="34" charset="-34"/>
                <a:cs typeface="TH SarabunPSK" pitchFamily="34" charset="-34"/>
              </a:rPr>
              <a:t>(Homogenous Elements)</a:t>
            </a:r>
          </a:p>
          <a:p>
            <a:pPr algn="thaiDist"/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สามารถเข้าถึงข้อมูลทุกตำแหน่งในอาร์เรย์ได้โดยตรง</a:t>
            </a:r>
          </a:p>
          <a:p>
            <a:pPr algn="thaiDist"/>
            <a:endParaRPr lang="th-TH" sz="2800" dirty="0" smtClean="0">
              <a:latin typeface="TH SarabunPSK" pitchFamily="34" charset="-34"/>
              <a:cs typeface="TH SarabunPSK" pitchFamily="34" charset="-34"/>
            </a:endParaRPr>
          </a:p>
          <a:p>
            <a:pPr algn="thaiDist"/>
            <a:endParaRPr lang="th-TH" sz="2800" dirty="0">
              <a:latin typeface="TH SarabunPSK" pitchFamily="34" charset="-34"/>
              <a:cs typeface="TH SarabunPSK" pitchFamily="34" charset="-34"/>
            </a:endParaRPr>
          </a:p>
        </p:txBody>
      </p:sp>
      <p:grpSp>
        <p:nvGrpSpPr>
          <p:cNvPr id="4" name="กลุ่ม 3"/>
          <p:cNvGrpSpPr/>
          <p:nvPr/>
        </p:nvGrpSpPr>
        <p:grpSpPr>
          <a:xfrm>
            <a:off x="7325518" y="5157192"/>
            <a:ext cx="1747426" cy="1584176"/>
            <a:chOff x="7325518" y="5157192"/>
            <a:chExt cx="1747426" cy="1584176"/>
          </a:xfrm>
        </p:grpSpPr>
        <p:sp>
          <p:nvSpPr>
            <p:cNvPr id="5" name="วงรี 4"/>
            <p:cNvSpPr/>
            <p:nvPr/>
          </p:nvSpPr>
          <p:spPr>
            <a:xfrm>
              <a:off x="8532439" y="6237312"/>
              <a:ext cx="540505" cy="50405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6" name="วงรี 5"/>
            <p:cNvSpPr/>
            <p:nvPr/>
          </p:nvSpPr>
          <p:spPr>
            <a:xfrm>
              <a:off x="8047592" y="6381328"/>
              <a:ext cx="397620" cy="3600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7" name="วงรี 6"/>
            <p:cNvSpPr/>
            <p:nvPr/>
          </p:nvSpPr>
          <p:spPr>
            <a:xfrm>
              <a:off x="7630764" y="6489340"/>
              <a:ext cx="325612" cy="252028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8" name="วงรี 7"/>
            <p:cNvSpPr/>
            <p:nvPr/>
          </p:nvSpPr>
          <p:spPr>
            <a:xfrm>
              <a:off x="7325518" y="6561348"/>
              <a:ext cx="198810" cy="18002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9" name="วงรี 8"/>
            <p:cNvSpPr/>
            <p:nvPr/>
          </p:nvSpPr>
          <p:spPr>
            <a:xfrm>
              <a:off x="8655978" y="5805264"/>
              <a:ext cx="397620" cy="3600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0" name="วงรี 9"/>
            <p:cNvSpPr/>
            <p:nvPr/>
          </p:nvSpPr>
          <p:spPr>
            <a:xfrm>
              <a:off x="8695643" y="5445224"/>
              <a:ext cx="325612" cy="252028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1" name="วงรี 10"/>
            <p:cNvSpPr/>
            <p:nvPr/>
          </p:nvSpPr>
          <p:spPr>
            <a:xfrm>
              <a:off x="8802691" y="5157192"/>
              <a:ext cx="198810" cy="18002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</p:spTree>
    <p:extLst>
      <p:ext uri="{BB962C8B-B14F-4D97-AF65-F5344CB8AC3E}">
        <p14:creationId xmlns:p14="http://schemas.microsoft.com/office/powerpoint/2010/main" val="3772914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การจัดเก็บอาร์เรย์ในหน่วยความจำ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800" b="1" dirty="0" smtClean="0">
                <a:latin typeface="TH SarabunPSK" pitchFamily="34" charset="-34"/>
                <a:cs typeface="TH SarabunPSK" pitchFamily="34" charset="-34"/>
              </a:rPr>
              <a:t>อาร์เรย์หนึ่งมิติ </a:t>
            </a:r>
            <a:r>
              <a:rPr lang="en-US" sz="2800" b="1" dirty="0" smtClean="0">
                <a:latin typeface="TH SarabunPSK" pitchFamily="34" charset="-34"/>
                <a:cs typeface="TH SarabunPSK" pitchFamily="34" charset="-34"/>
              </a:rPr>
              <a:t>(One Dimension Array)</a:t>
            </a:r>
          </a:p>
          <a:p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อาร์เรย์หนึ่งมิติจะจัดเก็บข้อมูลในลักษณะต่อเนื่องเป็นแถว ซึ่งอาจจะเสนอในมุมมองแบบแนวนอนหรือแนวตั้งก็ได้</a:t>
            </a:r>
          </a:p>
          <a:p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รูปแบบทั่วไปของโครงสร้างข้อมูลอาร์เรย์หนึ่งมิติ</a:t>
            </a:r>
            <a:endParaRPr lang="th-TH" sz="28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75656" y="3917374"/>
            <a:ext cx="6120680" cy="1815882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h-TH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	</a:t>
            </a:r>
            <a:r>
              <a:rPr lang="en-US" b="1" dirty="0" err="1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ArrayName</a:t>
            </a:r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[L:U]</a:t>
            </a:r>
          </a:p>
          <a:p>
            <a:r>
              <a:rPr lang="th-TH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โดยที่	</a:t>
            </a:r>
            <a:r>
              <a:rPr lang="en-US" b="1" dirty="0" err="1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ArrayName</a:t>
            </a:r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คือ ชื่อของอาร์เรย์</a:t>
            </a:r>
          </a:p>
          <a:p>
            <a:r>
              <a:rPr lang="th-TH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	</a:t>
            </a:r>
            <a:r>
              <a:rPr lang="th-TH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	  </a:t>
            </a:r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L </a:t>
            </a:r>
            <a:r>
              <a:rPr lang="th-TH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คือ ขอบเขตล่างสุด </a:t>
            </a:r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(Lower Bound)</a:t>
            </a:r>
          </a:p>
          <a:p>
            <a:r>
              <a:rPr lang="en-US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	</a:t>
            </a:r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	   U </a:t>
            </a:r>
            <a:r>
              <a:rPr lang="th-TH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คือ ขอบเขตบนสุด </a:t>
            </a:r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(Upper Bound)</a:t>
            </a:r>
            <a:endParaRPr lang="th-TH" b="1" dirty="0" smtClean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grpSp>
        <p:nvGrpSpPr>
          <p:cNvPr id="5" name="กลุ่ม 4"/>
          <p:cNvGrpSpPr/>
          <p:nvPr/>
        </p:nvGrpSpPr>
        <p:grpSpPr>
          <a:xfrm>
            <a:off x="7325518" y="5157192"/>
            <a:ext cx="1747426" cy="1584176"/>
            <a:chOff x="7325518" y="5157192"/>
            <a:chExt cx="1747426" cy="1584176"/>
          </a:xfrm>
        </p:grpSpPr>
        <p:sp>
          <p:nvSpPr>
            <p:cNvPr id="6" name="วงรี 5"/>
            <p:cNvSpPr/>
            <p:nvPr/>
          </p:nvSpPr>
          <p:spPr>
            <a:xfrm>
              <a:off x="8532439" y="6237312"/>
              <a:ext cx="540505" cy="50405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7" name="วงรี 6"/>
            <p:cNvSpPr/>
            <p:nvPr/>
          </p:nvSpPr>
          <p:spPr>
            <a:xfrm>
              <a:off x="8047592" y="6381328"/>
              <a:ext cx="397620" cy="3600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8" name="วงรี 7"/>
            <p:cNvSpPr/>
            <p:nvPr/>
          </p:nvSpPr>
          <p:spPr>
            <a:xfrm>
              <a:off x="7630764" y="6489340"/>
              <a:ext cx="325612" cy="252028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9" name="วงรี 8"/>
            <p:cNvSpPr/>
            <p:nvPr/>
          </p:nvSpPr>
          <p:spPr>
            <a:xfrm>
              <a:off x="7325518" y="6561348"/>
              <a:ext cx="198810" cy="18002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0" name="วงรี 9"/>
            <p:cNvSpPr/>
            <p:nvPr/>
          </p:nvSpPr>
          <p:spPr>
            <a:xfrm>
              <a:off x="8655978" y="5805264"/>
              <a:ext cx="397620" cy="3600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1" name="วงรี 10"/>
            <p:cNvSpPr/>
            <p:nvPr/>
          </p:nvSpPr>
          <p:spPr>
            <a:xfrm>
              <a:off x="8695643" y="5445224"/>
              <a:ext cx="325612" cy="252028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2" name="วงรี 11"/>
            <p:cNvSpPr/>
            <p:nvPr/>
          </p:nvSpPr>
          <p:spPr>
            <a:xfrm>
              <a:off x="8802691" y="5157192"/>
              <a:ext cx="198810" cy="18002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</p:spTree>
    <p:extLst>
      <p:ext uri="{BB962C8B-B14F-4D97-AF65-F5344CB8AC3E}">
        <p14:creationId xmlns:p14="http://schemas.microsoft.com/office/powerpoint/2010/main" val="1394335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TH SarabunPSK" pitchFamily="34" charset="-34"/>
                <a:cs typeface="TH SarabunPSK" pitchFamily="34" charset="-34"/>
              </a:rPr>
              <a:t>การจัดเก็บอาร์เรย์ในหน่วยความจำ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800" b="1" dirty="0">
                <a:latin typeface="TH SarabunPSK" pitchFamily="34" charset="-34"/>
                <a:cs typeface="TH SarabunPSK" pitchFamily="34" charset="-34"/>
              </a:rPr>
              <a:t>อาร์เรย์หนึ่งมิติ </a:t>
            </a:r>
            <a:r>
              <a:rPr lang="en-US" sz="2800" b="1" dirty="0">
                <a:latin typeface="TH SarabunPSK" pitchFamily="34" charset="-34"/>
                <a:cs typeface="TH SarabunPSK" pitchFamily="34" charset="-34"/>
              </a:rPr>
              <a:t>(One Dimension Array)</a:t>
            </a:r>
          </a:p>
          <a:p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ตัวอย่าง การประกาศอาร์เรย์ </a:t>
            </a:r>
            <a:r>
              <a:rPr lang="en-US" sz="2800" dirty="0" smtClean="0">
                <a:latin typeface="TH SarabunPSK" pitchFamily="34" charset="-34"/>
                <a:cs typeface="TH SarabunPSK" pitchFamily="34" charset="-34"/>
              </a:rPr>
              <a:t>a[1:10] </a:t>
            </a:r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คือ อาร์เรย์ที่มีช่องตั้งแต่ </a:t>
            </a:r>
            <a:r>
              <a:rPr lang="en-US" sz="2800" dirty="0" smtClean="0">
                <a:latin typeface="TH SarabunPSK" pitchFamily="34" charset="-34"/>
                <a:cs typeface="TH SarabunPSK" pitchFamily="34" charset="-34"/>
              </a:rPr>
              <a:t>1 – 10 </a:t>
            </a:r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หรือ สามารถเขียนเป็น </a:t>
            </a:r>
            <a:r>
              <a:rPr lang="en-US" sz="2800" dirty="0" smtClean="0">
                <a:latin typeface="TH SarabunPSK" pitchFamily="34" charset="-34"/>
                <a:cs typeface="TH SarabunPSK" pitchFamily="34" charset="-34"/>
              </a:rPr>
              <a:t>a[10]</a:t>
            </a:r>
          </a:p>
          <a:p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กรณีภาษา </a:t>
            </a:r>
            <a:r>
              <a:rPr lang="en-US" sz="2800" dirty="0" smtClean="0">
                <a:latin typeface="TH SarabunPSK" pitchFamily="34" charset="-34"/>
                <a:cs typeface="TH SarabunPSK" pitchFamily="34" charset="-34"/>
              </a:rPr>
              <a:t>C </a:t>
            </a:r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หาก </a:t>
            </a:r>
            <a:r>
              <a:rPr lang="en-US" sz="2800" dirty="0" smtClean="0">
                <a:latin typeface="TH SarabunPSK" pitchFamily="34" charset="-34"/>
                <a:cs typeface="TH SarabunPSK" pitchFamily="34" charset="-34"/>
              </a:rPr>
              <a:t>a </a:t>
            </a:r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เป็นอาร์เรย์หนึ่งมิติที่มีข้อมูลเป็นเลขจำนวนเต็ม โดยมีสมาชิกทั้งหมด </a:t>
            </a:r>
            <a:r>
              <a:rPr lang="en-US" sz="2800" dirty="0" smtClean="0">
                <a:latin typeface="TH SarabunPSK" pitchFamily="34" charset="-34"/>
                <a:cs typeface="TH SarabunPSK" pitchFamily="34" charset="-34"/>
              </a:rPr>
              <a:t>20 </a:t>
            </a:r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ตัว จะประกาศได้เป็น</a:t>
            </a:r>
          </a:p>
          <a:p>
            <a:pPr lvl="1"/>
            <a:r>
              <a:rPr lang="en-US" b="1" dirty="0" err="1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i</a:t>
            </a:r>
            <a:r>
              <a:rPr lang="en-US" b="1" dirty="0" err="1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nt</a:t>
            </a:r>
            <a:r>
              <a:rPr lang="en-US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 a[20];</a:t>
            </a:r>
          </a:p>
          <a:p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โดยจะมีสมาชิก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A[0] , a[1] , a[2] , a[3] , … , a[19]</a:t>
            </a:r>
            <a:endParaRPr lang="th-TH" b="1" dirty="0">
              <a:solidFill>
                <a:srgbClr val="FF000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grpSp>
        <p:nvGrpSpPr>
          <p:cNvPr id="4" name="กลุ่ม 3"/>
          <p:cNvGrpSpPr/>
          <p:nvPr/>
        </p:nvGrpSpPr>
        <p:grpSpPr>
          <a:xfrm>
            <a:off x="7325518" y="5157192"/>
            <a:ext cx="1747426" cy="1584176"/>
            <a:chOff x="7325518" y="5157192"/>
            <a:chExt cx="1747426" cy="1584176"/>
          </a:xfrm>
        </p:grpSpPr>
        <p:sp>
          <p:nvSpPr>
            <p:cNvPr id="5" name="วงรี 4"/>
            <p:cNvSpPr/>
            <p:nvPr/>
          </p:nvSpPr>
          <p:spPr>
            <a:xfrm>
              <a:off x="8532439" y="6237312"/>
              <a:ext cx="540505" cy="50405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6" name="วงรี 5"/>
            <p:cNvSpPr/>
            <p:nvPr/>
          </p:nvSpPr>
          <p:spPr>
            <a:xfrm>
              <a:off x="8047592" y="6381328"/>
              <a:ext cx="397620" cy="3600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7" name="วงรี 6"/>
            <p:cNvSpPr/>
            <p:nvPr/>
          </p:nvSpPr>
          <p:spPr>
            <a:xfrm>
              <a:off x="7630764" y="6489340"/>
              <a:ext cx="325612" cy="252028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8" name="วงรี 7"/>
            <p:cNvSpPr/>
            <p:nvPr/>
          </p:nvSpPr>
          <p:spPr>
            <a:xfrm>
              <a:off x="7325518" y="6561348"/>
              <a:ext cx="198810" cy="18002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9" name="วงรี 8"/>
            <p:cNvSpPr/>
            <p:nvPr/>
          </p:nvSpPr>
          <p:spPr>
            <a:xfrm>
              <a:off x="8655978" y="5805264"/>
              <a:ext cx="397620" cy="3600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0" name="วงรี 9"/>
            <p:cNvSpPr/>
            <p:nvPr/>
          </p:nvSpPr>
          <p:spPr>
            <a:xfrm>
              <a:off x="8695643" y="5445224"/>
              <a:ext cx="325612" cy="252028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1" name="วงรี 10"/>
            <p:cNvSpPr/>
            <p:nvPr/>
          </p:nvSpPr>
          <p:spPr>
            <a:xfrm>
              <a:off x="8802691" y="5157192"/>
              <a:ext cx="198810" cy="18002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</p:spTree>
    <p:extLst>
      <p:ext uri="{BB962C8B-B14F-4D97-AF65-F5344CB8AC3E}">
        <p14:creationId xmlns:p14="http://schemas.microsoft.com/office/powerpoint/2010/main" val="3985079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TH SarabunPSK" pitchFamily="34" charset="-34"/>
                <a:cs typeface="TH SarabunPSK" pitchFamily="34" charset="-34"/>
              </a:rPr>
              <a:t>การจัดเก็บอาร์เรย์ในหน่วยความจำ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800" b="1" dirty="0">
                <a:latin typeface="TH SarabunPSK" pitchFamily="34" charset="-34"/>
                <a:cs typeface="TH SarabunPSK" pitchFamily="34" charset="-34"/>
              </a:rPr>
              <a:t>อาร์เรย์หนึ่งมิติ </a:t>
            </a:r>
            <a:r>
              <a:rPr lang="en-US" sz="2800" b="1" dirty="0">
                <a:latin typeface="TH SarabunPSK" pitchFamily="34" charset="-34"/>
                <a:cs typeface="TH SarabunPSK" pitchFamily="34" charset="-34"/>
              </a:rPr>
              <a:t>(One Dimension Array)</a:t>
            </a:r>
          </a:p>
          <a:p>
            <a:pPr algn="thaiDist"/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สำหรับตำแหน่งแอดเดรสในหน่วยความจำที่ใช้เก็บข้อมูลสมาชิกตัวแรก จะเรียกว่า แอดเดรสเริ่มต้น </a:t>
            </a:r>
            <a:r>
              <a:rPr lang="en-US" sz="2800" dirty="0" smtClean="0">
                <a:latin typeface="TH SarabunPSK" pitchFamily="34" charset="-34"/>
                <a:cs typeface="TH SarabunPSK" pitchFamily="34" charset="-34"/>
              </a:rPr>
              <a:t>(Base Address) </a:t>
            </a:r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และ ตำแหน่งที่อยู่ของสมาชิกทุก ๆ ตัวในหน่วยความจำสามารถคำนวณได้จากแอดเดรสเริ่มต้น</a:t>
            </a:r>
          </a:p>
          <a:p>
            <a:pPr algn="thaiDist"/>
            <a:endParaRPr lang="th-TH" sz="2800" dirty="0">
              <a:latin typeface="TH SarabunPSK" pitchFamily="34" charset="-34"/>
              <a:cs typeface="TH SarabunPSK" pitchFamily="34" charset="-34"/>
            </a:endParaRPr>
          </a:p>
          <a:p>
            <a:pPr algn="thaiDist"/>
            <a:endParaRPr lang="th-TH" sz="2800" dirty="0" smtClean="0">
              <a:latin typeface="TH SarabunPSK" pitchFamily="34" charset="-34"/>
              <a:cs typeface="TH SarabunPSK" pitchFamily="34" charset="-34"/>
            </a:endParaRPr>
          </a:p>
          <a:p>
            <a:pPr algn="thaiDist"/>
            <a:endParaRPr lang="th-TH" sz="2800" dirty="0">
              <a:latin typeface="TH SarabunPSK" pitchFamily="34" charset="-34"/>
              <a:cs typeface="TH SarabunPSK" pitchFamily="34" charset="-34"/>
            </a:endParaRPr>
          </a:p>
          <a:p>
            <a:pPr algn="thaiDist"/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โดยที่ </a:t>
            </a:r>
            <a:endParaRPr lang="th-TH" sz="28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5616" y="3717032"/>
            <a:ext cx="7056784" cy="95410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h-TH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	</a:t>
            </a:r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LOC (a[i])  = </a:t>
            </a:r>
            <a:r>
              <a:rPr lang="th-TH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ตำแหน่งแอดเดรสที่เก็บ </a:t>
            </a:r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a[i] </a:t>
            </a:r>
            <a:r>
              <a:rPr lang="th-TH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ในหน่วยความจำ</a:t>
            </a:r>
          </a:p>
          <a:p>
            <a:r>
              <a:rPr lang="th-TH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	</a:t>
            </a:r>
            <a:r>
              <a:rPr lang="th-TH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	</a:t>
            </a:r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B  = </a:t>
            </a:r>
            <a:r>
              <a:rPr lang="th-TH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แอดเดรสเริ่มต้นของ </a:t>
            </a:r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a</a:t>
            </a:r>
            <a:endParaRPr lang="th-TH" b="1" dirty="0" smtClean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5714092"/>
            <a:ext cx="7056784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h-TH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	</a:t>
            </a:r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w = </a:t>
            </a:r>
            <a:r>
              <a:rPr lang="th-TH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ขนาดหน่วยความจำที่ใช้เก็บข้อมูลต่อหนึ่งสมาชิก</a:t>
            </a:r>
          </a:p>
        </p:txBody>
      </p:sp>
      <p:grpSp>
        <p:nvGrpSpPr>
          <p:cNvPr id="6" name="กลุ่ม 5"/>
          <p:cNvGrpSpPr/>
          <p:nvPr/>
        </p:nvGrpSpPr>
        <p:grpSpPr>
          <a:xfrm>
            <a:off x="7325518" y="5157192"/>
            <a:ext cx="1747426" cy="1584176"/>
            <a:chOff x="7325518" y="5157192"/>
            <a:chExt cx="1747426" cy="1584176"/>
          </a:xfrm>
        </p:grpSpPr>
        <p:sp>
          <p:nvSpPr>
            <p:cNvPr id="7" name="วงรี 6"/>
            <p:cNvSpPr/>
            <p:nvPr/>
          </p:nvSpPr>
          <p:spPr>
            <a:xfrm>
              <a:off x="8532439" y="6237312"/>
              <a:ext cx="540505" cy="50405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8" name="วงรี 7"/>
            <p:cNvSpPr/>
            <p:nvPr/>
          </p:nvSpPr>
          <p:spPr>
            <a:xfrm>
              <a:off x="8047592" y="6381328"/>
              <a:ext cx="397620" cy="3600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9" name="วงรี 8"/>
            <p:cNvSpPr/>
            <p:nvPr/>
          </p:nvSpPr>
          <p:spPr>
            <a:xfrm>
              <a:off x="7630764" y="6489340"/>
              <a:ext cx="325612" cy="252028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0" name="วงรี 9"/>
            <p:cNvSpPr/>
            <p:nvPr/>
          </p:nvSpPr>
          <p:spPr>
            <a:xfrm>
              <a:off x="7325518" y="6561348"/>
              <a:ext cx="198810" cy="18002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1" name="วงรี 10"/>
            <p:cNvSpPr/>
            <p:nvPr/>
          </p:nvSpPr>
          <p:spPr>
            <a:xfrm>
              <a:off x="8655978" y="5805264"/>
              <a:ext cx="397620" cy="3600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2" name="วงรี 11"/>
            <p:cNvSpPr/>
            <p:nvPr/>
          </p:nvSpPr>
          <p:spPr>
            <a:xfrm>
              <a:off x="8695643" y="5445224"/>
              <a:ext cx="325612" cy="252028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3" name="วงรี 12"/>
            <p:cNvSpPr/>
            <p:nvPr/>
          </p:nvSpPr>
          <p:spPr>
            <a:xfrm>
              <a:off x="8802691" y="5157192"/>
              <a:ext cx="198810" cy="18002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</p:spTree>
    <p:extLst>
      <p:ext uri="{BB962C8B-B14F-4D97-AF65-F5344CB8AC3E}">
        <p14:creationId xmlns:p14="http://schemas.microsoft.com/office/powerpoint/2010/main" val="3255937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TH SarabunPSK" pitchFamily="34" charset="-34"/>
                <a:cs typeface="TH SarabunPSK" pitchFamily="34" charset="-34"/>
              </a:rPr>
              <a:t>การจัดเก็บอาร์เรย์ในหน่วยความจำ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thaiDist"/>
            <a:r>
              <a:rPr lang="th-TH" sz="2800" b="1" dirty="0">
                <a:latin typeface="TH SarabunPSK" pitchFamily="34" charset="-34"/>
                <a:cs typeface="TH SarabunPSK" pitchFamily="34" charset="-34"/>
              </a:rPr>
              <a:t>อาร์เรย์หนึ่งมิติ </a:t>
            </a:r>
            <a:r>
              <a:rPr lang="en-US" sz="2800" b="1" dirty="0">
                <a:latin typeface="TH SarabunPSK" pitchFamily="34" charset="-34"/>
                <a:cs typeface="TH SarabunPSK" pitchFamily="34" charset="-34"/>
              </a:rPr>
              <a:t>(One Dimension Array)</a:t>
            </a:r>
          </a:p>
          <a:p>
            <a:pPr algn="thaiDist"/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สามารถสรุปสูตรการคำนวณหาตำแหน่งแอดเดรสในหน่วยความจำของอาร์เรย์หนึ่งมิติได้ดังนี้</a:t>
            </a:r>
            <a:endParaRPr lang="th-TH" sz="28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95736" y="3337828"/>
            <a:ext cx="4680520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h-TH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	</a:t>
            </a:r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LOC (a[i])  =</a:t>
            </a:r>
            <a:r>
              <a:rPr lang="th-TH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B  + w(i – L)</a:t>
            </a:r>
            <a:endParaRPr lang="th-TH" b="1" dirty="0" smtClean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grpSp>
        <p:nvGrpSpPr>
          <p:cNvPr id="5" name="กลุ่ม 4"/>
          <p:cNvGrpSpPr/>
          <p:nvPr/>
        </p:nvGrpSpPr>
        <p:grpSpPr>
          <a:xfrm>
            <a:off x="7325518" y="5157192"/>
            <a:ext cx="1747426" cy="1584176"/>
            <a:chOff x="7325518" y="5157192"/>
            <a:chExt cx="1747426" cy="1584176"/>
          </a:xfrm>
        </p:grpSpPr>
        <p:sp>
          <p:nvSpPr>
            <p:cNvPr id="6" name="วงรี 5"/>
            <p:cNvSpPr/>
            <p:nvPr/>
          </p:nvSpPr>
          <p:spPr>
            <a:xfrm>
              <a:off x="8532439" y="6237312"/>
              <a:ext cx="540505" cy="50405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7" name="วงรี 6"/>
            <p:cNvSpPr/>
            <p:nvPr/>
          </p:nvSpPr>
          <p:spPr>
            <a:xfrm>
              <a:off x="8047592" y="6381328"/>
              <a:ext cx="397620" cy="3600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8" name="วงรี 7"/>
            <p:cNvSpPr/>
            <p:nvPr/>
          </p:nvSpPr>
          <p:spPr>
            <a:xfrm>
              <a:off x="7630764" y="6489340"/>
              <a:ext cx="325612" cy="252028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9" name="วงรี 8"/>
            <p:cNvSpPr/>
            <p:nvPr/>
          </p:nvSpPr>
          <p:spPr>
            <a:xfrm>
              <a:off x="7325518" y="6561348"/>
              <a:ext cx="198810" cy="18002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0" name="วงรี 9"/>
            <p:cNvSpPr/>
            <p:nvPr/>
          </p:nvSpPr>
          <p:spPr>
            <a:xfrm>
              <a:off x="8655978" y="5805264"/>
              <a:ext cx="397620" cy="3600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1" name="วงรี 10"/>
            <p:cNvSpPr/>
            <p:nvPr/>
          </p:nvSpPr>
          <p:spPr>
            <a:xfrm>
              <a:off x="8695643" y="5445224"/>
              <a:ext cx="325612" cy="252028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2" name="วงรี 11"/>
            <p:cNvSpPr/>
            <p:nvPr/>
          </p:nvSpPr>
          <p:spPr>
            <a:xfrm>
              <a:off x="8802691" y="5157192"/>
              <a:ext cx="198810" cy="18002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</p:spTree>
    <p:extLst>
      <p:ext uri="{BB962C8B-B14F-4D97-AF65-F5344CB8AC3E}">
        <p14:creationId xmlns:p14="http://schemas.microsoft.com/office/powerpoint/2010/main" val="1943696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TH SarabunPSK" pitchFamily="34" charset="-34"/>
                <a:cs typeface="TH SarabunPSK" pitchFamily="34" charset="-34"/>
              </a:rPr>
              <a:t>การจัดเก็บอาร์เรย์ในหน่วยความจำ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th-TH" sz="2800" b="1" dirty="0">
                <a:latin typeface="TH SarabunPSK" pitchFamily="34" charset="-34"/>
                <a:cs typeface="TH SarabunPSK" pitchFamily="34" charset="-34"/>
              </a:rPr>
              <a:t>อาร์เรย์หนึ่งมิติ </a:t>
            </a:r>
            <a:r>
              <a:rPr lang="en-US" sz="2800" b="1" dirty="0">
                <a:latin typeface="TH SarabunPSK" pitchFamily="34" charset="-34"/>
                <a:cs typeface="TH SarabunPSK" pitchFamily="34" charset="-34"/>
              </a:rPr>
              <a:t>(One Dimension Array)</a:t>
            </a:r>
          </a:p>
          <a:p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ตัวอย่างกำหนดให้</a:t>
            </a:r>
          </a:p>
          <a:p>
            <a:endParaRPr lang="th-TH" sz="2800" dirty="0">
              <a:latin typeface="TH SarabunPSK" pitchFamily="34" charset="-34"/>
              <a:cs typeface="TH SarabunPSK" pitchFamily="34" charset="-34"/>
            </a:endParaRPr>
          </a:p>
          <a:p>
            <a:endParaRPr lang="th-TH" sz="2800" dirty="0" smtClean="0">
              <a:latin typeface="TH SarabunPSK" pitchFamily="34" charset="-34"/>
              <a:cs typeface="TH SarabunPSK" pitchFamily="34" charset="-34"/>
            </a:endParaRPr>
          </a:p>
          <a:p>
            <a:endParaRPr lang="th-TH" sz="2800" dirty="0">
              <a:latin typeface="TH SarabunPSK" pitchFamily="34" charset="-34"/>
              <a:cs typeface="TH SarabunPSK" pitchFamily="34" charset="-34"/>
            </a:endParaRPr>
          </a:p>
          <a:p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ดังนั้น อาร์เรย์ </a:t>
            </a:r>
            <a:r>
              <a:rPr lang="en-US" sz="2800" dirty="0" smtClean="0">
                <a:latin typeface="TH SarabunPSK" pitchFamily="34" charset="-34"/>
                <a:cs typeface="TH SarabunPSK" pitchFamily="34" charset="-34"/>
              </a:rPr>
              <a:t>a[10] </a:t>
            </a:r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ถูกจัดเก็บไว้ในหน่วยความจำแอดเดรสใด สามารถคำนวณได้จาก</a:t>
            </a:r>
            <a:endParaRPr lang="th-TH" sz="28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95736" y="2852936"/>
            <a:ext cx="4680520" cy="95410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h-TH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	</a:t>
            </a:r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Base Address = 1000</a:t>
            </a:r>
          </a:p>
          <a:p>
            <a:r>
              <a:rPr lang="en-US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	</a:t>
            </a:r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	      w = 1 </a:t>
            </a:r>
            <a:r>
              <a:rPr lang="th-TH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ไบต์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94200" y="5229200"/>
            <a:ext cx="4680520" cy="1384995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h-TH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	</a:t>
            </a:r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LOC(a[i])    =  B  +  w(i  -  L)</a:t>
            </a:r>
          </a:p>
          <a:p>
            <a:r>
              <a:rPr lang="en-US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	</a:t>
            </a:r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LOC(a[10]) = 1000 + 1(19 – 0)</a:t>
            </a:r>
          </a:p>
          <a:p>
            <a:r>
              <a:rPr lang="en-US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	</a:t>
            </a:r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	     = 1019  </a:t>
            </a:r>
            <a:endParaRPr lang="th-TH" b="1" dirty="0" smtClean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grpSp>
        <p:nvGrpSpPr>
          <p:cNvPr id="6" name="กลุ่ม 5"/>
          <p:cNvGrpSpPr/>
          <p:nvPr/>
        </p:nvGrpSpPr>
        <p:grpSpPr>
          <a:xfrm>
            <a:off x="7325518" y="5157192"/>
            <a:ext cx="1747426" cy="1584176"/>
            <a:chOff x="7325518" y="5157192"/>
            <a:chExt cx="1747426" cy="1584176"/>
          </a:xfrm>
        </p:grpSpPr>
        <p:sp>
          <p:nvSpPr>
            <p:cNvPr id="7" name="วงรี 6"/>
            <p:cNvSpPr/>
            <p:nvPr/>
          </p:nvSpPr>
          <p:spPr>
            <a:xfrm>
              <a:off x="8532439" y="6237312"/>
              <a:ext cx="540505" cy="50405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8" name="วงรี 7"/>
            <p:cNvSpPr/>
            <p:nvPr/>
          </p:nvSpPr>
          <p:spPr>
            <a:xfrm>
              <a:off x="8047592" y="6381328"/>
              <a:ext cx="397620" cy="3600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9" name="วงรี 8"/>
            <p:cNvSpPr/>
            <p:nvPr/>
          </p:nvSpPr>
          <p:spPr>
            <a:xfrm>
              <a:off x="7630764" y="6489340"/>
              <a:ext cx="325612" cy="252028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0" name="วงรี 9"/>
            <p:cNvSpPr/>
            <p:nvPr/>
          </p:nvSpPr>
          <p:spPr>
            <a:xfrm>
              <a:off x="7325518" y="6561348"/>
              <a:ext cx="198810" cy="18002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1" name="วงรี 10"/>
            <p:cNvSpPr/>
            <p:nvPr/>
          </p:nvSpPr>
          <p:spPr>
            <a:xfrm>
              <a:off x="8655978" y="5805264"/>
              <a:ext cx="397620" cy="3600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2" name="วงรี 11"/>
            <p:cNvSpPr/>
            <p:nvPr/>
          </p:nvSpPr>
          <p:spPr>
            <a:xfrm>
              <a:off x="8695643" y="5445224"/>
              <a:ext cx="325612" cy="252028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3" name="วงรี 12"/>
            <p:cNvSpPr/>
            <p:nvPr/>
          </p:nvSpPr>
          <p:spPr>
            <a:xfrm>
              <a:off x="8802691" y="5157192"/>
              <a:ext cx="198810" cy="18002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</p:spTree>
    <p:extLst>
      <p:ext uri="{BB962C8B-B14F-4D97-AF65-F5344CB8AC3E}">
        <p14:creationId xmlns:p14="http://schemas.microsoft.com/office/powerpoint/2010/main" val="2542495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อาร์เรย์ (</a:t>
            </a:r>
            <a:r>
              <a:rPr lang="en-GB" b="1" dirty="0" smtClean="0">
                <a:latin typeface="TH SarabunPSK" pitchFamily="34" charset="-34"/>
                <a:cs typeface="TH SarabunPSK" pitchFamily="34" charset="-34"/>
              </a:rPr>
              <a:t>Arrays)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>
                <a:latin typeface="TH SarabunPSK" pitchFamily="34" charset="-34"/>
                <a:cs typeface="TH SarabunPSK" pitchFamily="34" charset="-34"/>
              </a:rPr>
              <a:t>โครงสร้างข้อมูลแบบอาร์เรย์</a:t>
            </a:r>
          </a:p>
          <a:p>
            <a:r>
              <a:rPr lang="th-TH" dirty="0" smtClean="0">
                <a:latin typeface="TH SarabunPSK" pitchFamily="34" charset="-34"/>
                <a:cs typeface="TH SarabunPSK" pitchFamily="34" charset="-34"/>
              </a:rPr>
              <a:t>การอ้างอิงตำแหน่งสมาชิกในอาร์เรย์</a:t>
            </a:r>
          </a:p>
          <a:p>
            <a:r>
              <a:rPr lang="th-TH" dirty="0" smtClean="0">
                <a:latin typeface="TH SarabunPSK" pitchFamily="34" charset="-34"/>
                <a:cs typeface="TH SarabunPSK" pitchFamily="34" charset="-34"/>
              </a:rPr>
              <a:t>ขอบเขตของอาร์เรย์</a:t>
            </a:r>
          </a:p>
          <a:p>
            <a:r>
              <a:rPr lang="th-TH" dirty="0" smtClean="0">
                <a:latin typeface="TH SarabunPSK" pitchFamily="34" charset="-34"/>
                <a:cs typeface="TH SarabunPSK" pitchFamily="34" charset="-34"/>
              </a:rPr>
              <a:t>การจัดเก็บอาร์เรย์ในหน่วยความจำ</a:t>
            </a:r>
            <a:endParaRPr lang="th-TH" dirty="0">
              <a:latin typeface="TH SarabunPSK" pitchFamily="34" charset="-34"/>
              <a:cs typeface="TH SarabunPSK" pitchFamily="34" charset="-34"/>
            </a:endParaRPr>
          </a:p>
        </p:txBody>
      </p:sp>
      <p:grpSp>
        <p:nvGrpSpPr>
          <p:cNvPr id="4" name="กลุ่ม 3"/>
          <p:cNvGrpSpPr/>
          <p:nvPr/>
        </p:nvGrpSpPr>
        <p:grpSpPr>
          <a:xfrm>
            <a:off x="7325518" y="5157192"/>
            <a:ext cx="1747426" cy="1584176"/>
            <a:chOff x="7325518" y="5157192"/>
            <a:chExt cx="1747426" cy="1584176"/>
          </a:xfrm>
        </p:grpSpPr>
        <p:sp>
          <p:nvSpPr>
            <p:cNvPr id="5" name="วงรี 4"/>
            <p:cNvSpPr/>
            <p:nvPr/>
          </p:nvSpPr>
          <p:spPr>
            <a:xfrm>
              <a:off x="8532439" y="6237312"/>
              <a:ext cx="540505" cy="50405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6" name="วงรี 5"/>
            <p:cNvSpPr/>
            <p:nvPr/>
          </p:nvSpPr>
          <p:spPr>
            <a:xfrm>
              <a:off x="8047592" y="6381328"/>
              <a:ext cx="397620" cy="3600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7" name="วงรี 6"/>
            <p:cNvSpPr/>
            <p:nvPr/>
          </p:nvSpPr>
          <p:spPr>
            <a:xfrm>
              <a:off x="7630764" y="6489340"/>
              <a:ext cx="325612" cy="252028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8" name="วงรี 7"/>
            <p:cNvSpPr/>
            <p:nvPr/>
          </p:nvSpPr>
          <p:spPr>
            <a:xfrm>
              <a:off x="7325518" y="6561348"/>
              <a:ext cx="198810" cy="18002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9" name="วงรี 8"/>
            <p:cNvSpPr/>
            <p:nvPr/>
          </p:nvSpPr>
          <p:spPr>
            <a:xfrm>
              <a:off x="8655978" y="5805264"/>
              <a:ext cx="397620" cy="3600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0" name="วงรี 9"/>
            <p:cNvSpPr/>
            <p:nvPr/>
          </p:nvSpPr>
          <p:spPr>
            <a:xfrm>
              <a:off x="8695643" y="5445224"/>
              <a:ext cx="325612" cy="252028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1" name="วงรี 10"/>
            <p:cNvSpPr/>
            <p:nvPr/>
          </p:nvSpPr>
          <p:spPr>
            <a:xfrm>
              <a:off x="8802691" y="5157192"/>
              <a:ext cx="198810" cy="18002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</p:spTree>
    <p:extLst>
      <p:ext uri="{BB962C8B-B14F-4D97-AF65-F5344CB8AC3E}">
        <p14:creationId xmlns:p14="http://schemas.microsoft.com/office/powerpoint/2010/main" val="34967630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ตาราง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214280"/>
              </p:ext>
            </p:extLst>
          </p:nvPr>
        </p:nvGraphicFramePr>
        <p:xfrm>
          <a:off x="4139952" y="1741904"/>
          <a:ext cx="2088232" cy="37033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088232"/>
              </a:tblGrid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111252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427984" y="1177588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Memory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56176" y="836712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Array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7744" y="836712"/>
            <a:ext cx="15121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Base</a:t>
            </a:r>
          </a:p>
          <a:p>
            <a:pPr algn="r"/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Address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80212" y="1753652"/>
            <a:ext cx="756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H SarabunPSK" pitchFamily="34" charset="-34"/>
                <a:cs typeface="TH SarabunPSK" pitchFamily="34" charset="-34"/>
              </a:rPr>
              <a:t>a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[0]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80212" y="2276872"/>
            <a:ext cx="756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a[1]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80212" y="2780928"/>
            <a:ext cx="756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a[2]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80212" y="3284984"/>
            <a:ext cx="756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a[3]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80212" y="4077072"/>
            <a:ext cx="756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a[i] 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16216" y="4922004"/>
            <a:ext cx="756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a[19]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23828" y="1700808"/>
            <a:ext cx="756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1000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23828" y="2257708"/>
            <a:ext cx="756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1001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23828" y="2780928"/>
            <a:ext cx="756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1002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23828" y="3284984"/>
            <a:ext cx="756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1003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59832" y="4922004"/>
            <a:ext cx="756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1019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59632" y="1700808"/>
            <a:ext cx="756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H SarabunPSK" pitchFamily="34" charset="-34"/>
                <a:cs typeface="TH SarabunPSK" pitchFamily="34" charset="-34"/>
              </a:rPr>
              <a:t>B</a:t>
            </a:r>
            <a:endParaRPr lang="th-TH" b="1" i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59632" y="2276872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latin typeface="TH SarabunPSK" pitchFamily="34" charset="-34"/>
                <a:cs typeface="TH SarabunPSK" pitchFamily="34" charset="-34"/>
              </a:rPr>
              <a:t>B + w</a:t>
            </a:r>
            <a:endParaRPr lang="th-TH" b="1" i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59632" y="2780928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latin typeface="TH SarabunPSK" pitchFamily="34" charset="-34"/>
                <a:cs typeface="TH SarabunPSK" pitchFamily="34" charset="-34"/>
              </a:rPr>
              <a:t>B + 2w</a:t>
            </a:r>
            <a:endParaRPr lang="th-TH" b="1" i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59632" y="3265820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latin typeface="TH SarabunPSK" pitchFamily="34" charset="-34"/>
                <a:cs typeface="TH SarabunPSK" pitchFamily="34" charset="-34"/>
              </a:rPr>
              <a:t>B + 3w</a:t>
            </a:r>
            <a:endParaRPr lang="th-TH" b="1" i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87624" y="4922004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latin typeface="TH SarabunPSK" pitchFamily="34" charset="-34"/>
                <a:cs typeface="TH SarabunPSK" pitchFamily="34" charset="-34"/>
              </a:rPr>
              <a:t>B + 19w</a:t>
            </a:r>
            <a:endParaRPr lang="th-TH" b="1" i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87624" y="4077072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latin typeface="TH SarabunPSK" pitchFamily="34" charset="-34"/>
                <a:cs typeface="TH SarabunPSK" pitchFamily="34" charset="-34"/>
              </a:rPr>
              <a:t>B + (i – L)</a:t>
            </a:r>
            <a:endParaRPr lang="th-TH" b="1" i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27584" y="5949280"/>
            <a:ext cx="756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b="1" dirty="0" smtClean="0">
                <a:latin typeface="TH SarabunPSK" pitchFamily="34" charset="-34"/>
                <a:cs typeface="TH SarabunPSK" pitchFamily="34" charset="-34"/>
              </a:rPr>
              <a:t>อาร์เรย์ </a:t>
            </a:r>
            <a:r>
              <a:rPr lang="en-US" sz="2400" b="1" dirty="0" smtClean="0">
                <a:latin typeface="TH SarabunPSK" pitchFamily="34" charset="-34"/>
                <a:cs typeface="TH SarabunPSK" pitchFamily="34" charset="-34"/>
              </a:rPr>
              <a:t>a </a:t>
            </a:r>
            <a:r>
              <a:rPr lang="th-TH" sz="2400" b="1" dirty="0" smtClean="0">
                <a:latin typeface="TH SarabunPSK" pitchFamily="34" charset="-34"/>
                <a:cs typeface="TH SarabunPSK" pitchFamily="34" charset="-34"/>
              </a:rPr>
              <a:t>ที่จัดเก็บอยู่ภายในหน่วยความจำคอมพิวเตอร์ โดยมี </a:t>
            </a:r>
            <a:r>
              <a:rPr lang="en-US" sz="2400" b="1" dirty="0" smtClean="0">
                <a:latin typeface="TH SarabunPSK" pitchFamily="34" charset="-34"/>
                <a:cs typeface="TH SarabunPSK" pitchFamily="34" charset="-34"/>
              </a:rPr>
              <a:t>Base address = 1000</a:t>
            </a:r>
            <a:endParaRPr lang="th-TH" sz="2400" b="1" dirty="0">
              <a:latin typeface="TH SarabunPSK" pitchFamily="34" charset="-34"/>
              <a:cs typeface="TH SarabunPSK" pitchFamily="34" charset="-34"/>
            </a:endParaRPr>
          </a:p>
        </p:txBody>
      </p:sp>
      <p:grpSp>
        <p:nvGrpSpPr>
          <p:cNvPr id="25" name="กลุ่ม 24"/>
          <p:cNvGrpSpPr/>
          <p:nvPr/>
        </p:nvGrpSpPr>
        <p:grpSpPr>
          <a:xfrm>
            <a:off x="7325518" y="5157192"/>
            <a:ext cx="1747426" cy="1584176"/>
            <a:chOff x="7325518" y="5157192"/>
            <a:chExt cx="1747426" cy="1584176"/>
          </a:xfrm>
        </p:grpSpPr>
        <p:sp>
          <p:nvSpPr>
            <p:cNvPr id="26" name="วงรี 25"/>
            <p:cNvSpPr/>
            <p:nvPr/>
          </p:nvSpPr>
          <p:spPr>
            <a:xfrm>
              <a:off x="8532439" y="6237312"/>
              <a:ext cx="540505" cy="50405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7" name="วงรี 26"/>
            <p:cNvSpPr/>
            <p:nvPr/>
          </p:nvSpPr>
          <p:spPr>
            <a:xfrm>
              <a:off x="8047592" y="6381328"/>
              <a:ext cx="397620" cy="3600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8" name="วงรี 27"/>
            <p:cNvSpPr/>
            <p:nvPr/>
          </p:nvSpPr>
          <p:spPr>
            <a:xfrm>
              <a:off x="7630764" y="6489340"/>
              <a:ext cx="325612" cy="252028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9" name="วงรี 28"/>
            <p:cNvSpPr/>
            <p:nvPr/>
          </p:nvSpPr>
          <p:spPr>
            <a:xfrm>
              <a:off x="7325518" y="6561348"/>
              <a:ext cx="198810" cy="18002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0" name="วงรี 29"/>
            <p:cNvSpPr/>
            <p:nvPr/>
          </p:nvSpPr>
          <p:spPr>
            <a:xfrm>
              <a:off x="8655978" y="5805264"/>
              <a:ext cx="397620" cy="3600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1" name="วงรี 30"/>
            <p:cNvSpPr/>
            <p:nvPr/>
          </p:nvSpPr>
          <p:spPr>
            <a:xfrm>
              <a:off x="8695643" y="5445224"/>
              <a:ext cx="325612" cy="252028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2" name="วงรี 31"/>
            <p:cNvSpPr/>
            <p:nvPr/>
          </p:nvSpPr>
          <p:spPr>
            <a:xfrm>
              <a:off x="8802691" y="5157192"/>
              <a:ext cx="198810" cy="18002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</p:spTree>
    <p:extLst>
      <p:ext uri="{BB962C8B-B14F-4D97-AF65-F5344CB8AC3E}">
        <p14:creationId xmlns:p14="http://schemas.microsoft.com/office/powerpoint/2010/main" val="398854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TH SarabunPSK" pitchFamily="34" charset="-34"/>
                <a:cs typeface="TH SarabunPSK" pitchFamily="34" charset="-34"/>
              </a:rPr>
              <a:t>การจัดเก็บอาร์เรย์ในหน่วยความจำ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thaiDist"/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ตัวอย่างอาร์เรย์ </a:t>
            </a:r>
            <a:r>
              <a:rPr lang="en-US" sz="2800" dirty="0" smtClean="0">
                <a:latin typeface="TH SarabunPSK" pitchFamily="34" charset="-34"/>
                <a:cs typeface="TH SarabunPSK" pitchFamily="34" charset="-34"/>
              </a:rPr>
              <a:t>INCOME </a:t>
            </a:r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เพื่อจัดเก็บรายได้ปี พ</a:t>
            </a:r>
            <a:r>
              <a:rPr lang="en-US" sz="2800" dirty="0" smtClean="0">
                <a:latin typeface="TH SarabunPSK" pitchFamily="34" charset="-34"/>
                <a:cs typeface="TH SarabunPSK" pitchFamily="34" charset="-34"/>
              </a:rPr>
              <a:t>.</a:t>
            </a:r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ศ</a:t>
            </a:r>
            <a:r>
              <a:rPr lang="en-US" sz="2800" dirty="0" smtClean="0">
                <a:latin typeface="TH SarabunPSK" pitchFamily="34" charset="-34"/>
                <a:cs typeface="TH SarabunPSK" pitchFamily="34" charset="-34"/>
              </a:rPr>
              <a:t>.2551 – 2560 </a:t>
            </a:r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ซึ่งเป็นไปตามรูปแบบ </a:t>
            </a:r>
            <a:r>
              <a:rPr lang="en-US" sz="2800" dirty="0" smtClean="0">
                <a:latin typeface="TH SarabunPSK" pitchFamily="34" charset="-34"/>
                <a:cs typeface="TH SarabunPSK" pitchFamily="34" charset="-34"/>
              </a:rPr>
              <a:t>INCOME[2551:2560] </a:t>
            </a:r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ด้วยภาษาปาสคาล</a:t>
            </a:r>
          </a:p>
          <a:p>
            <a:pPr algn="thaiDist"/>
            <a:endParaRPr lang="th-TH" sz="2800" dirty="0">
              <a:latin typeface="TH SarabunPSK" pitchFamily="34" charset="-34"/>
              <a:cs typeface="TH SarabunPSK" pitchFamily="34" charset="-34"/>
            </a:endParaRPr>
          </a:p>
          <a:p>
            <a:pPr algn="thaiDist"/>
            <a:endParaRPr lang="th-TH" sz="2800" dirty="0" smtClean="0">
              <a:latin typeface="TH SarabunPSK" pitchFamily="34" charset="-34"/>
              <a:cs typeface="TH SarabunPSK" pitchFamily="34" charset="-34"/>
            </a:endParaRPr>
          </a:p>
          <a:p>
            <a:pPr algn="thaiDist"/>
            <a:endParaRPr lang="th-TH" sz="2800" dirty="0">
              <a:latin typeface="TH SarabunPSK" pitchFamily="34" charset="-34"/>
              <a:cs typeface="TH SarabunPSK" pitchFamily="34" charset="-34"/>
            </a:endParaRPr>
          </a:p>
          <a:p>
            <a:pPr algn="thaiDist"/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โดยกำหนดให้</a:t>
            </a:r>
            <a:endParaRPr lang="th-TH" sz="28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07704" y="2852936"/>
            <a:ext cx="5328592" cy="95410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VAR</a:t>
            </a:r>
          </a:p>
          <a:p>
            <a:r>
              <a:rPr lang="en-US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	</a:t>
            </a:r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INCOME : array[2551..2560] of real;</a:t>
            </a:r>
            <a:endParaRPr lang="th-TH" b="1" dirty="0" smtClean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7704" y="4707141"/>
            <a:ext cx="5328592" cy="954107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Base Address  =  7000 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                             W    =   4 </a:t>
            </a:r>
            <a:r>
              <a:rPr lang="th-TH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ไบต์</a:t>
            </a:r>
            <a:endParaRPr lang="th-TH" b="1" dirty="0" smtClean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grpSp>
        <p:nvGrpSpPr>
          <p:cNvPr id="6" name="กลุ่ม 5"/>
          <p:cNvGrpSpPr/>
          <p:nvPr/>
        </p:nvGrpSpPr>
        <p:grpSpPr>
          <a:xfrm>
            <a:off x="7325518" y="5157192"/>
            <a:ext cx="1747426" cy="1584176"/>
            <a:chOff x="7325518" y="5157192"/>
            <a:chExt cx="1747426" cy="1584176"/>
          </a:xfrm>
        </p:grpSpPr>
        <p:sp>
          <p:nvSpPr>
            <p:cNvPr id="7" name="วงรี 6"/>
            <p:cNvSpPr/>
            <p:nvPr/>
          </p:nvSpPr>
          <p:spPr>
            <a:xfrm>
              <a:off x="8532439" y="6237312"/>
              <a:ext cx="540505" cy="50405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8" name="วงรี 7"/>
            <p:cNvSpPr/>
            <p:nvPr/>
          </p:nvSpPr>
          <p:spPr>
            <a:xfrm>
              <a:off x="8047592" y="6381328"/>
              <a:ext cx="397620" cy="3600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9" name="วงรี 8"/>
            <p:cNvSpPr/>
            <p:nvPr/>
          </p:nvSpPr>
          <p:spPr>
            <a:xfrm>
              <a:off x="7630764" y="6489340"/>
              <a:ext cx="325612" cy="252028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0" name="วงรี 9"/>
            <p:cNvSpPr/>
            <p:nvPr/>
          </p:nvSpPr>
          <p:spPr>
            <a:xfrm>
              <a:off x="7325518" y="6561348"/>
              <a:ext cx="198810" cy="18002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1" name="วงรี 10"/>
            <p:cNvSpPr/>
            <p:nvPr/>
          </p:nvSpPr>
          <p:spPr>
            <a:xfrm>
              <a:off x="8655978" y="5805264"/>
              <a:ext cx="397620" cy="3600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2" name="วงรี 11"/>
            <p:cNvSpPr/>
            <p:nvPr/>
          </p:nvSpPr>
          <p:spPr>
            <a:xfrm>
              <a:off x="8695643" y="5445224"/>
              <a:ext cx="325612" cy="252028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3" name="วงรี 12"/>
            <p:cNvSpPr/>
            <p:nvPr/>
          </p:nvSpPr>
          <p:spPr>
            <a:xfrm>
              <a:off x="8802691" y="5157192"/>
              <a:ext cx="198810" cy="18002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</p:spTree>
    <p:extLst>
      <p:ext uri="{BB962C8B-B14F-4D97-AF65-F5344CB8AC3E}">
        <p14:creationId xmlns:p14="http://schemas.microsoft.com/office/powerpoint/2010/main" val="29276443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TH SarabunPSK" pitchFamily="34" charset="-34"/>
                <a:cs typeface="TH SarabunPSK" pitchFamily="34" charset="-34"/>
              </a:rPr>
              <a:t>การจัดเก็บอาร์เรย์ในหน่วยความจำ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หากต้องการหาแอดเดรสในหน่วยความจำที่จัดเก็บยอดรายได้ปี </a:t>
            </a:r>
            <a:r>
              <a:rPr lang="en-US" sz="2800" dirty="0" smtClean="0">
                <a:latin typeface="TH SarabunPSK" pitchFamily="34" charset="-34"/>
                <a:cs typeface="TH SarabunPSK" pitchFamily="34" charset="-34"/>
              </a:rPr>
              <a:t>2559 </a:t>
            </a:r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ก็จะได้</a:t>
            </a:r>
            <a:endParaRPr lang="th-TH" sz="28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2764085"/>
            <a:ext cx="6624736" cy="1384995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	LOC(INCOME[i])        =  B + w(i – L)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	LOC(INCOME[2559])  =  7000 + 4(2559 – 2551)</a:t>
            </a:r>
          </a:p>
          <a:p>
            <a:r>
              <a:rPr lang="en-US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	</a:t>
            </a:r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		       =  7032	</a:t>
            </a:r>
            <a:endParaRPr lang="th-TH" b="1" dirty="0" smtClean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grpSp>
        <p:nvGrpSpPr>
          <p:cNvPr id="5" name="กลุ่ม 4"/>
          <p:cNvGrpSpPr/>
          <p:nvPr/>
        </p:nvGrpSpPr>
        <p:grpSpPr>
          <a:xfrm>
            <a:off x="7325518" y="5157192"/>
            <a:ext cx="1747426" cy="1584176"/>
            <a:chOff x="7325518" y="5157192"/>
            <a:chExt cx="1747426" cy="1584176"/>
          </a:xfrm>
        </p:grpSpPr>
        <p:sp>
          <p:nvSpPr>
            <p:cNvPr id="6" name="วงรี 5"/>
            <p:cNvSpPr/>
            <p:nvPr/>
          </p:nvSpPr>
          <p:spPr>
            <a:xfrm>
              <a:off x="8532439" y="6237312"/>
              <a:ext cx="540505" cy="50405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7" name="วงรี 6"/>
            <p:cNvSpPr/>
            <p:nvPr/>
          </p:nvSpPr>
          <p:spPr>
            <a:xfrm>
              <a:off x="8047592" y="6381328"/>
              <a:ext cx="397620" cy="3600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8" name="วงรี 7"/>
            <p:cNvSpPr/>
            <p:nvPr/>
          </p:nvSpPr>
          <p:spPr>
            <a:xfrm>
              <a:off x="7630764" y="6489340"/>
              <a:ext cx="325612" cy="252028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9" name="วงรี 8"/>
            <p:cNvSpPr/>
            <p:nvPr/>
          </p:nvSpPr>
          <p:spPr>
            <a:xfrm>
              <a:off x="7325518" y="6561348"/>
              <a:ext cx="198810" cy="18002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0" name="วงรี 9"/>
            <p:cNvSpPr/>
            <p:nvPr/>
          </p:nvSpPr>
          <p:spPr>
            <a:xfrm>
              <a:off x="8655978" y="5805264"/>
              <a:ext cx="397620" cy="3600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1" name="วงรี 10"/>
            <p:cNvSpPr/>
            <p:nvPr/>
          </p:nvSpPr>
          <p:spPr>
            <a:xfrm>
              <a:off x="8695643" y="5445224"/>
              <a:ext cx="325612" cy="252028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2" name="วงรี 11"/>
            <p:cNvSpPr/>
            <p:nvPr/>
          </p:nvSpPr>
          <p:spPr>
            <a:xfrm>
              <a:off x="8802691" y="5157192"/>
              <a:ext cx="198810" cy="18002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</p:spTree>
    <p:extLst>
      <p:ext uri="{BB962C8B-B14F-4D97-AF65-F5344CB8AC3E}">
        <p14:creationId xmlns:p14="http://schemas.microsoft.com/office/powerpoint/2010/main" val="543404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ตาราง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582333"/>
              </p:ext>
            </p:extLst>
          </p:nvPr>
        </p:nvGraphicFramePr>
        <p:xfrm>
          <a:off x="3419872" y="1124745"/>
          <a:ext cx="2016224" cy="5112565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016224"/>
              </a:tblGrid>
              <a:tr h="1022513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</a:tr>
              <a:tr h="1022513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</a:tr>
              <a:tr h="10225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….</a:t>
                      </a:r>
                      <a:endParaRPr lang="th-TH" dirty="0"/>
                    </a:p>
                  </a:txBody>
                  <a:tcPr/>
                </a:tc>
              </a:tr>
              <a:tr h="1022513"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1022513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ตัวเชื่อมต่อตรง 5"/>
          <p:cNvCxnSpPr/>
          <p:nvPr/>
        </p:nvCxnSpPr>
        <p:spPr>
          <a:xfrm>
            <a:off x="3419872" y="1628800"/>
            <a:ext cx="2016224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ตัวเชื่อมต่อตรง 6"/>
          <p:cNvCxnSpPr/>
          <p:nvPr/>
        </p:nvCxnSpPr>
        <p:spPr>
          <a:xfrm>
            <a:off x="3419872" y="1364518"/>
            <a:ext cx="2016224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ตัวเชื่อมต่อตรง 7"/>
          <p:cNvCxnSpPr/>
          <p:nvPr/>
        </p:nvCxnSpPr>
        <p:spPr>
          <a:xfrm>
            <a:off x="3431747" y="1880449"/>
            <a:ext cx="2016224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ตัวเชื่อมต่อตรง 8"/>
          <p:cNvCxnSpPr/>
          <p:nvPr/>
        </p:nvCxnSpPr>
        <p:spPr>
          <a:xfrm>
            <a:off x="3419872" y="2636912"/>
            <a:ext cx="2016224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ตัวเชื่อมต่อตรง 9"/>
          <p:cNvCxnSpPr/>
          <p:nvPr/>
        </p:nvCxnSpPr>
        <p:spPr>
          <a:xfrm>
            <a:off x="3431747" y="2385263"/>
            <a:ext cx="2016224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ตัวเชื่อมต่อตรง 10"/>
          <p:cNvCxnSpPr/>
          <p:nvPr/>
        </p:nvCxnSpPr>
        <p:spPr>
          <a:xfrm>
            <a:off x="3431747" y="2914593"/>
            <a:ext cx="2016224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ตัวเชื่อมต่อตรง 13"/>
          <p:cNvCxnSpPr/>
          <p:nvPr/>
        </p:nvCxnSpPr>
        <p:spPr>
          <a:xfrm>
            <a:off x="3431747" y="4460862"/>
            <a:ext cx="2016224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ตัวเชื่อมต่อตรง 14"/>
          <p:cNvCxnSpPr/>
          <p:nvPr/>
        </p:nvCxnSpPr>
        <p:spPr>
          <a:xfrm>
            <a:off x="3403817" y="4964918"/>
            <a:ext cx="2016224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ตัวเชื่อมต่อตรง 15"/>
          <p:cNvCxnSpPr/>
          <p:nvPr/>
        </p:nvCxnSpPr>
        <p:spPr>
          <a:xfrm>
            <a:off x="3403817" y="4725144"/>
            <a:ext cx="2016224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ตัวเชื่อมต่อตรง 16"/>
          <p:cNvCxnSpPr/>
          <p:nvPr/>
        </p:nvCxnSpPr>
        <p:spPr>
          <a:xfrm>
            <a:off x="3431747" y="5468974"/>
            <a:ext cx="2016224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ตัวเชื่อมต่อตรง 17"/>
          <p:cNvCxnSpPr/>
          <p:nvPr/>
        </p:nvCxnSpPr>
        <p:spPr>
          <a:xfrm>
            <a:off x="3419872" y="5984905"/>
            <a:ext cx="2016224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ตัวเชื่อมต่อตรง 18"/>
          <p:cNvCxnSpPr/>
          <p:nvPr/>
        </p:nvCxnSpPr>
        <p:spPr>
          <a:xfrm>
            <a:off x="3419872" y="5733256"/>
            <a:ext cx="2016224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707904" y="404664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Memory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20072" y="188640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Array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63688" y="188640"/>
            <a:ext cx="15121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Base</a:t>
            </a:r>
          </a:p>
          <a:p>
            <a:pPr algn="r"/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Address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04148" y="1321604"/>
            <a:ext cx="1836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INCOME[2551]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04148" y="2276872"/>
            <a:ext cx="2268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INCOME[2552]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04148" y="3409836"/>
            <a:ext cx="1692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INCOME[i]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32140" y="4417948"/>
            <a:ext cx="1908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INCOME[2559] 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04148" y="5445224"/>
            <a:ext cx="2268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INCOME[2560]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63688" y="1080284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>
                <a:latin typeface="TH SarabunPSK" pitchFamily="34" charset="-34"/>
                <a:cs typeface="TH SarabunPSK" pitchFamily="34" charset="-34"/>
              </a:rPr>
              <a:t>7000</a:t>
            </a:r>
            <a:endParaRPr lang="th-TH" sz="20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763688" y="2092786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>
                <a:latin typeface="TH SarabunPSK" pitchFamily="34" charset="-34"/>
                <a:cs typeface="TH SarabunPSK" pitchFamily="34" charset="-34"/>
              </a:rPr>
              <a:t>7004</a:t>
            </a:r>
            <a:endParaRPr lang="th-TH" sz="20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777766" y="4149080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>
                <a:latin typeface="TH SarabunPSK" pitchFamily="34" charset="-34"/>
                <a:cs typeface="TH SarabunPSK" pitchFamily="34" charset="-34"/>
              </a:rPr>
              <a:t>7032</a:t>
            </a:r>
            <a:endParaRPr lang="th-TH" sz="20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763688" y="5157192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>
                <a:latin typeface="TH SarabunPSK" pitchFamily="34" charset="-34"/>
                <a:cs typeface="TH SarabunPSK" pitchFamily="34" charset="-34"/>
              </a:rPr>
              <a:t>7036</a:t>
            </a:r>
            <a:endParaRPr lang="th-TH" sz="2000" b="1" dirty="0">
              <a:latin typeface="TH SarabunPSK" pitchFamily="34" charset="-34"/>
              <a:cs typeface="TH SarabunPSK" pitchFamily="34" charset="-34"/>
            </a:endParaRPr>
          </a:p>
        </p:txBody>
      </p:sp>
      <p:cxnSp>
        <p:nvCxnSpPr>
          <p:cNvPr id="34" name="ลูกศรเชื่อมต่อแบบตรง 33"/>
          <p:cNvCxnSpPr/>
          <p:nvPr/>
        </p:nvCxnSpPr>
        <p:spPr>
          <a:xfrm>
            <a:off x="1115616" y="4349135"/>
            <a:ext cx="7920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กลุ่ม 34"/>
          <p:cNvGrpSpPr/>
          <p:nvPr/>
        </p:nvGrpSpPr>
        <p:grpSpPr>
          <a:xfrm>
            <a:off x="7325518" y="5157192"/>
            <a:ext cx="1747426" cy="1584176"/>
            <a:chOff x="7325518" y="5157192"/>
            <a:chExt cx="1747426" cy="1584176"/>
          </a:xfrm>
        </p:grpSpPr>
        <p:sp>
          <p:nvSpPr>
            <p:cNvPr id="36" name="วงรี 35"/>
            <p:cNvSpPr/>
            <p:nvPr/>
          </p:nvSpPr>
          <p:spPr>
            <a:xfrm>
              <a:off x="8532439" y="6237312"/>
              <a:ext cx="540505" cy="50405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7" name="วงรี 36"/>
            <p:cNvSpPr/>
            <p:nvPr/>
          </p:nvSpPr>
          <p:spPr>
            <a:xfrm>
              <a:off x="8047592" y="6381328"/>
              <a:ext cx="397620" cy="3600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8" name="วงรี 37"/>
            <p:cNvSpPr/>
            <p:nvPr/>
          </p:nvSpPr>
          <p:spPr>
            <a:xfrm>
              <a:off x="7630764" y="6489340"/>
              <a:ext cx="325612" cy="252028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9" name="วงรี 38"/>
            <p:cNvSpPr/>
            <p:nvPr/>
          </p:nvSpPr>
          <p:spPr>
            <a:xfrm>
              <a:off x="7325518" y="6561348"/>
              <a:ext cx="198810" cy="18002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0" name="วงรี 39"/>
            <p:cNvSpPr/>
            <p:nvPr/>
          </p:nvSpPr>
          <p:spPr>
            <a:xfrm>
              <a:off x="8655978" y="5805264"/>
              <a:ext cx="397620" cy="3600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1" name="วงรี 40"/>
            <p:cNvSpPr/>
            <p:nvPr/>
          </p:nvSpPr>
          <p:spPr>
            <a:xfrm>
              <a:off x="8695643" y="5445224"/>
              <a:ext cx="325612" cy="252028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2" name="วงรี 41"/>
            <p:cNvSpPr/>
            <p:nvPr/>
          </p:nvSpPr>
          <p:spPr>
            <a:xfrm>
              <a:off x="8802691" y="5157192"/>
              <a:ext cx="198810" cy="18002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</p:spTree>
    <p:extLst>
      <p:ext uri="{BB962C8B-B14F-4D97-AF65-F5344CB8AC3E}">
        <p14:creationId xmlns:p14="http://schemas.microsoft.com/office/powerpoint/2010/main" val="788268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TH SarabunPSK" pitchFamily="34" charset="-34"/>
                <a:cs typeface="TH SarabunPSK" pitchFamily="34" charset="-34"/>
              </a:rPr>
              <a:t>การจัดเก็บอาร์เรย์ในหน่วยความจำ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800" b="1" dirty="0" smtClean="0">
                <a:latin typeface="TH SarabunPSK" pitchFamily="34" charset="-34"/>
                <a:cs typeface="TH SarabunPSK" pitchFamily="34" charset="-34"/>
              </a:rPr>
              <a:t>อาร์เรย์สองมิติ </a:t>
            </a:r>
            <a:r>
              <a:rPr lang="en-US" sz="2800" b="1" dirty="0" smtClean="0">
                <a:latin typeface="TH SarabunPSK" pitchFamily="34" charset="-34"/>
                <a:cs typeface="TH SarabunPSK" pitchFamily="34" charset="-34"/>
              </a:rPr>
              <a:t>(Two Dimension Array)</a:t>
            </a:r>
          </a:p>
          <a:p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โครงสร้างอาร์เรย์สองมิติมีลักษณะเป็นตารางซึ่งประกอบด้วยแถว </a:t>
            </a:r>
            <a:r>
              <a:rPr lang="en-US" sz="2800" dirty="0" smtClean="0">
                <a:latin typeface="TH SarabunPSK" pitchFamily="34" charset="-34"/>
                <a:cs typeface="TH SarabunPSK" pitchFamily="34" charset="-34"/>
              </a:rPr>
              <a:t>(Row) </a:t>
            </a:r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และคอลัมน์ </a:t>
            </a:r>
            <a:r>
              <a:rPr lang="en-US" sz="2800" dirty="0" smtClean="0">
                <a:latin typeface="TH SarabunPSK" pitchFamily="34" charset="-34"/>
                <a:cs typeface="TH SarabunPSK" pitchFamily="34" charset="-34"/>
              </a:rPr>
              <a:t>(Column) </a:t>
            </a:r>
            <a:endParaRPr lang="th-TH" sz="2800" dirty="0">
              <a:latin typeface="TH SarabunPSK" pitchFamily="34" charset="-34"/>
              <a:cs typeface="TH SarabunPSK" pitchFamily="34" charset="-34"/>
            </a:endParaRPr>
          </a:p>
          <a:p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การอ้างอิงสมาชิกในอาร์เรย์สองมิติจะต้องระบุตำแหน่งแถวและคอลัมน์</a:t>
            </a:r>
            <a:endParaRPr lang="th-TH" sz="2800" dirty="0">
              <a:latin typeface="TH SarabunPSK" pitchFamily="34" charset="-34"/>
              <a:cs typeface="TH SarabunPSK" pitchFamily="34" charset="-34"/>
            </a:endParaRPr>
          </a:p>
        </p:txBody>
      </p:sp>
      <p:graphicFrame>
        <p:nvGraphicFramePr>
          <p:cNvPr id="4" name="ตาราง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843702"/>
              </p:ext>
            </p:extLst>
          </p:nvPr>
        </p:nvGraphicFramePr>
        <p:xfrm>
          <a:off x="1475656" y="3933056"/>
          <a:ext cx="6096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ปี</a:t>
                      </a:r>
                      <a:r>
                        <a:rPr lang="th-TH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พ</a:t>
                      </a:r>
                      <a:r>
                        <a:rPr lang="en-US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.</a:t>
                      </a:r>
                      <a:r>
                        <a:rPr lang="th-TH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ศ</a:t>
                      </a:r>
                      <a:r>
                        <a:rPr lang="en-US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.</a:t>
                      </a:r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ไตรมาสที่</a:t>
                      </a:r>
                      <a:r>
                        <a:rPr lang="th-TH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en-US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1</a:t>
                      </a:r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ไตรมาสที่</a:t>
                      </a:r>
                      <a:r>
                        <a:rPr lang="th-TH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en-US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2</a:t>
                      </a:r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ไตรมาสที่</a:t>
                      </a:r>
                      <a:r>
                        <a:rPr lang="th-TH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en-US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3</a:t>
                      </a:r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ไตรมาสที่</a:t>
                      </a:r>
                      <a:r>
                        <a:rPr lang="th-TH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en-US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4</a:t>
                      </a:r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2557</a:t>
                      </a:r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3,000,564</a:t>
                      </a:r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2,550,000</a:t>
                      </a:r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2,853,271</a:t>
                      </a:r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2,799,853</a:t>
                      </a:r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2558</a:t>
                      </a:r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4,255,844</a:t>
                      </a:r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(500,875)</a:t>
                      </a:r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(1,000,181)</a:t>
                      </a:r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1,500,800</a:t>
                      </a:r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2559</a:t>
                      </a:r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1,913,086</a:t>
                      </a:r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2,230,510</a:t>
                      </a:r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4,500,990</a:t>
                      </a:r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3,000,655</a:t>
                      </a:r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15616" y="6093296"/>
            <a:ext cx="684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b="1" dirty="0" smtClean="0">
                <a:latin typeface="TH SarabunPSK" pitchFamily="34" charset="-34"/>
                <a:cs typeface="TH SarabunPSK" pitchFamily="34" charset="-34"/>
              </a:rPr>
              <a:t>ตัวอย่างผลการประกอบการที่จัดเก็บข้อมูลในลักษณะอาร์เรย์สองมิติ</a:t>
            </a:r>
            <a:endParaRPr lang="th-TH" sz="2400" b="1" dirty="0">
              <a:latin typeface="TH SarabunPSK" pitchFamily="34" charset="-34"/>
              <a:cs typeface="TH SarabunPSK" pitchFamily="34" charset="-34"/>
            </a:endParaRPr>
          </a:p>
        </p:txBody>
      </p:sp>
      <p:grpSp>
        <p:nvGrpSpPr>
          <p:cNvPr id="6" name="กลุ่ม 5"/>
          <p:cNvGrpSpPr/>
          <p:nvPr/>
        </p:nvGrpSpPr>
        <p:grpSpPr>
          <a:xfrm>
            <a:off x="7325518" y="5157192"/>
            <a:ext cx="1747426" cy="1584176"/>
            <a:chOff x="7325518" y="5157192"/>
            <a:chExt cx="1747426" cy="1584176"/>
          </a:xfrm>
        </p:grpSpPr>
        <p:sp>
          <p:nvSpPr>
            <p:cNvPr id="7" name="วงรี 6"/>
            <p:cNvSpPr/>
            <p:nvPr/>
          </p:nvSpPr>
          <p:spPr>
            <a:xfrm>
              <a:off x="8532439" y="6237312"/>
              <a:ext cx="540505" cy="50405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8" name="วงรี 7"/>
            <p:cNvSpPr/>
            <p:nvPr/>
          </p:nvSpPr>
          <p:spPr>
            <a:xfrm>
              <a:off x="8047592" y="6381328"/>
              <a:ext cx="397620" cy="3600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9" name="วงรี 8"/>
            <p:cNvSpPr/>
            <p:nvPr/>
          </p:nvSpPr>
          <p:spPr>
            <a:xfrm>
              <a:off x="7630764" y="6489340"/>
              <a:ext cx="325612" cy="252028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0" name="วงรี 9"/>
            <p:cNvSpPr/>
            <p:nvPr/>
          </p:nvSpPr>
          <p:spPr>
            <a:xfrm>
              <a:off x="7325518" y="6561348"/>
              <a:ext cx="198810" cy="18002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1" name="วงรี 10"/>
            <p:cNvSpPr/>
            <p:nvPr/>
          </p:nvSpPr>
          <p:spPr>
            <a:xfrm>
              <a:off x="8655978" y="5805264"/>
              <a:ext cx="397620" cy="3600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2" name="วงรี 11"/>
            <p:cNvSpPr/>
            <p:nvPr/>
          </p:nvSpPr>
          <p:spPr>
            <a:xfrm>
              <a:off x="8695643" y="5445224"/>
              <a:ext cx="325612" cy="252028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3" name="วงรี 12"/>
            <p:cNvSpPr/>
            <p:nvPr/>
          </p:nvSpPr>
          <p:spPr>
            <a:xfrm>
              <a:off x="8802691" y="5157192"/>
              <a:ext cx="198810" cy="18002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</p:spTree>
    <p:extLst>
      <p:ext uri="{BB962C8B-B14F-4D97-AF65-F5344CB8AC3E}">
        <p14:creationId xmlns:p14="http://schemas.microsoft.com/office/powerpoint/2010/main" val="1489495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TH SarabunPSK" pitchFamily="34" charset="-34"/>
                <a:cs typeface="TH SarabunPSK" pitchFamily="34" charset="-34"/>
              </a:rPr>
              <a:t>การจัดเก็บอาร์เรย์ในหน่วยความจำ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รูปแบบทั่วไปของโครงสร้างข้อมูลอาร์เรย์สองมิติ</a:t>
            </a:r>
            <a:endParaRPr lang="th-TH" sz="28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2764085"/>
            <a:ext cx="6624736" cy="2677656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	</a:t>
            </a:r>
            <a:r>
              <a:rPr lang="en-US" b="1" dirty="0" err="1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ArrayName</a:t>
            </a:r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[L</a:t>
            </a:r>
            <a:r>
              <a:rPr lang="en-US" b="1" baseline="-25000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1</a:t>
            </a:r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:U</a:t>
            </a:r>
            <a:r>
              <a:rPr lang="en-US" b="1" baseline="-25000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1</a:t>
            </a:r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,L</a:t>
            </a:r>
            <a:r>
              <a:rPr lang="en-US" b="1" baseline="-25000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2</a:t>
            </a:r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:U</a:t>
            </a:r>
            <a:r>
              <a:rPr lang="en-US" b="1" baseline="-25000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2</a:t>
            </a:r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]</a:t>
            </a:r>
          </a:p>
          <a:p>
            <a:r>
              <a:rPr lang="th-TH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โดยที่ </a:t>
            </a:r>
            <a:r>
              <a:rPr lang="en-US" b="1" dirty="0" err="1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ArrayName</a:t>
            </a:r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คือ ชื่อของอาร์เรย์</a:t>
            </a:r>
          </a:p>
          <a:p>
            <a:r>
              <a:rPr lang="th-TH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	</a:t>
            </a:r>
            <a:r>
              <a:rPr lang="en-US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L</a:t>
            </a:r>
            <a:r>
              <a:rPr lang="en-US" b="1" baseline="-25000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1</a:t>
            </a:r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คือ ขอบเขตล่างสุด </a:t>
            </a:r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(Lower Bound) </a:t>
            </a:r>
            <a:r>
              <a:rPr lang="th-TH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ของแถว</a:t>
            </a:r>
          </a:p>
          <a:p>
            <a:r>
              <a:rPr lang="th-TH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	</a:t>
            </a:r>
            <a:r>
              <a:rPr lang="en-US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U</a:t>
            </a:r>
            <a:r>
              <a:rPr lang="en-US" b="1" baseline="-25000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1</a:t>
            </a:r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คือ ขอบเขตบนสุด </a:t>
            </a:r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(Upper Bound) </a:t>
            </a:r>
            <a:r>
              <a:rPr lang="th-TH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ของแถว</a:t>
            </a:r>
          </a:p>
          <a:p>
            <a:r>
              <a:rPr lang="th-TH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	</a:t>
            </a:r>
            <a:r>
              <a:rPr lang="en-US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L</a:t>
            </a:r>
            <a:r>
              <a:rPr lang="en-US" b="1" baseline="-25000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2</a:t>
            </a:r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คือ ขอบเขตล่างสุด </a:t>
            </a:r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(Lower Bound) </a:t>
            </a:r>
            <a:r>
              <a:rPr lang="th-TH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ของคอลัมน์</a:t>
            </a:r>
          </a:p>
          <a:p>
            <a:r>
              <a:rPr lang="th-TH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	</a:t>
            </a:r>
            <a:r>
              <a:rPr lang="en-US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U</a:t>
            </a:r>
            <a:r>
              <a:rPr lang="en-US" b="1" baseline="-25000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2</a:t>
            </a:r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คือ ขอบเขตบนสุด </a:t>
            </a:r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(Upper Bound) </a:t>
            </a:r>
            <a:r>
              <a:rPr lang="th-TH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ของคอลัมน์</a:t>
            </a:r>
            <a:endParaRPr lang="th-TH" b="1" dirty="0" smtClean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grpSp>
        <p:nvGrpSpPr>
          <p:cNvPr id="5" name="กลุ่ม 4"/>
          <p:cNvGrpSpPr/>
          <p:nvPr/>
        </p:nvGrpSpPr>
        <p:grpSpPr>
          <a:xfrm>
            <a:off x="7325518" y="5157192"/>
            <a:ext cx="1747426" cy="1584176"/>
            <a:chOff x="7325518" y="5157192"/>
            <a:chExt cx="1747426" cy="1584176"/>
          </a:xfrm>
        </p:grpSpPr>
        <p:sp>
          <p:nvSpPr>
            <p:cNvPr id="6" name="วงรี 5"/>
            <p:cNvSpPr/>
            <p:nvPr/>
          </p:nvSpPr>
          <p:spPr>
            <a:xfrm>
              <a:off x="8532439" y="6237312"/>
              <a:ext cx="540505" cy="50405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7" name="วงรี 6"/>
            <p:cNvSpPr/>
            <p:nvPr/>
          </p:nvSpPr>
          <p:spPr>
            <a:xfrm>
              <a:off x="8047592" y="6381328"/>
              <a:ext cx="397620" cy="3600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8" name="วงรี 7"/>
            <p:cNvSpPr/>
            <p:nvPr/>
          </p:nvSpPr>
          <p:spPr>
            <a:xfrm>
              <a:off x="7630764" y="6489340"/>
              <a:ext cx="325612" cy="252028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9" name="วงรี 8"/>
            <p:cNvSpPr/>
            <p:nvPr/>
          </p:nvSpPr>
          <p:spPr>
            <a:xfrm>
              <a:off x="7325518" y="6561348"/>
              <a:ext cx="198810" cy="18002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0" name="วงรี 9"/>
            <p:cNvSpPr/>
            <p:nvPr/>
          </p:nvSpPr>
          <p:spPr>
            <a:xfrm>
              <a:off x="8655978" y="5805264"/>
              <a:ext cx="397620" cy="3600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1" name="วงรี 10"/>
            <p:cNvSpPr/>
            <p:nvPr/>
          </p:nvSpPr>
          <p:spPr>
            <a:xfrm>
              <a:off x="8695643" y="5445224"/>
              <a:ext cx="325612" cy="252028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2" name="วงรี 11"/>
            <p:cNvSpPr/>
            <p:nvPr/>
          </p:nvSpPr>
          <p:spPr>
            <a:xfrm>
              <a:off x="8802691" y="5157192"/>
              <a:ext cx="198810" cy="18002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</p:spTree>
    <p:extLst>
      <p:ext uri="{BB962C8B-B14F-4D97-AF65-F5344CB8AC3E}">
        <p14:creationId xmlns:p14="http://schemas.microsoft.com/office/powerpoint/2010/main" val="22911265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TH SarabunPSK" pitchFamily="34" charset="-34"/>
                <a:cs typeface="TH SarabunPSK" pitchFamily="34" charset="-34"/>
              </a:rPr>
              <a:t>การจัดเก็บอาร์เรย์ในหน่วยความจำ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ตัวอย่าง การประกาศอาร์เรย์ </a:t>
            </a:r>
            <a:r>
              <a:rPr lang="en-US" sz="2800" dirty="0" smtClean="0">
                <a:latin typeface="TH SarabunPSK" pitchFamily="34" charset="-34"/>
                <a:cs typeface="TH SarabunPSK" pitchFamily="34" charset="-34"/>
              </a:rPr>
              <a:t>K </a:t>
            </a:r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ขนาด </a:t>
            </a:r>
            <a:r>
              <a:rPr lang="en-US" sz="2800" dirty="0" smtClean="0">
                <a:latin typeface="TH SarabunPSK" pitchFamily="34" charset="-34"/>
                <a:cs typeface="TH SarabunPSK" pitchFamily="34" charset="-34"/>
              </a:rPr>
              <a:t>4 x 3 </a:t>
            </a:r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ด้วยภาษา </a:t>
            </a:r>
            <a:r>
              <a:rPr lang="en-US" sz="2800" dirty="0" smtClean="0">
                <a:latin typeface="TH SarabunPSK" pitchFamily="34" charset="-34"/>
                <a:cs typeface="TH SarabunPSK" pitchFamily="34" charset="-34"/>
              </a:rPr>
              <a:t>C</a:t>
            </a:r>
          </a:p>
          <a:p>
            <a:endParaRPr lang="en-US" sz="2800" dirty="0">
              <a:latin typeface="TH SarabunPSK" pitchFamily="34" charset="-34"/>
              <a:cs typeface="TH SarabunPSK" pitchFamily="34" charset="-34"/>
            </a:endParaRPr>
          </a:p>
          <a:p>
            <a:endParaRPr lang="en-US" sz="2800" dirty="0" smtClean="0">
              <a:latin typeface="TH SarabunPSK" pitchFamily="34" charset="-34"/>
              <a:cs typeface="TH SarabunPSK" pitchFamily="34" charset="-34"/>
            </a:endParaRPr>
          </a:p>
          <a:p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จะได้ตารางสองมิติเพื่อใช้จัดเก็บข้อมูล ดังรูป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63688" y="2348880"/>
            <a:ext cx="5400600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	</a:t>
            </a:r>
            <a:r>
              <a:rPr lang="en-US" b="1" dirty="0" err="1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int</a:t>
            </a:r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K[4][3];</a:t>
            </a:r>
            <a:endParaRPr lang="th-TH" b="1" dirty="0" smtClean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graphicFrame>
        <p:nvGraphicFramePr>
          <p:cNvPr id="5" name="ตาราง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976296"/>
              </p:ext>
            </p:extLst>
          </p:nvPr>
        </p:nvGraphicFramePr>
        <p:xfrm>
          <a:off x="2483768" y="4452704"/>
          <a:ext cx="4104456" cy="20726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368152"/>
                <a:gridCol w="1368152"/>
                <a:gridCol w="13681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H SarabunPSK" pitchFamily="34" charset="-34"/>
                          <a:cs typeface="TH SarabunPSK" pitchFamily="34" charset="-34"/>
                        </a:rPr>
                        <a:t>K[0,0]</a:t>
                      </a:r>
                      <a:endParaRPr lang="th-TH" b="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H SarabunPSK" pitchFamily="34" charset="-34"/>
                          <a:cs typeface="TH SarabunPSK" pitchFamily="34" charset="-34"/>
                        </a:rPr>
                        <a:t>K[0,1]</a:t>
                      </a:r>
                      <a:endParaRPr lang="th-TH" b="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H SarabunPSK" pitchFamily="34" charset="-34"/>
                          <a:cs typeface="TH SarabunPSK" pitchFamily="34" charset="-34"/>
                        </a:rPr>
                        <a:t>K[0,2]</a:t>
                      </a:r>
                      <a:endParaRPr lang="th-TH" b="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H SarabunPSK" pitchFamily="34" charset="-34"/>
                          <a:cs typeface="TH SarabunPSK" pitchFamily="34" charset="-34"/>
                        </a:rPr>
                        <a:t>K[1,0]</a:t>
                      </a:r>
                      <a:endParaRPr lang="th-TH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H SarabunPSK" pitchFamily="34" charset="-34"/>
                          <a:cs typeface="TH SarabunPSK" pitchFamily="34" charset="-34"/>
                        </a:rPr>
                        <a:t>K[1,1]</a:t>
                      </a:r>
                      <a:endParaRPr lang="th-TH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H SarabunPSK" pitchFamily="34" charset="-34"/>
                          <a:cs typeface="TH SarabunPSK" pitchFamily="34" charset="-34"/>
                        </a:rPr>
                        <a:t>K[1,2]</a:t>
                      </a:r>
                      <a:endParaRPr lang="th-TH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H SarabunPSK" pitchFamily="34" charset="-34"/>
                          <a:cs typeface="TH SarabunPSK" pitchFamily="34" charset="-34"/>
                        </a:rPr>
                        <a:t>K[2,0]</a:t>
                      </a:r>
                      <a:endParaRPr lang="th-TH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H SarabunPSK" pitchFamily="34" charset="-34"/>
                          <a:cs typeface="TH SarabunPSK" pitchFamily="34" charset="-34"/>
                        </a:rPr>
                        <a:t>K[2,1]</a:t>
                      </a:r>
                      <a:endParaRPr lang="th-TH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H SarabunPSK" pitchFamily="34" charset="-34"/>
                          <a:cs typeface="TH SarabunPSK" pitchFamily="34" charset="-34"/>
                        </a:rPr>
                        <a:t>K[2,2]</a:t>
                      </a:r>
                      <a:endParaRPr lang="th-TH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H SarabunPSK" pitchFamily="34" charset="-34"/>
                          <a:cs typeface="TH SarabunPSK" pitchFamily="34" charset="-34"/>
                        </a:rPr>
                        <a:t>K[3,0]</a:t>
                      </a:r>
                      <a:endParaRPr lang="th-TH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H SarabunPSK" pitchFamily="34" charset="-34"/>
                          <a:cs typeface="TH SarabunPSK" pitchFamily="34" charset="-34"/>
                        </a:rPr>
                        <a:t>K[3,1]</a:t>
                      </a:r>
                      <a:endParaRPr lang="th-TH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H SarabunPSK" pitchFamily="34" charset="-34"/>
                          <a:cs typeface="TH SarabunPSK" pitchFamily="34" charset="-34"/>
                        </a:rPr>
                        <a:t>K[3,2]</a:t>
                      </a:r>
                      <a:endParaRPr lang="th-TH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987824" y="3975447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H SarabunPSK" pitchFamily="34" charset="-34"/>
                <a:cs typeface="TH SarabunPSK" pitchFamily="34" charset="-34"/>
              </a:rPr>
              <a:t>0</a:t>
            </a:r>
            <a:endParaRPr lang="th-TH" sz="24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83968" y="4005064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H SarabunPSK" pitchFamily="34" charset="-34"/>
                <a:cs typeface="TH SarabunPSK" pitchFamily="34" charset="-34"/>
              </a:rPr>
              <a:t>1</a:t>
            </a:r>
            <a:endParaRPr lang="th-TH" sz="24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52120" y="4005064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H SarabunPSK" pitchFamily="34" charset="-34"/>
                <a:cs typeface="TH SarabunPSK" pitchFamily="34" charset="-34"/>
              </a:rPr>
              <a:t>2</a:t>
            </a:r>
            <a:endParaRPr lang="th-TH" sz="24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35696" y="4466729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H SarabunPSK" pitchFamily="34" charset="-34"/>
                <a:cs typeface="TH SarabunPSK" pitchFamily="34" charset="-34"/>
              </a:rPr>
              <a:t>0</a:t>
            </a:r>
            <a:endParaRPr lang="th-TH" sz="24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35696" y="4983559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H SarabunPSK" pitchFamily="34" charset="-34"/>
                <a:cs typeface="TH SarabunPSK" pitchFamily="34" charset="-34"/>
              </a:rPr>
              <a:t>1</a:t>
            </a:r>
            <a:endParaRPr lang="th-TH" sz="24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35696" y="5542593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H SarabunPSK" pitchFamily="34" charset="-34"/>
                <a:cs typeface="TH SarabunPSK" pitchFamily="34" charset="-34"/>
              </a:rPr>
              <a:t>2</a:t>
            </a:r>
            <a:endParaRPr lang="th-TH" sz="24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35696" y="6021288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H SarabunPSK" pitchFamily="34" charset="-34"/>
                <a:cs typeface="TH SarabunPSK" pitchFamily="34" charset="-34"/>
              </a:rPr>
              <a:t>3</a:t>
            </a:r>
            <a:endParaRPr lang="th-TH" sz="24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95936" y="3645024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H SarabunPSK" pitchFamily="34" charset="-34"/>
                <a:cs typeface="TH SarabunPSK" pitchFamily="34" charset="-34"/>
              </a:rPr>
              <a:t>Columns</a:t>
            </a:r>
            <a:endParaRPr lang="th-TH" sz="24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 rot="16200000">
            <a:off x="920787" y="5178387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H SarabunPSK" pitchFamily="34" charset="-34"/>
                <a:cs typeface="TH SarabunPSK" pitchFamily="34" charset="-34"/>
              </a:rPr>
              <a:t>Rows</a:t>
            </a:r>
            <a:endParaRPr lang="th-TH" sz="24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6" name="สี่เหลี่ยมผืนผ้า 15"/>
          <p:cNvSpPr/>
          <p:nvPr/>
        </p:nvSpPr>
        <p:spPr>
          <a:xfrm>
            <a:off x="1115616" y="3645024"/>
            <a:ext cx="6552728" cy="309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pSp>
        <p:nvGrpSpPr>
          <p:cNvPr id="17" name="กลุ่ม 16"/>
          <p:cNvGrpSpPr/>
          <p:nvPr/>
        </p:nvGrpSpPr>
        <p:grpSpPr>
          <a:xfrm>
            <a:off x="7325518" y="5157192"/>
            <a:ext cx="1747426" cy="1584176"/>
            <a:chOff x="7325518" y="5157192"/>
            <a:chExt cx="1747426" cy="1584176"/>
          </a:xfrm>
        </p:grpSpPr>
        <p:sp>
          <p:nvSpPr>
            <p:cNvPr id="18" name="วงรี 17"/>
            <p:cNvSpPr/>
            <p:nvPr/>
          </p:nvSpPr>
          <p:spPr>
            <a:xfrm>
              <a:off x="8532439" y="6237312"/>
              <a:ext cx="540505" cy="50405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9" name="วงรี 18"/>
            <p:cNvSpPr/>
            <p:nvPr/>
          </p:nvSpPr>
          <p:spPr>
            <a:xfrm>
              <a:off x="8047592" y="6381328"/>
              <a:ext cx="397620" cy="3600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0" name="วงรี 19"/>
            <p:cNvSpPr/>
            <p:nvPr/>
          </p:nvSpPr>
          <p:spPr>
            <a:xfrm>
              <a:off x="7630764" y="6489340"/>
              <a:ext cx="325612" cy="252028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1" name="วงรี 20"/>
            <p:cNvSpPr/>
            <p:nvPr/>
          </p:nvSpPr>
          <p:spPr>
            <a:xfrm>
              <a:off x="7325518" y="6561348"/>
              <a:ext cx="198810" cy="18002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2" name="วงรี 21"/>
            <p:cNvSpPr/>
            <p:nvPr/>
          </p:nvSpPr>
          <p:spPr>
            <a:xfrm>
              <a:off x="8655978" y="5805264"/>
              <a:ext cx="397620" cy="3600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3" name="วงรี 22"/>
            <p:cNvSpPr/>
            <p:nvPr/>
          </p:nvSpPr>
          <p:spPr>
            <a:xfrm>
              <a:off x="8695643" y="5445224"/>
              <a:ext cx="325612" cy="252028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4" name="วงรี 23"/>
            <p:cNvSpPr/>
            <p:nvPr/>
          </p:nvSpPr>
          <p:spPr>
            <a:xfrm>
              <a:off x="8802691" y="5157192"/>
              <a:ext cx="198810" cy="18002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</p:spTree>
    <p:extLst>
      <p:ext uri="{BB962C8B-B14F-4D97-AF65-F5344CB8AC3E}">
        <p14:creationId xmlns:p14="http://schemas.microsoft.com/office/powerpoint/2010/main" val="26007177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TH SarabunPSK" pitchFamily="34" charset="-34"/>
                <a:cs typeface="TH SarabunPSK" pitchFamily="34" charset="-34"/>
              </a:rPr>
              <a:t>การจัดเก็บอาร์เรย์ในหน่วยความจำ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การจัดเก็บอาร์เรย์สองมิติในหน่วยความจำ สามารถเก็บได้ </a:t>
            </a:r>
            <a:r>
              <a:rPr lang="en-US" sz="2800" dirty="0" smtClean="0">
                <a:latin typeface="TH SarabunPSK" pitchFamily="34" charset="-34"/>
                <a:cs typeface="TH SarabunPSK" pitchFamily="34" charset="-34"/>
              </a:rPr>
              <a:t>2 </a:t>
            </a:r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วิธี</a:t>
            </a:r>
          </a:p>
          <a:p>
            <a:pPr lvl="1"/>
            <a:r>
              <a:rPr lang="th-TH" dirty="0" smtClean="0">
                <a:latin typeface="TH SarabunPSK" pitchFamily="34" charset="-34"/>
                <a:cs typeface="TH SarabunPSK" pitchFamily="34" charset="-34"/>
              </a:rPr>
              <a:t>การจัดเก็บโดยวิธีเรียงแถวเป็นหลัก </a:t>
            </a:r>
            <a:r>
              <a:rPr lang="en-US" dirty="0" smtClean="0">
                <a:latin typeface="TH SarabunPSK" pitchFamily="34" charset="-34"/>
                <a:cs typeface="TH SarabunPSK" pitchFamily="34" charset="-34"/>
              </a:rPr>
              <a:t>(Row-Major Order)</a:t>
            </a:r>
          </a:p>
          <a:p>
            <a:pPr lvl="1"/>
            <a:r>
              <a:rPr lang="th-TH" dirty="0" smtClean="0">
                <a:latin typeface="TH SarabunPSK" pitchFamily="34" charset="-34"/>
                <a:cs typeface="TH SarabunPSK" pitchFamily="34" charset="-34"/>
              </a:rPr>
              <a:t>การจัดเก็บโดยวิธีเรียงคอลัมน์เป็นหลัก </a:t>
            </a:r>
            <a:r>
              <a:rPr lang="en-US" dirty="0" smtClean="0">
                <a:latin typeface="TH SarabunPSK" pitchFamily="34" charset="-34"/>
                <a:cs typeface="TH SarabunPSK" pitchFamily="34" charset="-34"/>
              </a:rPr>
              <a:t>(Column-Major Order)</a:t>
            </a:r>
            <a:endParaRPr lang="th-TH" dirty="0">
              <a:latin typeface="TH SarabunPSK" pitchFamily="34" charset="-34"/>
              <a:cs typeface="TH SarabunPSK" pitchFamily="34" charset="-34"/>
            </a:endParaRPr>
          </a:p>
        </p:txBody>
      </p:sp>
      <p:grpSp>
        <p:nvGrpSpPr>
          <p:cNvPr id="4" name="กลุ่ม 3"/>
          <p:cNvGrpSpPr/>
          <p:nvPr/>
        </p:nvGrpSpPr>
        <p:grpSpPr>
          <a:xfrm>
            <a:off x="7325518" y="5157192"/>
            <a:ext cx="1747426" cy="1584176"/>
            <a:chOff x="7325518" y="5157192"/>
            <a:chExt cx="1747426" cy="1584176"/>
          </a:xfrm>
        </p:grpSpPr>
        <p:sp>
          <p:nvSpPr>
            <p:cNvPr id="5" name="วงรี 4"/>
            <p:cNvSpPr/>
            <p:nvPr/>
          </p:nvSpPr>
          <p:spPr>
            <a:xfrm>
              <a:off x="8532439" y="6237312"/>
              <a:ext cx="540505" cy="50405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6" name="วงรี 5"/>
            <p:cNvSpPr/>
            <p:nvPr/>
          </p:nvSpPr>
          <p:spPr>
            <a:xfrm>
              <a:off x="8047592" y="6381328"/>
              <a:ext cx="397620" cy="3600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7" name="วงรี 6"/>
            <p:cNvSpPr/>
            <p:nvPr/>
          </p:nvSpPr>
          <p:spPr>
            <a:xfrm>
              <a:off x="7630764" y="6489340"/>
              <a:ext cx="325612" cy="252028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8" name="วงรี 7"/>
            <p:cNvSpPr/>
            <p:nvPr/>
          </p:nvSpPr>
          <p:spPr>
            <a:xfrm>
              <a:off x="7325518" y="6561348"/>
              <a:ext cx="198810" cy="18002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9" name="วงรี 8"/>
            <p:cNvSpPr/>
            <p:nvPr/>
          </p:nvSpPr>
          <p:spPr>
            <a:xfrm>
              <a:off x="8655978" y="5805264"/>
              <a:ext cx="397620" cy="3600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0" name="วงรี 9"/>
            <p:cNvSpPr/>
            <p:nvPr/>
          </p:nvSpPr>
          <p:spPr>
            <a:xfrm>
              <a:off x="8695643" y="5445224"/>
              <a:ext cx="325612" cy="252028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1" name="วงรี 10"/>
            <p:cNvSpPr/>
            <p:nvPr/>
          </p:nvSpPr>
          <p:spPr>
            <a:xfrm>
              <a:off x="8802691" y="5157192"/>
              <a:ext cx="198810" cy="18002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</p:spTree>
    <p:extLst>
      <p:ext uri="{BB962C8B-B14F-4D97-AF65-F5344CB8AC3E}">
        <p14:creationId xmlns:p14="http://schemas.microsoft.com/office/powerpoint/2010/main" val="40555359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TH SarabunPSK" pitchFamily="34" charset="-34"/>
                <a:cs typeface="TH SarabunPSK" pitchFamily="34" charset="-34"/>
              </a:rPr>
              <a:t>การจัดเก็บอาร์เรย์ในหน่วยความจำ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800" b="1" dirty="0">
                <a:latin typeface="TH SarabunPSK" pitchFamily="34" charset="-34"/>
                <a:cs typeface="TH SarabunPSK" pitchFamily="34" charset="-34"/>
              </a:rPr>
              <a:t>การ</a:t>
            </a:r>
            <a:r>
              <a:rPr lang="th-TH" sz="2800" b="1" dirty="0" smtClean="0">
                <a:latin typeface="TH SarabunPSK" pitchFamily="34" charset="-34"/>
                <a:cs typeface="TH SarabunPSK" pitchFamily="34" charset="-34"/>
              </a:rPr>
              <a:t>จัดเก็บโดย</a:t>
            </a:r>
            <a:r>
              <a:rPr lang="th-TH" sz="2800" b="1" dirty="0">
                <a:latin typeface="TH SarabunPSK" pitchFamily="34" charset="-34"/>
                <a:cs typeface="TH SarabunPSK" pitchFamily="34" charset="-34"/>
              </a:rPr>
              <a:t>วิธีเรียงแถวเป็น</a:t>
            </a:r>
            <a:r>
              <a:rPr lang="th-TH" sz="2800" b="1" dirty="0" smtClean="0">
                <a:latin typeface="TH SarabunPSK" pitchFamily="34" charset="-34"/>
                <a:cs typeface="TH SarabunPSK" pitchFamily="34" charset="-34"/>
              </a:rPr>
              <a:t>หลัก</a:t>
            </a:r>
          </a:p>
          <a:p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เป็นวิธีการที่ภาษาคอมพิวเตอร์ส่วนใหญ่ใช้กัน วิธีการ คือ จะเริ่มตั้งแต่แถวแรกและเรียงลำดับต่อไปในแต่ละคอลัมน์จนครบ จากนั้นก็ขึ้นแถวใหม่ไปเรื่อย ๆ จนกระทั่งแถวสุดท้าย</a:t>
            </a:r>
            <a:endParaRPr lang="th-TH" sz="2800" dirty="0"/>
          </a:p>
        </p:txBody>
      </p:sp>
      <p:grpSp>
        <p:nvGrpSpPr>
          <p:cNvPr id="4" name="กลุ่ม 3"/>
          <p:cNvGrpSpPr/>
          <p:nvPr/>
        </p:nvGrpSpPr>
        <p:grpSpPr>
          <a:xfrm>
            <a:off x="7325518" y="5157192"/>
            <a:ext cx="1747426" cy="1584176"/>
            <a:chOff x="7325518" y="5157192"/>
            <a:chExt cx="1747426" cy="1584176"/>
          </a:xfrm>
        </p:grpSpPr>
        <p:sp>
          <p:nvSpPr>
            <p:cNvPr id="5" name="วงรี 4"/>
            <p:cNvSpPr/>
            <p:nvPr/>
          </p:nvSpPr>
          <p:spPr>
            <a:xfrm>
              <a:off x="8532439" y="6237312"/>
              <a:ext cx="540505" cy="50405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6" name="วงรี 5"/>
            <p:cNvSpPr/>
            <p:nvPr/>
          </p:nvSpPr>
          <p:spPr>
            <a:xfrm>
              <a:off x="8047592" y="6381328"/>
              <a:ext cx="397620" cy="3600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7" name="วงรี 6"/>
            <p:cNvSpPr/>
            <p:nvPr/>
          </p:nvSpPr>
          <p:spPr>
            <a:xfrm>
              <a:off x="7630764" y="6489340"/>
              <a:ext cx="325612" cy="252028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8" name="วงรี 7"/>
            <p:cNvSpPr/>
            <p:nvPr/>
          </p:nvSpPr>
          <p:spPr>
            <a:xfrm>
              <a:off x="7325518" y="6561348"/>
              <a:ext cx="198810" cy="18002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9" name="วงรี 8"/>
            <p:cNvSpPr/>
            <p:nvPr/>
          </p:nvSpPr>
          <p:spPr>
            <a:xfrm>
              <a:off x="8655978" y="5805264"/>
              <a:ext cx="397620" cy="3600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0" name="วงรี 9"/>
            <p:cNvSpPr/>
            <p:nvPr/>
          </p:nvSpPr>
          <p:spPr>
            <a:xfrm>
              <a:off x="8695643" y="5445224"/>
              <a:ext cx="325612" cy="252028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1" name="วงรี 10"/>
            <p:cNvSpPr/>
            <p:nvPr/>
          </p:nvSpPr>
          <p:spPr>
            <a:xfrm>
              <a:off x="8802691" y="5157192"/>
              <a:ext cx="198810" cy="18002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</p:spTree>
    <p:extLst>
      <p:ext uri="{BB962C8B-B14F-4D97-AF65-F5344CB8AC3E}">
        <p14:creationId xmlns:p14="http://schemas.microsoft.com/office/powerpoint/2010/main" val="17980172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ตาราง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113068"/>
              </p:ext>
            </p:extLst>
          </p:nvPr>
        </p:nvGraphicFramePr>
        <p:xfrm>
          <a:off x="3275856" y="620688"/>
          <a:ext cx="2304256" cy="609539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304256"/>
              </a:tblGrid>
              <a:tr h="670255">
                <a:tc>
                  <a:txBody>
                    <a:bodyPr/>
                    <a:lstStyle/>
                    <a:p>
                      <a:pPr algn="ctr"/>
                      <a:endParaRPr lang="th-TH" sz="20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8634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H SarabunPSK" pitchFamily="34" charset="-34"/>
                          <a:cs typeface="TH SarabunPSK" pitchFamily="34" charset="-34"/>
                        </a:rPr>
                        <a:t>0</a:t>
                      </a:r>
                      <a:endParaRPr lang="th-TH" sz="20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8634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H SarabunPSK" pitchFamily="34" charset="-34"/>
                          <a:cs typeface="TH SarabunPSK" pitchFamily="34" charset="-34"/>
                        </a:rPr>
                        <a:t>1</a:t>
                      </a:r>
                      <a:endParaRPr lang="th-TH" sz="20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8634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H SarabunPSK" pitchFamily="34" charset="-34"/>
                          <a:cs typeface="TH SarabunPSK" pitchFamily="34" charset="-34"/>
                        </a:rPr>
                        <a:t>2</a:t>
                      </a:r>
                      <a:endParaRPr lang="th-TH" sz="20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8634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H SarabunPSK" pitchFamily="34" charset="-34"/>
                          <a:cs typeface="TH SarabunPSK" pitchFamily="34" charset="-34"/>
                        </a:rPr>
                        <a:t>3</a:t>
                      </a:r>
                      <a:endParaRPr lang="th-TH" sz="20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8634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H SarabunPSK" pitchFamily="34" charset="-34"/>
                          <a:cs typeface="TH SarabunPSK" pitchFamily="34" charset="-34"/>
                        </a:rPr>
                        <a:t>4</a:t>
                      </a:r>
                      <a:endParaRPr lang="th-TH" sz="20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8634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H SarabunPSK" pitchFamily="34" charset="-34"/>
                          <a:cs typeface="TH SarabunPSK" pitchFamily="34" charset="-34"/>
                        </a:rPr>
                        <a:t>5</a:t>
                      </a:r>
                      <a:endParaRPr lang="th-TH" sz="20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8634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H SarabunPSK" pitchFamily="34" charset="-34"/>
                          <a:cs typeface="TH SarabunPSK" pitchFamily="34" charset="-34"/>
                        </a:rPr>
                        <a:t>6</a:t>
                      </a:r>
                      <a:endParaRPr lang="th-TH" sz="20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8634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H SarabunPSK" pitchFamily="34" charset="-34"/>
                          <a:cs typeface="TH SarabunPSK" pitchFamily="34" charset="-34"/>
                        </a:rPr>
                        <a:t>7</a:t>
                      </a:r>
                      <a:endParaRPr lang="th-TH" sz="20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8634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H SarabunPSK" pitchFamily="34" charset="-34"/>
                          <a:cs typeface="TH SarabunPSK" pitchFamily="34" charset="-34"/>
                        </a:rPr>
                        <a:t>8</a:t>
                      </a:r>
                      <a:endParaRPr lang="th-TH" sz="20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8634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H SarabunPSK" pitchFamily="34" charset="-34"/>
                          <a:cs typeface="TH SarabunPSK" pitchFamily="34" charset="-34"/>
                        </a:rPr>
                        <a:t>9</a:t>
                      </a:r>
                      <a:endParaRPr lang="th-TH" sz="20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8634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H SarabunPSK" pitchFamily="34" charset="-34"/>
                          <a:cs typeface="TH SarabunPSK" pitchFamily="34" charset="-34"/>
                        </a:rPr>
                        <a:t>10</a:t>
                      </a:r>
                      <a:endParaRPr lang="th-TH" sz="20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8634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H SarabunPSK" pitchFamily="34" charset="-34"/>
                          <a:cs typeface="TH SarabunPSK" pitchFamily="34" charset="-34"/>
                        </a:rPr>
                        <a:t>11</a:t>
                      </a:r>
                      <a:endParaRPr lang="th-TH" sz="20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670255">
                <a:tc>
                  <a:txBody>
                    <a:bodyPr/>
                    <a:lstStyle/>
                    <a:p>
                      <a:pPr algn="ctr"/>
                      <a:endParaRPr lang="th-TH" sz="20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68144" y="1268760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H SarabunPSK" pitchFamily="34" charset="-34"/>
                <a:cs typeface="TH SarabunPSK" pitchFamily="34" charset="-34"/>
              </a:rPr>
              <a:t>K[0][0]</a:t>
            </a:r>
            <a:endParaRPr lang="th-TH" sz="24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68144" y="1700808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H SarabunPSK" pitchFamily="34" charset="-34"/>
                <a:cs typeface="TH SarabunPSK" pitchFamily="34" charset="-34"/>
              </a:rPr>
              <a:t>K[0][1]</a:t>
            </a:r>
            <a:endParaRPr lang="th-TH" sz="24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68144" y="2103239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H SarabunPSK" pitchFamily="34" charset="-34"/>
                <a:cs typeface="TH SarabunPSK" pitchFamily="34" charset="-34"/>
              </a:rPr>
              <a:t>K[0][2]</a:t>
            </a:r>
            <a:endParaRPr lang="th-TH" sz="24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68144" y="2492896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H SarabunPSK" pitchFamily="34" charset="-34"/>
                <a:cs typeface="TH SarabunPSK" pitchFamily="34" charset="-34"/>
              </a:rPr>
              <a:t>K[1][</a:t>
            </a:r>
            <a:r>
              <a:rPr lang="en-US" sz="2400" dirty="0">
                <a:latin typeface="TH SarabunPSK" pitchFamily="34" charset="-34"/>
                <a:cs typeface="TH SarabunPSK" pitchFamily="34" charset="-34"/>
              </a:rPr>
              <a:t>0</a:t>
            </a:r>
            <a:r>
              <a:rPr lang="en-US" sz="2400" dirty="0" smtClean="0">
                <a:latin typeface="TH SarabunPSK" pitchFamily="34" charset="-34"/>
                <a:cs typeface="TH SarabunPSK" pitchFamily="34" charset="-34"/>
              </a:rPr>
              <a:t>]</a:t>
            </a:r>
            <a:endParaRPr lang="th-TH" sz="24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68144" y="2852936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H SarabunPSK" pitchFamily="34" charset="-34"/>
                <a:cs typeface="TH SarabunPSK" pitchFamily="34" charset="-34"/>
              </a:rPr>
              <a:t>K[1][1]</a:t>
            </a:r>
            <a:endParaRPr lang="th-TH" sz="24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68144" y="3255367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H SarabunPSK" pitchFamily="34" charset="-34"/>
                <a:cs typeface="TH SarabunPSK" pitchFamily="34" charset="-34"/>
              </a:rPr>
              <a:t>K[1][2]</a:t>
            </a:r>
            <a:endParaRPr lang="th-TH" sz="24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68144" y="3645024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H SarabunPSK" pitchFamily="34" charset="-34"/>
                <a:cs typeface="TH SarabunPSK" pitchFamily="34" charset="-34"/>
              </a:rPr>
              <a:t>K[2][</a:t>
            </a:r>
            <a:r>
              <a:rPr lang="en-US" sz="2400" dirty="0">
                <a:latin typeface="TH SarabunPSK" pitchFamily="34" charset="-34"/>
                <a:cs typeface="TH SarabunPSK" pitchFamily="34" charset="-34"/>
              </a:rPr>
              <a:t>0</a:t>
            </a:r>
            <a:r>
              <a:rPr lang="en-US" sz="2400" dirty="0" smtClean="0">
                <a:latin typeface="TH SarabunPSK" pitchFamily="34" charset="-34"/>
                <a:cs typeface="TH SarabunPSK" pitchFamily="34" charset="-34"/>
              </a:rPr>
              <a:t>]</a:t>
            </a:r>
            <a:endParaRPr lang="th-TH" sz="24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68144" y="4047455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H SarabunPSK" pitchFamily="34" charset="-34"/>
                <a:cs typeface="TH SarabunPSK" pitchFamily="34" charset="-34"/>
              </a:rPr>
              <a:t>K[2][1]</a:t>
            </a:r>
            <a:endParaRPr lang="th-TH" sz="24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68144" y="4437112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H SarabunPSK" pitchFamily="34" charset="-34"/>
                <a:cs typeface="TH SarabunPSK" pitchFamily="34" charset="-34"/>
              </a:rPr>
              <a:t>K[2][2]</a:t>
            </a:r>
            <a:endParaRPr lang="th-TH" sz="24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68144" y="4839543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H SarabunPSK" pitchFamily="34" charset="-34"/>
                <a:cs typeface="TH SarabunPSK" pitchFamily="34" charset="-34"/>
              </a:rPr>
              <a:t>K[3][</a:t>
            </a:r>
            <a:r>
              <a:rPr lang="en-US" sz="2400" dirty="0">
                <a:latin typeface="TH SarabunPSK" pitchFamily="34" charset="-34"/>
                <a:cs typeface="TH SarabunPSK" pitchFamily="34" charset="-34"/>
              </a:rPr>
              <a:t>0</a:t>
            </a:r>
            <a:r>
              <a:rPr lang="en-US" sz="2400" dirty="0" smtClean="0">
                <a:latin typeface="TH SarabunPSK" pitchFamily="34" charset="-34"/>
                <a:cs typeface="TH SarabunPSK" pitchFamily="34" charset="-34"/>
              </a:rPr>
              <a:t>]</a:t>
            </a:r>
            <a:endParaRPr lang="th-TH" sz="24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68144" y="5271591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H SarabunPSK" pitchFamily="34" charset="-34"/>
                <a:cs typeface="TH SarabunPSK" pitchFamily="34" charset="-34"/>
              </a:rPr>
              <a:t>K[3][1]</a:t>
            </a:r>
            <a:endParaRPr lang="th-TH" sz="24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68144" y="5631631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H SarabunPSK" pitchFamily="34" charset="-34"/>
                <a:cs typeface="TH SarabunPSK" pitchFamily="34" charset="-34"/>
              </a:rPr>
              <a:t>K[3][2]</a:t>
            </a:r>
            <a:endParaRPr lang="th-TH" sz="24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7" name="วงเล็บปีกกาขวา 16"/>
          <p:cNvSpPr/>
          <p:nvPr/>
        </p:nvSpPr>
        <p:spPr>
          <a:xfrm>
            <a:off x="6732240" y="1355577"/>
            <a:ext cx="432048" cy="10653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" name="วงเล็บปีกกาขวา 17"/>
          <p:cNvSpPr/>
          <p:nvPr/>
        </p:nvSpPr>
        <p:spPr>
          <a:xfrm>
            <a:off x="6732240" y="2636912"/>
            <a:ext cx="432048" cy="10081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วงเล็บปีกกาขวา 18"/>
          <p:cNvSpPr/>
          <p:nvPr/>
        </p:nvSpPr>
        <p:spPr>
          <a:xfrm>
            <a:off x="6732240" y="3717032"/>
            <a:ext cx="432048" cy="10081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" name="วงเล็บปีกกาขวา 19"/>
          <p:cNvSpPr/>
          <p:nvPr/>
        </p:nvSpPr>
        <p:spPr>
          <a:xfrm>
            <a:off x="6732240" y="4941168"/>
            <a:ext cx="432048" cy="10081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1" name="TextBox 20"/>
          <p:cNvSpPr txBox="1"/>
          <p:nvPr/>
        </p:nvSpPr>
        <p:spPr>
          <a:xfrm>
            <a:off x="7308304" y="1628800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H SarabunPSK" pitchFamily="34" charset="-34"/>
                <a:cs typeface="TH SarabunPSK" pitchFamily="34" charset="-34"/>
              </a:rPr>
              <a:t>Row 0</a:t>
            </a:r>
            <a:endParaRPr lang="th-TH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08304" y="2905780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H SarabunPSK" pitchFamily="34" charset="-34"/>
                <a:cs typeface="TH SarabunPSK" pitchFamily="34" charset="-34"/>
              </a:rPr>
              <a:t>Row 1</a:t>
            </a:r>
            <a:endParaRPr lang="th-TH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08304" y="3985900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H SarabunPSK" pitchFamily="34" charset="-34"/>
                <a:cs typeface="TH SarabunPSK" pitchFamily="34" charset="-34"/>
              </a:rPr>
              <a:t>Row 2</a:t>
            </a:r>
            <a:endParaRPr lang="th-TH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308304" y="5210036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H SarabunPSK" pitchFamily="34" charset="-34"/>
                <a:cs typeface="TH SarabunPSK" pitchFamily="34" charset="-34"/>
              </a:rPr>
              <a:t>Row 3</a:t>
            </a:r>
            <a:endParaRPr lang="th-TH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67744" y="1268760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H SarabunPSK" pitchFamily="34" charset="-34"/>
                <a:cs typeface="TH SarabunPSK" pitchFamily="34" charset="-34"/>
              </a:rPr>
              <a:t>500</a:t>
            </a:r>
            <a:endParaRPr lang="th-TH" sz="24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67744" y="1671191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H SarabunPSK" pitchFamily="34" charset="-34"/>
                <a:cs typeface="TH SarabunPSK" pitchFamily="34" charset="-34"/>
              </a:rPr>
              <a:t>504</a:t>
            </a:r>
            <a:endParaRPr lang="th-TH" sz="24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67744" y="2060848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H SarabunPSK" pitchFamily="34" charset="-34"/>
                <a:cs typeface="TH SarabunPSK" pitchFamily="34" charset="-34"/>
              </a:rPr>
              <a:t>508</a:t>
            </a:r>
            <a:endParaRPr lang="th-TH" sz="24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67744" y="2463279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H SarabunPSK" pitchFamily="34" charset="-34"/>
                <a:cs typeface="TH SarabunPSK" pitchFamily="34" charset="-34"/>
              </a:rPr>
              <a:t>512</a:t>
            </a:r>
            <a:endParaRPr lang="th-TH" sz="24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67744" y="2823319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H SarabunPSK" pitchFamily="34" charset="-34"/>
                <a:cs typeface="TH SarabunPSK" pitchFamily="34" charset="-34"/>
              </a:rPr>
              <a:t>516</a:t>
            </a:r>
            <a:endParaRPr lang="th-TH" sz="24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67744" y="3255367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H SarabunPSK" pitchFamily="34" charset="-34"/>
                <a:cs typeface="TH SarabunPSK" pitchFamily="34" charset="-34"/>
              </a:rPr>
              <a:t>520</a:t>
            </a:r>
            <a:endParaRPr lang="th-TH" sz="24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67744" y="3645024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H SarabunPSK" pitchFamily="34" charset="-34"/>
                <a:cs typeface="TH SarabunPSK" pitchFamily="34" charset="-34"/>
              </a:rPr>
              <a:t>524</a:t>
            </a:r>
            <a:endParaRPr lang="th-TH" sz="24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67744" y="4047455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H SarabunPSK" pitchFamily="34" charset="-34"/>
                <a:cs typeface="TH SarabunPSK" pitchFamily="34" charset="-34"/>
              </a:rPr>
              <a:t>528</a:t>
            </a:r>
            <a:endParaRPr lang="th-TH" sz="24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67744" y="4437112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H SarabunPSK" pitchFamily="34" charset="-34"/>
                <a:cs typeface="TH SarabunPSK" pitchFamily="34" charset="-34"/>
              </a:rPr>
              <a:t>532</a:t>
            </a:r>
            <a:endParaRPr lang="th-TH" sz="24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67744" y="4797152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H SarabunPSK" pitchFamily="34" charset="-34"/>
                <a:cs typeface="TH SarabunPSK" pitchFamily="34" charset="-34"/>
              </a:rPr>
              <a:t>536</a:t>
            </a:r>
            <a:endParaRPr lang="th-TH" sz="24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267744" y="5229200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H SarabunPSK" pitchFamily="34" charset="-34"/>
                <a:cs typeface="TH SarabunPSK" pitchFamily="34" charset="-34"/>
              </a:rPr>
              <a:t>540</a:t>
            </a:r>
            <a:endParaRPr lang="th-TH" sz="24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267744" y="5631631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H SarabunPSK" pitchFamily="34" charset="-34"/>
                <a:cs typeface="TH SarabunPSK" pitchFamily="34" charset="-34"/>
              </a:rPr>
              <a:t>544</a:t>
            </a:r>
            <a:endParaRPr lang="th-TH" sz="24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5576" y="1268760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latin typeface="TH SarabunPSK" pitchFamily="34" charset="-34"/>
                <a:cs typeface="TH SarabunPSK" pitchFamily="34" charset="-34"/>
              </a:rPr>
              <a:t>B</a:t>
            </a:r>
            <a:endParaRPr lang="th-TH" sz="2400" i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55576" y="1671191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latin typeface="TH SarabunPSK" pitchFamily="34" charset="-34"/>
                <a:cs typeface="TH SarabunPSK" pitchFamily="34" charset="-34"/>
              </a:rPr>
              <a:t>B + w</a:t>
            </a:r>
            <a:endParaRPr lang="th-TH" sz="2400" i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55576" y="2031231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latin typeface="TH SarabunPSK" pitchFamily="34" charset="-34"/>
                <a:cs typeface="TH SarabunPSK" pitchFamily="34" charset="-34"/>
              </a:rPr>
              <a:t>B + 2w</a:t>
            </a:r>
            <a:endParaRPr lang="th-TH" sz="2400" i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55576" y="2463279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latin typeface="TH SarabunPSK" pitchFamily="34" charset="-34"/>
                <a:cs typeface="TH SarabunPSK" pitchFamily="34" charset="-34"/>
              </a:rPr>
              <a:t>.</a:t>
            </a:r>
            <a:endParaRPr lang="th-TH" sz="2400" i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55576" y="2823319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latin typeface="TH SarabunPSK" pitchFamily="34" charset="-34"/>
                <a:cs typeface="TH SarabunPSK" pitchFamily="34" charset="-34"/>
              </a:rPr>
              <a:t>.</a:t>
            </a:r>
            <a:endParaRPr lang="th-TH" sz="2400" i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55576" y="3183359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latin typeface="TH SarabunPSK" pitchFamily="34" charset="-34"/>
                <a:cs typeface="TH SarabunPSK" pitchFamily="34" charset="-34"/>
              </a:rPr>
              <a:t>.</a:t>
            </a:r>
            <a:endParaRPr lang="th-TH" sz="2400" i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7504" y="3615407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err="1" smtClean="0">
                <a:latin typeface="TH SarabunPSK" pitchFamily="34" charset="-34"/>
                <a:cs typeface="TH SarabunPSK" pitchFamily="34" charset="-34"/>
              </a:rPr>
              <a:t>B+w</a:t>
            </a:r>
            <a:r>
              <a:rPr lang="en-US" sz="2400" i="1" dirty="0" smtClean="0">
                <a:latin typeface="TH SarabunPSK" pitchFamily="34" charset="-34"/>
                <a:cs typeface="TH SarabunPSK" pitchFamily="34" charset="-34"/>
              </a:rPr>
              <a:t>[C(i-L</a:t>
            </a:r>
            <a:r>
              <a:rPr lang="en-US" sz="2400" i="1" baseline="-25000" dirty="0" smtClean="0">
                <a:latin typeface="TH SarabunPSK" pitchFamily="34" charset="-34"/>
                <a:cs typeface="TH SarabunPSK" pitchFamily="34" charset="-34"/>
              </a:rPr>
              <a:t>1</a:t>
            </a:r>
            <a:r>
              <a:rPr lang="en-US" sz="2400" i="1" dirty="0" smtClean="0">
                <a:latin typeface="TH SarabunPSK" pitchFamily="34" charset="-34"/>
                <a:cs typeface="TH SarabunPSK" pitchFamily="34" charset="-34"/>
              </a:rPr>
              <a:t>)+(j-L</a:t>
            </a:r>
            <a:r>
              <a:rPr lang="en-US" sz="2400" i="1" baseline="-25000" dirty="0" smtClean="0">
                <a:latin typeface="TH SarabunPSK" pitchFamily="34" charset="-34"/>
                <a:cs typeface="TH SarabunPSK" pitchFamily="34" charset="-34"/>
              </a:rPr>
              <a:t>2</a:t>
            </a:r>
            <a:r>
              <a:rPr lang="en-US" sz="2400" i="1" dirty="0" smtClean="0">
                <a:latin typeface="TH SarabunPSK" pitchFamily="34" charset="-34"/>
                <a:cs typeface="TH SarabunPSK" pitchFamily="34" charset="-34"/>
              </a:rPr>
              <a:t>)]</a:t>
            </a:r>
            <a:endParaRPr lang="th-TH" sz="2400" i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55576" y="4047455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latin typeface="TH SarabunPSK" pitchFamily="34" charset="-34"/>
                <a:cs typeface="TH SarabunPSK" pitchFamily="34" charset="-34"/>
              </a:rPr>
              <a:t>.</a:t>
            </a:r>
            <a:endParaRPr lang="th-TH" sz="2400" i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55576" y="4437112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latin typeface="TH SarabunPSK" pitchFamily="34" charset="-34"/>
                <a:cs typeface="TH SarabunPSK" pitchFamily="34" charset="-34"/>
              </a:rPr>
              <a:t>.</a:t>
            </a:r>
            <a:endParaRPr lang="th-TH" sz="2400" i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55576" y="4767535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latin typeface="TH SarabunPSK" pitchFamily="34" charset="-34"/>
                <a:cs typeface="TH SarabunPSK" pitchFamily="34" charset="-34"/>
              </a:rPr>
              <a:t>.</a:t>
            </a:r>
            <a:endParaRPr lang="th-TH" sz="2400" i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55576" y="5229200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latin typeface="TH SarabunPSK" pitchFamily="34" charset="-34"/>
                <a:cs typeface="TH SarabunPSK" pitchFamily="34" charset="-34"/>
              </a:rPr>
              <a:t>B + 10w</a:t>
            </a:r>
            <a:endParaRPr lang="th-TH" sz="2400" i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55576" y="5631631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latin typeface="TH SarabunPSK" pitchFamily="34" charset="-34"/>
                <a:cs typeface="TH SarabunPSK" pitchFamily="34" charset="-34"/>
              </a:rPr>
              <a:t>B + 11w</a:t>
            </a:r>
            <a:endParaRPr lang="th-TH" sz="2400" i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635896" y="44624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Memory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508104" y="44624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Array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619672" y="-45387"/>
            <a:ext cx="15121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Base</a:t>
            </a:r>
          </a:p>
          <a:p>
            <a:pPr algn="r"/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Address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grpSp>
        <p:nvGrpSpPr>
          <p:cNvPr id="52" name="กลุ่ม 51"/>
          <p:cNvGrpSpPr/>
          <p:nvPr/>
        </p:nvGrpSpPr>
        <p:grpSpPr>
          <a:xfrm>
            <a:off x="7325518" y="5157192"/>
            <a:ext cx="1747426" cy="1584176"/>
            <a:chOff x="7325518" y="5157192"/>
            <a:chExt cx="1747426" cy="1584176"/>
          </a:xfrm>
        </p:grpSpPr>
        <p:sp>
          <p:nvSpPr>
            <p:cNvPr id="53" name="วงรี 52"/>
            <p:cNvSpPr/>
            <p:nvPr/>
          </p:nvSpPr>
          <p:spPr>
            <a:xfrm>
              <a:off x="8532439" y="6237312"/>
              <a:ext cx="540505" cy="50405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54" name="วงรี 53"/>
            <p:cNvSpPr/>
            <p:nvPr/>
          </p:nvSpPr>
          <p:spPr>
            <a:xfrm>
              <a:off x="8047592" y="6381328"/>
              <a:ext cx="397620" cy="3600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55" name="วงรี 54"/>
            <p:cNvSpPr/>
            <p:nvPr/>
          </p:nvSpPr>
          <p:spPr>
            <a:xfrm>
              <a:off x="7630764" y="6489340"/>
              <a:ext cx="325612" cy="252028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56" name="วงรี 55"/>
            <p:cNvSpPr/>
            <p:nvPr/>
          </p:nvSpPr>
          <p:spPr>
            <a:xfrm>
              <a:off x="7325518" y="6561348"/>
              <a:ext cx="198810" cy="18002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57" name="วงรี 56"/>
            <p:cNvSpPr/>
            <p:nvPr/>
          </p:nvSpPr>
          <p:spPr>
            <a:xfrm>
              <a:off x="8655978" y="5805264"/>
              <a:ext cx="397620" cy="3600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58" name="วงรี 57"/>
            <p:cNvSpPr/>
            <p:nvPr/>
          </p:nvSpPr>
          <p:spPr>
            <a:xfrm>
              <a:off x="8695643" y="5445224"/>
              <a:ext cx="325612" cy="252028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59" name="วงรี 58"/>
            <p:cNvSpPr/>
            <p:nvPr/>
          </p:nvSpPr>
          <p:spPr>
            <a:xfrm>
              <a:off x="8802691" y="5157192"/>
              <a:ext cx="198810" cy="18002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</p:spTree>
    <p:extLst>
      <p:ext uri="{BB962C8B-B14F-4D97-AF65-F5344CB8AC3E}">
        <p14:creationId xmlns:p14="http://schemas.microsoft.com/office/powerpoint/2010/main" val="3352970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โครงสร้างข้อมูลแบบอาร์เรย์</a:t>
            </a:r>
            <a:endParaRPr lang="th-TH" b="1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thaiDist"/>
            <a:r>
              <a:rPr lang="th-TH" dirty="0" smtClean="0">
                <a:latin typeface="TH SarabunPSK" pitchFamily="34" charset="-34"/>
                <a:cs typeface="TH SarabunPSK" pitchFamily="34" charset="-34"/>
              </a:rPr>
              <a:t>อาร์เรย์ เป็นโครงสร้างข้อมูลแบบแถวลำดับที่ต้องจองพื้นที่ของหน่วยความจำไว้ล่วงหน้า โดยข้อมูลที่จัดเก็บในอาร์เรย์จะต้องมีชนิดข้อมูลเหมือนกันหมด </a:t>
            </a:r>
            <a:endParaRPr lang="th-TH" dirty="0">
              <a:latin typeface="TH SarabunPSK" pitchFamily="34" charset="-34"/>
              <a:cs typeface="TH SarabunPSK" pitchFamily="34" charset="-34"/>
            </a:endParaRPr>
          </a:p>
        </p:txBody>
      </p:sp>
      <p:grpSp>
        <p:nvGrpSpPr>
          <p:cNvPr id="4" name="กลุ่ม 3"/>
          <p:cNvGrpSpPr/>
          <p:nvPr/>
        </p:nvGrpSpPr>
        <p:grpSpPr>
          <a:xfrm>
            <a:off x="7325518" y="5157192"/>
            <a:ext cx="1747426" cy="1584176"/>
            <a:chOff x="7325518" y="5157192"/>
            <a:chExt cx="1747426" cy="1584176"/>
          </a:xfrm>
        </p:grpSpPr>
        <p:sp>
          <p:nvSpPr>
            <p:cNvPr id="5" name="วงรี 4"/>
            <p:cNvSpPr/>
            <p:nvPr/>
          </p:nvSpPr>
          <p:spPr>
            <a:xfrm>
              <a:off x="8532439" y="6237312"/>
              <a:ext cx="540505" cy="50405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6" name="วงรี 5"/>
            <p:cNvSpPr/>
            <p:nvPr/>
          </p:nvSpPr>
          <p:spPr>
            <a:xfrm>
              <a:off x="8047592" y="6381328"/>
              <a:ext cx="397620" cy="3600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7" name="วงรี 6"/>
            <p:cNvSpPr/>
            <p:nvPr/>
          </p:nvSpPr>
          <p:spPr>
            <a:xfrm>
              <a:off x="7630764" y="6489340"/>
              <a:ext cx="325612" cy="252028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8" name="วงรี 7"/>
            <p:cNvSpPr/>
            <p:nvPr/>
          </p:nvSpPr>
          <p:spPr>
            <a:xfrm>
              <a:off x="7325518" y="6561348"/>
              <a:ext cx="198810" cy="18002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9" name="วงรี 8"/>
            <p:cNvSpPr/>
            <p:nvPr/>
          </p:nvSpPr>
          <p:spPr>
            <a:xfrm>
              <a:off x="8655978" y="5805264"/>
              <a:ext cx="397620" cy="3600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0" name="วงรี 9"/>
            <p:cNvSpPr/>
            <p:nvPr/>
          </p:nvSpPr>
          <p:spPr>
            <a:xfrm>
              <a:off x="8695643" y="5445224"/>
              <a:ext cx="325612" cy="252028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1" name="วงรี 10"/>
            <p:cNvSpPr/>
            <p:nvPr/>
          </p:nvSpPr>
          <p:spPr>
            <a:xfrm>
              <a:off x="8802691" y="5157192"/>
              <a:ext cx="198810" cy="18002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</p:spTree>
    <p:extLst>
      <p:ext uri="{BB962C8B-B14F-4D97-AF65-F5344CB8AC3E}">
        <p14:creationId xmlns:p14="http://schemas.microsoft.com/office/powerpoint/2010/main" val="23071420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TH SarabunPSK" pitchFamily="34" charset="-34"/>
                <a:cs typeface="TH SarabunPSK" pitchFamily="34" charset="-34"/>
              </a:rPr>
              <a:t>การจัดเก็บอาร์เรย์ในหน่วยความจำ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thaiDist"/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การคำนวณหาแอดเดรสที่ใช้เก็บข้อมูลในอาร์เรย์สองมิติแบบเรียงแถวเป็นหลัก คำนวณได้จากสูตร</a:t>
            </a:r>
            <a:endParaRPr lang="th-TH" sz="28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75656" y="2872100"/>
            <a:ext cx="6408712" cy="954107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	LOC(K[</a:t>
            </a:r>
            <a:r>
              <a:rPr lang="en-US" b="1" dirty="0" err="1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i</a:t>
            </a:r>
            <a:r>
              <a:rPr lang="en-US" b="1" dirty="0" err="1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,j</a:t>
            </a:r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])  =  B + w[C(i – L</a:t>
            </a:r>
            <a:r>
              <a:rPr lang="en-US" b="1" baseline="-25000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1</a:t>
            </a:r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) + (j – L</a:t>
            </a:r>
            <a:r>
              <a:rPr lang="en-US" b="1" baseline="-25000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2</a:t>
            </a:r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)]</a:t>
            </a:r>
          </a:p>
          <a:p>
            <a:r>
              <a:rPr lang="th-TH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โดยที่ </a:t>
            </a:r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C </a:t>
            </a:r>
            <a:r>
              <a:rPr lang="th-TH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คือ จำนวนคอลัมน์ของแถวลำดับ </a:t>
            </a:r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(R x C) </a:t>
            </a:r>
            <a:r>
              <a:rPr lang="th-TH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ซึ่งคือ </a:t>
            </a:r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3x4</a:t>
            </a:r>
            <a:endParaRPr lang="th-TH" b="1" dirty="0" smtClean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grpSp>
        <p:nvGrpSpPr>
          <p:cNvPr id="5" name="กลุ่ม 4"/>
          <p:cNvGrpSpPr/>
          <p:nvPr/>
        </p:nvGrpSpPr>
        <p:grpSpPr>
          <a:xfrm>
            <a:off x="7325518" y="5157192"/>
            <a:ext cx="1747426" cy="1584176"/>
            <a:chOff x="7325518" y="5157192"/>
            <a:chExt cx="1747426" cy="1584176"/>
          </a:xfrm>
        </p:grpSpPr>
        <p:sp>
          <p:nvSpPr>
            <p:cNvPr id="6" name="วงรี 5"/>
            <p:cNvSpPr/>
            <p:nvPr/>
          </p:nvSpPr>
          <p:spPr>
            <a:xfrm>
              <a:off x="8532439" y="6237312"/>
              <a:ext cx="540505" cy="50405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7" name="วงรี 6"/>
            <p:cNvSpPr/>
            <p:nvPr/>
          </p:nvSpPr>
          <p:spPr>
            <a:xfrm>
              <a:off x="8047592" y="6381328"/>
              <a:ext cx="397620" cy="3600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8" name="วงรี 7"/>
            <p:cNvSpPr/>
            <p:nvPr/>
          </p:nvSpPr>
          <p:spPr>
            <a:xfrm>
              <a:off x="7630764" y="6489340"/>
              <a:ext cx="325612" cy="252028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9" name="วงรี 8"/>
            <p:cNvSpPr/>
            <p:nvPr/>
          </p:nvSpPr>
          <p:spPr>
            <a:xfrm>
              <a:off x="7325518" y="6561348"/>
              <a:ext cx="198810" cy="18002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0" name="วงรี 9"/>
            <p:cNvSpPr/>
            <p:nvPr/>
          </p:nvSpPr>
          <p:spPr>
            <a:xfrm>
              <a:off x="8655978" y="5805264"/>
              <a:ext cx="397620" cy="3600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1" name="วงรี 10"/>
            <p:cNvSpPr/>
            <p:nvPr/>
          </p:nvSpPr>
          <p:spPr>
            <a:xfrm>
              <a:off x="8695643" y="5445224"/>
              <a:ext cx="325612" cy="252028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2" name="วงรี 11"/>
            <p:cNvSpPr/>
            <p:nvPr/>
          </p:nvSpPr>
          <p:spPr>
            <a:xfrm>
              <a:off x="8802691" y="5157192"/>
              <a:ext cx="198810" cy="18002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</p:spTree>
    <p:extLst>
      <p:ext uri="{BB962C8B-B14F-4D97-AF65-F5344CB8AC3E}">
        <p14:creationId xmlns:p14="http://schemas.microsoft.com/office/powerpoint/2010/main" val="19157957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TH SarabunPSK" pitchFamily="34" charset="-34"/>
                <a:cs typeface="TH SarabunPSK" pitchFamily="34" charset="-34"/>
              </a:rPr>
              <a:t>การจัดเก็บอาร์เรย์ในหน่วยความจำ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ตัวอย่าง การหาแอดเดรสที่ใช้เก็บข้อมูลอาร์เรย์ </a:t>
            </a:r>
            <a:r>
              <a:rPr lang="en-US" sz="2800" dirty="0" smtClean="0">
                <a:latin typeface="TH SarabunPSK" pitchFamily="34" charset="-34"/>
                <a:cs typeface="TH SarabunPSK" pitchFamily="34" charset="-34"/>
              </a:rPr>
              <a:t>M </a:t>
            </a:r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แถวที่ </a:t>
            </a:r>
            <a:r>
              <a:rPr lang="en-US" sz="2800" dirty="0" smtClean="0">
                <a:latin typeface="TH SarabunPSK" pitchFamily="34" charset="-34"/>
                <a:cs typeface="TH SarabunPSK" pitchFamily="34" charset="-34"/>
              </a:rPr>
              <a:t>2 </a:t>
            </a:r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คอลัมน์ที่ </a:t>
            </a:r>
            <a:r>
              <a:rPr lang="en-US" sz="2800" dirty="0" smtClean="0">
                <a:latin typeface="TH SarabunPSK" pitchFamily="34" charset="-34"/>
                <a:cs typeface="TH SarabunPSK" pitchFamily="34" charset="-34"/>
              </a:rPr>
              <a:t>1 </a:t>
            </a:r>
            <a:endParaRPr lang="th-TH" sz="28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1640" y="2872100"/>
            <a:ext cx="6408712" cy="2246769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	LOC(K[</a:t>
            </a:r>
            <a:r>
              <a:rPr lang="en-US" b="1" dirty="0" err="1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i</a:t>
            </a:r>
            <a:r>
              <a:rPr lang="en-US" b="1" dirty="0" err="1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,j</a:t>
            </a:r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])  =  B + w[C(i – L</a:t>
            </a:r>
            <a:r>
              <a:rPr lang="en-US" b="1" baseline="-25000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1</a:t>
            </a:r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) + (j – L</a:t>
            </a:r>
            <a:r>
              <a:rPr lang="en-US" b="1" baseline="-25000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2</a:t>
            </a:r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)]</a:t>
            </a:r>
            <a:endParaRPr lang="th-TH" b="1" dirty="0" smtClean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r>
              <a:rPr lang="th-TH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	</a:t>
            </a:r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LOC(K[2,1]) = 500 + 4[3(2 – 0) + (1 – 0)]</a:t>
            </a:r>
          </a:p>
          <a:p>
            <a:r>
              <a:rPr lang="en-US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	</a:t>
            </a:r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	     = 500 + 4[6 + 1]</a:t>
            </a:r>
          </a:p>
          <a:p>
            <a:r>
              <a:rPr lang="en-US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	</a:t>
            </a:r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	     = 500 + 28</a:t>
            </a:r>
          </a:p>
          <a:p>
            <a:r>
              <a:rPr lang="en-US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	</a:t>
            </a:r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	     = 528</a:t>
            </a:r>
          </a:p>
        </p:txBody>
      </p:sp>
      <p:grpSp>
        <p:nvGrpSpPr>
          <p:cNvPr id="6" name="กลุ่ม 5"/>
          <p:cNvGrpSpPr/>
          <p:nvPr/>
        </p:nvGrpSpPr>
        <p:grpSpPr>
          <a:xfrm>
            <a:off x="7325518" y="5157192"/>
            <a:ext cx="1747426" cy="1584176"/>
            <a:chOff x="7325518" y="5157192"/>
            <a:chExt cx="1747426" cy="1584176"/>
          </a:xfrm>
        </p:grpSpPr>
        <p:sp>
          <p:nvSpPr>
            <p:cNvPr id="7" name="วงรี 6"/>
            <p:cNvSpPr/>
            <p:nvPr/>
          </p:nvSpPr>
          <p:spPr>
            <a:xfrm>
              <a:off x="8532439" y="6237312"/>
              <a:ext cx="540505" cy="50405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8" name="วงรี 7"/>
            <p:cNvSpPr/>
            <p:nvPr/>
          </p:nvSpPr>
          <p:spPr>
            <a:xfrm>
              <a:off x="8047592" y="6381328"/>
              <a:ext cx="397620" cy="3600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9" name="วงรี 8"/>
            <p:cNvSpPr/>
            <p:nvPr/>
          </p:nvSpPr>
          <p:spPr>
            <a:xfrm>
              <a:off x="7630764" y="6489340"/>
              <a:ext cx="325612" cy="252028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0" name="วงรี 9"/>
            <p:cNvSpPr/>
            <p:nvPr/>
          </p:nvSpPr>
          <p:spPr>
            <a:xfrm>
              <a:off x="7325518" y="6561348"/>
              <a:ext cx="198810" cy="18002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1" name="วงรี 10"/>
            <p:cNvSpPr/>
            <p:nvPr/>
          </p:nvSpPr>
          <p:spPr>
            <a:xfrm>
              <a:off x="8655978" y="5805264"/>
              <a:ext cx="397620" cy="3600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2" name="วงรี 11"/>
            <p:cNvSpPr/>
            <p:nvPr/>
          </p:nvSpPr>
          <p:spPr>
            <a:xfrm>
              <a:off x="8695643" y="5445224"/>
              <a:ext cx="325612" cy="252028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3" name="วงรี 12"/>
            <p:cNvSpPr/>
            <p:nvPr/>
          </p:nvSpPr>
          <p:spPr>
            <a:xfrm>
              <a:off x="8802691" y="5157192"/>
              <a:ext cx="198810" cy="18002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</p:spTree>
    <p:extLst>
      <p:ext uri="{BB962C8B-B14F-4D97-AF65-F5344CB8AC3E}">
        <p14:creationId xmlns:p14="http://schemas.microsoft.com/office/powerpoint/2010/main" val="35680588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TH SarabunPSK" pitchFamily="34" charset="-34"/>
                <a:cs typeface="TH SarabunPSK" pitchFamily="34" charset="-34"/>
              </a:rPr>
              <a:t>การจัดเก็บอาร์เรย์ในหน่วยความจำ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thaiDist"/>
            <a:r>
              <a:rPr lang="th-TH" sz="2800" b="1" dirty="0" smtClean="0">
                <a:latin typeface="TH SarabunPSK" pitchFamily="34" charset="-34"/>
                <a:cs typeface="TH SarabunPSK" pitchFamily="34" charset="-34"/>
              </a:rPr>
              <a:t>การจัดเก็บโดยวิธีเรียงคอลัมน์เป็นหลัก</a:t>
            </a:r>
          </a:p>
          <a:p>
            <a:pPr algn="thaiDist"/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ใช้ในคอมไพเลอร์ของบางภาษา เช่น ภาษา </a:t>
            </a:r>
            <a:r>
              <a:rPr lang="en-US" sz="2800" dirty="0" smtClean="0">
                <a:latin typeface="TH SarabunPSK" pitchFamily="34" charset="-34"/>
                <a:cs typeface="TH SarabunPSK" pitchFamily="34" charset="-34"/>
              </a:rPr>
              <a:t>FORTRAN </a:t>
            </a:r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จะจัดเก็บข้อมูลโดยวิธีเรียงคอลัมน์เป็นหลัก วิธีการคือ จะเรียงลำดับไปทีละคอลัมน์เริ่มตั้งแต่คอลัมน์แรกและเรียงลำดับต่อไปในแต่ละแถวจนครบ จากนั้นก็ขึ้นคอลัมน์ถัดไปจนกระทั่งคอลัมน์สุดท้าย</a:t>
            </a:r>
            <a:endParaRPr lang="th-TH" sz="2800" dirty="0">
              <a:latin typeface="TH SarabunPSK" pitchFamily="34" charset="-34"/>
              <a:cs typeface="TH SarabunPSK" pitchFamily="34" charset="-34"/>
            </a:endParaRPr>
          </a:p>
        </p:txBody>
      </p:sp>
      <p:grpSp>
        <p:nvGrpSpPr>
          <p:cNvPr id="4" name="กลุ่ม 3"/>
          <p:cNvGrpSpPr/>
          <p:nvPr/>
        </p:nvGrpSpPr>
        <p:grpSpPr>
          <a:xfrm>
            <a:off x="7325518" y="5157192"/>
            <a:ext cx="1747426" cy="1584176"/>
            <a:chOff x="7325518" y="5157192"/>
            <a:chExt cx="1747426" cy="1584176"/>
          </a:xfrm>
        </p:grpSpPr>
        <p:sp>
          <p:nvSpPr>
            <p:cNvPr id="5" name="วงรี 4"/>
            <p:cNvSpPr/>
            <p:nvPr/>
          </p:nvSpPr>
          <p:spPr>
            <a:xfrm>
              <a:off x="8532439" y="6237312"/>
              <a:ext cx="540505" cy="50405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6" name="วงรี 5"/>
            <p:cNvSpPr/>
            <p:nvPr/>
          </p:nvSpPr>
          <p:spPr>
            <a:xfrm>
              <a:off x="8047592" y="6381328"/>
              <a:ext cx="397620" cy="3600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7" name="วงรี 6"/>
            <p:cNvSpPr/>
            <p:nvPr/>
          </p:nvSpPr>
          <p:spPr>
            <a:xfrm>
              <a:off x="7630764" y="6489340"/>
              <a:ext cx="325612" cy="252028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8" name="วงรี 7"/>
            <p:cNvSpPr/>
            <p:nvPr/>
          </p:nvSpPr>
          <p:spPr>
            <a:xfrm>
              <a:off x="7325518" y="6561348"/>
              <a:ext cx="198810" cy="18002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9" name="วงรี 8"/>
            <p:cNvSpPr/>
            <p:nvPr/>
          </p:nvSpPr>
          <p:spPr>
            <a:xfrm>
              <a:off x="8655978" y="5805264"/>
              <a:ext cx="397620" cy="3600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0" name="วงรี 9"/>
            <p:cNvSpPr/>
            <p:nvPr/>
          </p:nvSpPr>
          <p:spPr>
            <a:xfrm>
              <a:off x="8695643" y="5445224"/>
              <a:ext cx="325612" cy="252028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1" name="วงรี 10"/>
            <p:cNvSpPr/>
            <p:nvPr/>
          </p:nvSpPr>
          <p:spPr>
            <a:xfrm>
              <a:off x="8802691" y="5157192"/>
              <a:ext cx="198810" cy="18002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</p:spTree>
    <p:extLst>
      <p:ext uri="{BB962C8B-B14F-4D97-AF65-F5344CB8AC3E}">
        <p14:creationId xmlns:p14="http://schemas.microsoft.com/office/powerpoint/2010/main" val="8698607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ตาราง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127002"/>
              </p:ext>
            </p:extLst>
          </p:nvPr>
        </p:nvGraphicFramePr>
        <p:xfrm>
          <a:off x="3275856" y="620688"/>
          <a:ext cx="2304256" cy="609539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304256"/>
              </a:tblGrid>
              <a:tr h="670255">
                <a:tc>
                  <a:txBody>
                    <a:bodyPr/>
                    <a:lstStyle/>
                    <a:p>
                      <a:pPr algn="ctr"/>
                      <a:endParaRPr lang="th-TH" sz="20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8634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H SarabunPSK" pitchFamily="34" charset="-34"/>
                          <a:cs typeface="TH SarabunPSK" pitchFamily="34" charset="-34"/>
                        </a:rPr>
                        <a:t>0</a:t>
                      </a:r>
                      <a:endParaRPr lang="th-TH" sz="20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8634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H SarabunPSK" pitchFamily="34" charset="-34"/>
                          <a:cs typeface="TH SarabunPSK" pitchFamily="34" charset="-34"/>
                        </a:rPr>
                        <a:t>3</a:t>
                      </a:r>
                      <a:endParaRPr lang="th-TH" sz="20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8634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H SarabunPSK" pitchFamily="34" charset="-34"/>
                          <a:cs typeface="TH SarabunPSK" pitchFamily="34" charset="-34"/>
                        </a:rPr>
                        <a:t>6</a:t>
                      </a:r>
                      <a:endParaRPr lang="th-TH" sz="20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8634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H SarabunPSK" pitchFamily="34" charset="-34"/>
                          <a:cs typeface="TH SarabunPSK" pitchFamily="34" charset="-34"/>
                        </a:rPr>
                        <a:t>9</a:t>
                      </a:r>
                      <a:endParaRPr lang="th-TH" sz="20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8634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H SarabunPSK" pitchFamily="34" charset="-34"/>
                          <a:cs typeface="TH SarabunPSK" pitchFamily="34" charset="-34"/>
                        </a:rPr>
                        <a:t>1</a:t>
                      </a:r>
                      <a:endParaRPr lang="th-TH" sz="20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8634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H SarabunPSK" pitchFamily="34" charset="-34"/>
                          <a:cs typeface="TH SarabunPSK" pitchFamily="34" charset="-34"/>
                        </a:rPr>
                        <a:t>4</a:t>
                      </a:r>
                      <a:endParaRPr lang="th-TH" sz="20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8634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H SarabunPSK" pitchFamily="34" charset="-34"/>
                          <a:cs typeface="TH SarabunPSK" pitchFamily="34" charset="-34"/>
                        </a:rPr>
                        <a:t>7</a:t>
                      </a:r>
                      <a:endParaRPr lang="th-TH" sz="20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8634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H SarabunPSK" pitchFamily="34" charset="-34"/>
                          <a:cs typeface="TH SarabunPSK" pitchFamily="34" charset="-34"/>
                        </a:rPr>
                        <a:t>10</a:t>
                      </a:r>
                      <a:endParaRPr lang="th-TH" sz="20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8634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H SarabunPSK" pitchFamily="34" charset="-34"/>
                          <a:cs typeface="TH SarabunPSK" pitchFamily="34" charset="-34"/>
                        </a:rPr>
                        <a:t>2</a:t>
                      </a:r>
                      <a:endParaRPr lang="th-TH" sz="20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8634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H SarabunPSK" pitchFamily="34" charset="-34"/>
                          <a:cs typeface="TH SarabunPSK" pitchFamily="34" charset="-34"/>
                        </a:rPr>
                        <a:t>5</a:t>
                      </a:r>
                      <a:endParaRPr lang="th-TH" sz="20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8634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H SarabunPSK" pitchFamily="34" charset="-34"/>
                          <a:cs typeface="TH SarabunPSK" pitchFamily="34" charset="-34"/>
                        </a:rPr>
                        <a:t>8</a:t>
                      </a:r>
                      <a:endParaRPr lang="th-TH" sz="20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8634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H SarabunPSK" pitchFamily="34" charset="-34"/>
                          <a:cs typeface="TH SarabunPSK" pitchFamily="34" charset="-34"/>
                        </a:rPr>
                        <a:t>11</a:t>
                      </a:r>
                      <a:endParaRPr lang="th-TH" sz="20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670255">
                <a:tc>
                  <a:txBody>
                    <a:bodyPr/>
                    <a:lstStyle/>
                    <a:p>
                      <a:pPr algn="ctr"/>
                      <a:endParaRPr lang="th-TH" sz="20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68144" y="1268760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H SarabunPSK" pitchFamily="34" charset="-34"/>
                <a:cs typeface="TH SarabunPSK" pitchFamily="34" charset="-34"/>
              </a:rPr>
              <a:t>K[1][1]</a:t>
            </a:r>
            <a:endParaRPr lang="th-TH" sz="24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68144" y="1700808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H SarabunPSK" pitchFamily="34" charset="-34"/>
                <a:cs typeface="TH SarabunPSK" pitchFamily="34" charset="-34"/>
              </a:rPr>
              <a:t>K[2][1]</a:t>
            </a:r>
            <a:endParaRPr lang="th-TH" sz="24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68144" y="2103239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H SarabunPSK" pitchFamily="34" charset="-34"/>
                <a:cs typeface="TH SarabunPSK" pitchFamily="34" charset="-34"/>
              </a:rPr>
              <a:t>K[3][1]</a:t>
            </a:r>
            <a:endParaRPr lang="th-TH" sz="24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68144" y="2492896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H SarabunPSK" pitchFamily="34" charset="-34"/>
                <a:cs typeface="TH SarabunPSK" pitchFamily="34" charset="-34"/>
              </a:rPr>
              <a:t>K[4][1]</a:t>
            </a:r>
            <a:endParaRPr lang="th-TH" sz="24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68144" y="2852936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H SarabunPSK" pitchFamily="34" charset="-34"/>
                <a:cs typeface="TH SarabunPSK" pitchFamily="34" charset="-34"/>
              </a:rPr>
              <a:t>K[1][2]</a:t>
            </a:r>
            <a:endParaRPr lang="th-TH" sz="24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68144" y="3255367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H SarabunPSK" pitchFamily="34" charset="-34"/>
                <a:cs typeface="TH SarabunPSK" pitchFamily="34" charset="-34"/>
              </a:rPr>
              <a:t>K[2][2]</a:t>
            </a:r>
            <a:endParaRPr lang="th-TH" sz="24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68144" y="3645024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H SarabunPSK" pitchFamily="34" charset="-34"/>
                <a:cs typeface="TH SarabunPSK" pitchFamily="34" charset="-34"/>
              </a:rPr>
              <a:t>K[3][2]</a:t>
            </a:r>
            <a:endParaRPr lang="th-TH" sz="24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68144" y="4047455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H SarabunPSK" pitchFamily="34" charset="-34"/>
                <a:cs typeface="TH SarabunPSK" pitchFamily="34" charset="-34"/>
              </a:rPr>
              <a:t>K[4][2]</a:t>
            </a:r>
            <a:endParaRPr lang="th-TH" sz="24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68144" y="4437112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H SarabunPSK" pitchFamily="34" charset="-34"/>
                <a:cs typeface="TH SarabunPSK" pitchFamily="34" charset="-34"/>
              </a:rPr>
              <a:t>K[1][3]</a:t>
            </a:r>
            <a:endParaRPr lang="th-TH" sz="24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68144" y="4839543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H SarabunPSK" pitchFamily="34" charset="-34"/>
                <a:cs typeface="TH SarabunPSK" pitchFamily="34" charset="-34"/>
              </a:rPr>
              <a:t>K[2][3]</a:t>
            </a:r>
            <a:endParaRPr lang="th-TH" sz="24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68144" y="5271591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H SarabunPSK" pitchFamily="34" charset="-34"/>
                <a:cs typeface="TH SarabunPSK" pitchFamily="34" charset="-34"/>
              </a:rPr>
              <a:t>K[3][3]</a:t>
            </a:r>
            <a:endParaRPr lang="th-TH" sz="24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68144" y="5631631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H SarabunPSK" pitchFamily="34" charset="-34"/>
                <a:cs typeface="TH SarabunPSK" pitchFamily="34" charset="-34"/>
              </a:rPr>
              <a:t>K[4][3]</a:t>
            </a:r>
            <a:endParaRPr lang="th-TH" sz="24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7" name="วงเล็บปีกกาขวา 16"/>
          <p:cNvSpPr/>
          <p:nvPr/>
        </p:nvSpPr>
        <p:spPr>
          <a:xfrm>
            <a:off x="6732240" y="1355577"/>
            <a:ext cx="432048" cy="13681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" name="วงเล็บปีกกาขวา 17"/>
          <p:cNvSpPr/>
          <p:nvPr/>
        </p:nvSpPr>
        <p:spPr>
          <a:xfrm>
            <a:off x="6759442" y="2996952"/>
            <a:ext cx="432048" cy="14401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วงเล็บปีกกาขวา 18"/>
          <p:cNvSpPr/>
          <p:nvPr/>
        </p:nvSpPr>
        <p:spPr>
          <a:xfrm>
            <a:off x="6759442" y="4641880"/>
            <a:ext cx="432048" cy="12813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1" name="TextBox 20"/>
          <p:cNvSpPr txBox="1"/>
          <p:nvPr/>
        </p:nvSpPr>
        <p:spPr>
          <a:xfrm>
            <a:off x="7308304" y="1628800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H SarabunPSK" pitchFamily="34" charset="-34"/>
                <a:cs typeface="TH SarabunPSK" pitchFamily="34" charset="-34"/>
              </a:rPr>
              <a:t>Column 1</a:t>
            </a:r>
            <a:endParaRPr lang="th-TH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08304" y="3481844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H SarabunPSK" pitchFamily="34" charset="-34"/>
                <a:cs typeface="TH SarabunPSK" pitchFamily="34" charset="-34"/>
              </a:rPr>
              <a:t>Column 2</a:t>
            </a:r>
            <a:endParaRPr lang="th-TH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308304" y="5013176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H SarabunPSK" pitchFamily="34" charset="-34"/>
                <a:cs typeface="TH SarabunPSK" pitchFamily="34" charset="-34"/>
              </a:rPr>
              <a:t>Column 3</a:t>
            </a:r>
            <a:endParaRPr lang="th-TH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67744" y="1268760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H SarabunPSK" pitchFamily="34" charset="-34"/>
                <a:cs typeface="TH SarabunPSK" pitchFamily="34" charset="-34"/>
              </a:rPr>
              <a:t>500</a:t>
            </a:r>
            <a:endParaRPr lang="th-TH" sz="24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67744" y="1671191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H SarabunPSK" pitchFamily="34" charset="-34"/>
                <a:cs typeface="TH SarabunPSK" pitchFamily="34" charset="-34"/>
              </a:rPr>
              <a:t>504</a:t>
            </a:r>
            <a:endParaRPr lang="th-TH" sz="24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67744" y="2060848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H SarabunPSK" pitchFamily="34" charset="-34"/>
                <a:cs typeface="TH SarabunPSK" pitchFamily="34" charset="-34"/>
              </a:rPr>
              <a:t>508</a:t>
            </a:r>
            <a:endParaRPr lang="th-TH" sz="24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67744" y="2463279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H SarabunPSK" pitchFamily="34" charset="-34"/>
                <a:cs typeface="TH SarabunPSK" pitchFamily="34" charset="-34"/>
              </a:rPr>
              <a:t>512</a:t>
            </a:r>
            <a:endParaRPr lang="th-TH" sz="24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67744" y="2823319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H SarabunPSK" pitchFamily="34" charset="-34"/>
                <a:cs typeface="TH SarabunPSK" pitchFamily="34" charset="-34"/>
              </a:rPr>
              <a:t>516</a:t>
            </a:r>
            <a:endParaRPr lang="th-TH" sz="24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67744" y="3255367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H SarabunPSK" pitchFamily="34" charset="-34"/>
                <a:cs typeface="TH SarabunPSK" pitchFamily="34" charset="-34"/>
              </a:rPr>
              <a:t>520</a:t>
            </a:r>
            <a:endParaRPr lang="th-TH" sz="24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67744" y="3645024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H SarabunPSK" pitchFamily="34" charset="-34"/>
                <a:cs typeface="TH SarabunPSK" pitchFamily="34" charset="-34"/>
              </a:rPr>
              <a:t>524</a:t>
            </a:r>
            <a:endParaRPr lang="th-TH" sz="24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67744" y="4047455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H SarabunPSK" pitchFamily="34" charset="-34"/>
                <a:cs typeface="TH SarabunPSK" pitchFamily="34" charset="-34"/>
              </a:rPr>
              <a:t>528</a:t>
            </a:r>
            <a:endParaRPr lang="th-TH" sz="24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67744" y="4437112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H SarabunPSK" pitchFamily="34" charset="-34"/>
                <a:cs typeface="TH SarabunPSK" pitchFamily="34" charset="-34"/>
              </a:rPr>
              <a:t>532</a:t>
            </a:r>
            <a:endParaRPr lang="th-TH" sz="24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67744" y="4797152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H SarabunPSK" pitchFamily="34" charset="-34"/>
                <a:cs typeface="TH SarabunPSK" pitchFamily="34" charset="-34"/>
              </a:rPr>
              <a:t>536</a:t>
            </a:r>
            <a:endParaRPr lang="th-TH" sz="24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267744" y="5229200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H SarabunPSK" pitchFamily="34" charset="-34"/>
                <a:cs typeface="TH SarabunPSK" pitchFamily="34" charset="-34"/>
              </a:rPr>
              <a:t>540</a:t>
            </a:r>
            <a:endParaRPr lang="th-TH" sz="24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267744" y="5631631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H SarabunPSK" pitchFamily="34" charset="-34"/>
                <a:cs typeface="TH SarabunPSK" pitchFamily="34" charset="-34"/>
              </a:rPr>
              <a:t>544</a:t>
            </a:r>
            <a:endParaRPr lang="th-TH" sz="24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5576" y="1268760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latin typeface="TH SarabunPSK" pitchFamily="34" charset="-34"/>
                <a:cs typeface="TH SarabunPSK" pitchFamily="34" charset="-34"/>
              </a:rPr>
              <a:t>B</a:t>
            </a:r>
            <a:endParaRPr lang="th-TH" sz="2400" i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55576" y="1671191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latin typeface="TH SarabunPSK" pitchFamily="34" charset="-34"/>
                <a:cs typeface="TH SarabunPSK" pitchFamily="34" charset="-34"/>
              </a:rPr>
              <a:t>B + w</a:t>
            </a:r>
            <a:endParaRPr lang="th-TH" sz="2400" i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55576" y="2031231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latin typeface="TH SarabunPSK" pitchFamily="34" charset="-34"/>
                <a:cs typeface="TH SarabunPSK" pitchFamily="34" charset="-34"/>
              </a:rPr>
              <a:t>B + 2w</a:t>
            </a:r>
            <a:endParaRPr lang="th-TH" sz="2400" i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55576" y="2463279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latin typeface="TH SarabunPSK" pitchFamily="34" charset="-34"/>
                <a:cs typeface="TH SarabunPSK" pitchFamily="34" charset="-34"/>
              </a:rPr>
              <a:t>.</a:t>
            </a:r>
            <a:endParaRPr lang="th-TH" sz="2400" i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55576" y="2823319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latin typeface="TH SarabunPSK" pitchFamily="34" charset="-34"/>
                <a:cs typeface="TH SarabunPSK" pitchFamily="34" charset="-34"/>
              </a:rPr>
              <a:t>.</a:t>
            </a:r>
            <a:endParaRPr lang="th-TH" sz="2400" i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55576" y="3183359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latin typeface="TH SarabunPSK" pitchFamily="34" charset="-34"/>
                <a:cs typeface="TH SarabunPSK" pitchFamily="34" charset="-34"/>
              </a:rPr>
              <a:t>.</a:t>
            </a:r>
            <a:endParaRPr lang="th-TH" sz="2400" i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7504" y="3615407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err="1" smtClean="0">
                <a:latin typeface="TH SarabunPSK" pitchFamily="34" charset="-34"/>
                <a:cs typeface="TH SarabunPSK" pitchFamily="34" charset="-34"/>
              </a:rPr>
              <a:t>B+w</a:t>
            </a:r>
            <a:r>
              <a:rPr lang="en-US" sz="2400" i="1" dirty="0" smtClean="0">
                <a:latin typeface="TH SarabunPSK" pitchFamily="34" charset="-34"/>
                <a:cs typeface="TH SarabunPSK" pitchFamily="34" charset="-34"/>
              </a:rPr>
              <a:t>[C(i-L</a:t>
            </a:r>
            <a:r>
              <a:rPr lang="en-US" sz="2400" i="1" baseline="-25000" dirty="0" smtClean="0">
                <a:latin typeface="TH SarabunPSK" pitchFamily="34" charset="-34"/>
                <a:cs typeface="TH SarabunPSK" pitchFamily="34" charset="-34"/>
              </a:rPr>
              <a:t>1</a:t>
            </a:r>
            <a:r>
              <a:rPr lang="en-US" sz="2400" i="1" dirty="0" smtClean="0">
                <a:latin typeface="TH SarabunPSK" pitchFamily="34" charset="-34"/>
                <a:cs typeface="TH SarabunPSK" pitchFamily="34" charset="-34"/>
              </a:rPr>
              <a:t>)+(j-L</a:t>
            </a:r>
            <a:r>
              <a:rPr lang="en-US" sz="2400" i="1" baseline="-25000" dirty="0" smtClean="0">
                <a:latin typeface="TH SarabunPSK" pitchFamily="34" charset="-34"/>
                <a:cs typeface="TH SarabunPSK" pitchFamily="34" charset="-34"/>
              </a:rPr>
              <a:t>2</a:t>
            </a:r>
            <a:r>
              <a:rPr lang="en-US" sz="2400" i="1" dirty="0" smtClean="0">
                <a:latin typeface="TH SarabunPSK" pitchFamily="34" charset="-34"/>
                <a:cs typeface="TH SarabunPSK" pitchFamily="34" charset="-34"/>
              </a:rPr>
              <a:t>)]</a:t>
            </a:r>
            <a:endParaRPr lang="th-TH" sz="2400" i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55576" y="4047455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latin typeface="TH SarabunPSK" pitchFamily="34" charset="-34"/>
                <a:cs typeface="TH SarabunPSK" pitchFamily="34" charset="-34"/>
              </a:rPr>
              <a:t>.</a:t>
            </a:r>
            <a:endParaRPr lang="th-TH" sz="2400" i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55576" y="4437112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latin typeface="TH SarabunPSK" pitchFamily="34" charset="-34"/>
                <a:cs typeface="TH SarabunPSK" pitchFamily="34" charset="-34"/>
              </a:rPr>
              <a:t>.</a:t>
            </a:r>
            <a:endParaRPr lang="th-TH" sz="2400" i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55576" y="4767535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latin typeface="TH SarabunPSK" pitchFamily="34" charset="-34"/>
                <a:cs typeface="TH SarabunPSK" pitchFamily="34" charset="-34"/>
              </a:rPr>
              <a:t>.</a:t>
            </a:r>
            <a:endParaRPr lang="th-TH" sz="2400" i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55576" y="5229200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latin typeface="TH SarabunPSK" pitchFamily="34" charset="-34"/>
                <a:cs typeface="TH SarabunPSK" pitchFamily="34" charset="-34"/>
              </a:rPr>
              <a:t>B + 10w</a:t>
            </a:r>
            <a:endParaRPr lang="th-TH" sz="2400" i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55576" y="5631631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latin typeface="TH SarabunPSK" pitchFamily="34" charset="-34"/>
                <a:cs typeface="TH SarabunPSK" pitchFamily="34" charset="-34"/>
              </a:rPr>
              <a:t>B + 11w</a:t>
            </a:r>
            <a:endParaRPr lang="th-TH" sz="2400" i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635896" y="44624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Memory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508104" y="44624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Array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619672" y="-45387"/>
            <a:ext cx="15121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Base</a:t>
            </a:r>
          </a:p>
          <a:p>
            <a:pPr algn="r"/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Address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grpSp>
        <p:nvGrpSpPr>
          <p:cNvPr id="52" name="กลุ่ม 51"/>
          <p:cNvGrpSpPr/>
          <p:nvPr/>
        </p:nvGrpSpPr>
        <p:grpSpPr>
          <a:xfrm>
            <a:off x="7325518" y="5157192"/>
            <a:ext cx="1747426" cy="1584176"/>
            <a:chOff x="7325518" y="5157192"/>
            <a:chExt cx="1747426" cy="1584176"/>
          </a:xfrm>
        </p:grpSpPr>
        <p:sp>
          <p:nvSpPr>
            <p:cNvPr id="53" name="วงรี 52"/>
            <p:cNvSpPr/>
            <p:nvPr/>
          </p:nvSpPr>
          <p:spPr>
            <a:xfrm>
              <a:off x="8532439" y="6237312"/>
              <a:ext cx="540505" cy="50405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54" name="วงรี 53"/>
            <p:cNvSpPr/>
            <p:nvPr/>
          </p:nvSpPr>
          <p:spPr>
            <a:xfrm>
              <a:off x="8047592" y="6381328"/>
              <a:ext cx="397620" cy="3600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55" name="วงรี 54"/>
            <p:cNvSpPr/>
            <p:nvPr/>
          </p:nvSpPr>
          <p:spPr>
            <a:xfrm>
              <a:off x="7630764" y="6489340"/>
              <a:ext cx="325612" cy="252028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56" name="วงรี 55"/>
            <p:cNvSpPr/>
            <p:nvPr/>
          </p:nvSpPr>
          <p:spPr>
            <a:xfrm>
              <a:off x="7325518" y="6561348"/>
              <a:ext cx="198810" cy="18002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57" name="วงรี 56"/>
            <p:cNvSpPr/>
            <p:nvPr/>
          </p:nvSpPr>
          <p:spPr>
            <a:xfrm>
              <a:off x="8655978" y="5805264"/>
              <a:ext cx="397620" cy="3600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58" name="วงรี 57"/>
            <p:cNvSpPr/>
            <p:nvPr/>
          </p:nvSpPr>
          <p:spPr>
            <a:xfrm>
              <a:off x="8695643" y="5445224"/>
              <a:ext cx="325612" cy="252028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59" name="วงรี 58"/>
            <p:cNvSpPr/>
            <p:nvPr/>
          </p:nvSpPr>
          <p:spPr>
            <a:xfrm>
              <a:off x="8802691" y="5157192"/>
              <a:ext cx="198810" cy="18002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</p:spTree>
    <p:extLst>
      <p:ext uri="{BB962C8B-B14F-4D97-AF65-F5344CB8AC3E}">
        <p14:creationId xmlns:p14="http://schemas.microsoft.com/office/powerpoint/2010/main" val="28996158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TH SarabunPSK" pitchFamily="34" charset="-34"/>
                <a:cs typeface="TH SarabunPSK" pitchFamily="34" charset="-34"/>
              </a:rPr>
              <a:t>การจัดเก็บอาร์เรย์ในหน่วยความจำ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thaiDist"/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สูตรในการคำนวณหาแอดเดรสที่เก็บข้อมูลในอาร์เรย์สองมิติแบบเรียงคอลัมน์เป็นหลัก คำนวณได้จากสูตร</a:t>
            </a:r>
          </a:p>
          <a:p>
            <a:pPr algn="thaiDist"/>
            <a:endParaRPr lang="th-TH" sz="2800" dirty="0">
              <a:latin typeface="TH SarabunPSK" pitchFamily="34" charset="-34"/>
              <a:cs typeface="TH SarabunPSK" pitchFamily="34" charset="-34"/>
            </a:endParaRPr>
          </a:p>
          <a:p>
            <a:pPr algn="thaiDist"/>
            <a:endParaRPr lang="th-TH" sz="2800" dirty="0" smtClean="0">
              <a:latin typeface="TH SarabunPSK" pitchFamily="34" charset="-34"/>
              <a:cs typeface="TH SarabunPSK" pitchFamily="34" charset="-34"/>
            </a:endParaRPr>
          </a:p>
          <a:p>
            <a:pPr algn="thaiDist"/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ตัวอย่างเช่น ต้องการหาตำแหน่งแอดเดรสที่ใช้เก็บข้อมูลอาร์เรย์ </a:t>
            </a:r>
            <a:r>
              <a:rPr lang="en-US" sz="2800" dirty="0" smtClean="0">
                <a:latin typeface="TH SarabunPSK" pitchFamily="34" charset="-34"/>
                <a:cs typeface="TH SarabunPSK" pitchFamily="34" charset="-34"/>
              </a:rPr>
              <a:t>M </a:t>
            </a:r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แถวที่ </a:t>
            </a:r>
            <a:r>
              <a:rPr lang="en-US" sz="2800" dirty="0" smtClean="0">
                <a:latin typeface="TH SarabunPSK" pitchFamily="34" charset="-34"/>
                <a:cs typeface="TH SarabunPSK" pitchFamily="34" charset="-34"/>
              </a:rPr>
              <a:t>3 </a:t>
            </a:r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คอลัมน์ </a:t>
            </a:r>
            <a:r>
              <a:rPr lang="en-US" sz="2800" dirty="0" smtClean="0">
                <a:latin typeface="TH SarabunPSK" pitchFamily="34" charset="-34"/>
                <a:cs typeface="TH SarabunPSK" pitchFamily="34" charset="-34"/>
              </a:rPr>
              <a:t>2 </a:t>
            </a:r>
            <a:endParaRPr lang="th-TH" sz="28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75656" y="2564904"/>
            <a:ext cx="6408712" cy="95410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	LOC(K[</a:t>
            </a:r>
            <a:r>
              <a:rPr lang="en-US" b="1" dirty="0" err="1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i</a:t>
            </a:r>
            <a:r>
              <a:rPr lang="en-US" b="1" dirty="0" err="1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,j</a:t>
            </a:r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])  =  B </a:t>
            </a:r>
            <a:r>
              <a:rPr lang="en-US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+ w[R(j – L</a:t>
            </a:r>
            <a:r>
              <a:rPr lang="en-US" b="1" baseline="-25000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2</a:t>
            </a:r>
            <a:r>
              <a:rPr lang="en-US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) </a:t>
            </a:r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+(</a:t>
            </a:r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i – L</a:t>
            </a:r>
            <a:r>
              <a:rPr lang="en-US" b="1" baseline="-25000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1</a:t>
            </a:r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)]</a:t>
            </a:r>
          </a:p>
          <a:p>
            <a:r>
              <a:rPr lang="th-TH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โดยที่ </a:t>
            </a:r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R </a:t>
            </a:r>
            <a:r>
              <a:rPr lang="th-TH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คือ จำนวนแถวของแถวลำดับ </a:t>
            </a:r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(R x C) </a:t>
            </a:r>
            <a:r>
              <a:rPr lang="th-TH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ซึ่งคือ </a:t>
            </a:r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4 x 3</a:t>
            </a:r>
            <a:endParaRPr lang="th-TH" b="1" dirty="0" smtClean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69201" y="4365104"/>
            <a:ext cx="6408712" cy="2246769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	LOC(K[</a:t>
            </a:r>
            <a:r>
              <a:rPr lang="en-US" b="1" dirty="0" err="1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i</a:t>
            </a:r>
            <a:r>
              <a:rPr lang="en-US" b="1" dirty="0" err="1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,j</a:t>
            </a:r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])  =  B </a:t>
            </a:r>
            <a:r>
              <a:rPr lang="en-US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+ w[R(j – L</a:t>
            </a:r>
            <a:r>
              <a:rPr lang="en-US" b="1" baseline="-25000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2</a:t>
            </a:r>
            <a:r>
              <a:rPr lang="en-US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) </a:t>
            </a:r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+(</a:t>
            </a:r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i – L</a:t>
            </a:r>
            <a:r>
              <a:rPr lang="en-US" b="1" baseline="-25000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1</a:t>
            </a:r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)]</a:t>
            </a:r>
            <a:endParaRPr lang="th-TH" b="1" dirty="0" smtClean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r>
              <a:rPr lang="th-TH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	</a:t>
            </a:r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LOC(K[</a:t>
            </a:r>
            <a:r>
              <a:rPr lang="en-US" b="1" dirty="0" err="1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i</a:t>
            </a:r>
            <a:r>
              <a:rPr lang="en-US" b="1" dirty="0" err="1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,j</a:t>
            </a:r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])  =  500 + 4[4(2 – 1) + (3 – 1)]</a:t>
            </a:r>
          </a:p>
          <a:p>
            <a:r>
              <a:rPr lang="en-US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	</a:t>
            </a:r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	     =  500 + 4[4 + 2]</a:t>
            </a:r>
          </a:p>
          <a:p>
            <a:r>
              <a:rPr lang="en-US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	</a:t>
            </a:r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	     =  500 + 24</a:t>
            </a:r>
          </a:p>
          <a:p>
            <a:r>
              <a:rPr lang="en-US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	</a:t>
            </a:r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	     =  524</a:t>
            </a:r>
          </a:p>
        </p:txBody>
      </p:sp>
      <p:grpSp>
        <p:nvGrpSpPr>
          <p:cNvPr id="6" name="กลุ่ม 5"/>
          <p:cNvGrpSpPr/>
          <p:nvPr/>
        </p:nvGrpSpPr>
        <p:grpSpPr>
          <a:xfrm>
            <a:off x="7325518" y="5157192"/>
            <a:ext cx="1747426" cy="1584176"/>
            <a:chOff x="7325518" y="5157192"/>
            <a:chExt cx="1747426" cy="1584176"/>
          </a:xfrm>
        </p:grpSpPr>
        <p:sp>
          <p:nvSpPr>
            <p:cNvPr id="7" name="วงรี 6"/>
            <p:cNvSpPr/>
            <p:nvPr/>
          </p:nvSpPr>
          <p:spPr>
            <a:xfrm>
              <a:off x="8532439" y="6237312"/>
              <a:ext cx="540505" cy="50405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8" name="วงรี 7"/>
            <p:cNvSpPr/>
            <p:nvPr/>
          </p:nvSpPr>
          <p:spPr>
            <a:xfrm>
              <a:off x="8047592" y="6381328"/>
              <a:ext cx="397620" cy="3600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9" name="วงรี 8"/>
            <p:cNvSpPr/>
            <p:nvPr/>
          </p:nvSpPr>
          <p:spPr>
            <a:xfrm>
              <a:off x="7630764" y="6489340"/>
              <a:ext cx="325612" cy="252028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0" name="วงรี 9"/>
            <p:cNvSpPr/>
            <p:nvPr/>
          </p:nvSpPr>
          <p:spPr>
            <a:xfrm>
              <a:off x="7325518" y="6561348"/>
              <a:ext cx="198810" cy="18002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1" name="วงรี 10"/>
            <p:cNvSpPr/>
            <p:nvPr/>
          </p:nvSpPr>
          <p:spPr>
            <a:xfrm>
              <a:off x="8655978" y="5805264"/>
              <a:ext cx="397620" cy="3600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2" name="วงรี 11"/>
            <p:cNvSpPr/>
            <p:nvPr/>
          </p:nvSpPr>
          <p:spPr>
            <a:xfrm>
              <a:off x="8695643" y="5445224"/>
              <a:ext cx="325612" cy="252028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3" name="วงรี 12"/>
            <p:cNvSpPr/>
            <p:nvPr/>
          </p:nvSpPr>
          <p:spPr>
            <a:xfrm>
              <a:off x="8802691" y="5157192"/>
              <a:ext cx="198810" cy="18002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</p:spTree>
    <p:extLst>
      <p:ext uri="{BB962C8B-B14F-4D97-AF65-F5344CB8AC3E}">
        <p14:creationId xmlns:p14="http://schemas.microsoft.com/office/powerpoint/2010/main" val="37606281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TH SarabunPSK" pitchFamily="34" charset="-34"/>
                <a:cs typeface="TH SarabunPSK" pitchFamily="34" charset="-34"/>
              </a:rPr>
              <a:t>การจัดเก็บอาร์เรย์ในหน่วยความจำ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>
            <a:normAutofit/>
          </a:bodyPr>
          <a:lstStyle/>
          <a:p>
            <a:r>
              <a:rPr lang="th-TH" sz="2800" b="1" dirty="0" smtClean="0">
                <a:latin typeface="TH SarabunPSK" pitchFamily="34" charset="-34"/>
                <a:cs typeface="TH SarabunPSK" pitchFamily="34" charset="-34"/>
              </a:rPr>
              <a:t>อาร์เรย์สามมิติ </a:t>
            </a:r>
            <a:r>
              <a:rPr lang="en-US" sz="2800" b="1" dirty="0" smtClean="0">
                <a:latin typeface="TH SarabunPSK" pitchFamily="34" charset="-34"/>
                <a:cs typeface="TH SarabunPSK" pitchFamily="34" charset="-34"/>
              </a:rPr>
              <a:t>(Three Dimension Array)</a:t>
            </a:r>
          </a:p>
          <a:p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อาร์เรย์สามมิติ คือ การนำอาร์เรย์สองมิติมาเรียงซ้อนกันหลาย ๆ ชั้น หรือ เพจ </a:t>
            </a:r>
            <a:r>
              <a:rPr lang="en-US" sz="2800" dirty="0" smtClean="0">
                <a:latin typeface="TH SarabunPSK" pitchFamily="34" charset="-34"/>
                <a:cs typeface="TH SarabunPSK" pitchFamily="34" charset="-34"/>
              </a:rPr>
              <a:t>(Page) </a:t>
            </a:r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ซึ่งนอกจากจะมีแถวและคอลัมน์แล้วก็จะเพิ่มส่วนของความลึกเข้าไป โดยความลึกเป็นการเกิดจากการนำอาร์เรย์สองมิติมาเรียงซ้อนกัน</a:t>
            </a:r>
          </a:p>
          <a:p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รูปแบบทั่วไปของโครงสร้างข้อมูลอาร์เรย์สามมิติ</a:t>
            </a:r>
            <a:endParaRPr lang="th-TH" sz="28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03648" y="3573016"/>
            <a:ext cx="6624736" cy="3046988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	</a:t>
            </a:r>
            <a:r>
              <a:rPr lang="en-US" sz="2400" b="1" dirty="0" err="1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ArrayName</a:t>
            </a:r>
            <a:r>
              <a:rPr lang="en-US" sz="2400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[L</a:t>
            </a:r>
            <a:r>
              <a:rPr lang="en-US" sz="2400" b="1" baseline="-25000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1</a:t>
            </a:r>
            <a:r>
              <a:rPr lang="en-US" sz="2400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:U</a:t>
            </a:r>
            <a:r>
              <a:rPr lang="en-US" sz="2400" b="1" baseline="-25000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1</a:t>
            </a:r>
            <a:r>
              <a:rPr lang="en-US" sz="2400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,L</a:t>
            </a:r>
            <a:r>
              <a:rPr lang="en-US" sz="2400" b="1" baseline="-25000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2</a:t>
            </a:r>
            <a:r>
              <a:rPr lang="en-US" sz="2400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:U</a:t>
            </a:r>
            <a:r>
              <a:rPr lang="en-US" sz="2400" b="1" baseline="-25000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2</a:t>
            </a:r>
            <a:r>
              <a:rPr lang="en-US" sz="2400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,L</a:t>
            </a:r>
            <a:r>
              <a:rPr lang="en-US" sz="2400" b="1" baseline="-25000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3</a:t>
            </a:r>
            <a:r>
              <a:rPr lang="en-US" sz="2400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:U</a:t>
            </a:r>
            <a:r>
              <a:rPr lang="en-US" sz="2400" b="1" baseline="-25000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3</a:t>
            </a:r>
            <a:r>
              <a:rPr lang="en-US" sz="2400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]</a:t>
            </a:r>
          </a:p>
          <a:p>
            <a:r>
              <a:rPr lang="th-TH" sz="2400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โดยที่ </a:t>
            </a:r>
            <a:r>
              <a:rPr lang="en-US" sz="2400" b="1" dirty="0" err="1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ArrayName</a:t>
            </a:r>
            <a:r>
              <a:rPr lang="en-US" sz="2400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2400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คือ ชื่อของอาร์เรย์</a:t>
            </a:r>
          </a:p>
          <a:p>
            <a:r>
              <a:rPr lang="th-TH" sz="24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	</a:t>
            </a:r>
            <a:r>
              <a:rPr lang="en-US" sz="24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L</a:t>
            </a:r>
            <a:r>
              <a:rPr lang="en-US" sz="2400" b="1" baseline="-25000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1</a:t>
            </a:r>
            <a:r>
              <a:rPr lang="en-US" sz="2400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2400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คือ ขอบเขตล่างสุด </a:t>
            </a:r>
            <a:r>
              <a:rPr lang="en-US" sz="2400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(Lower Bound) </a:t>
            </a:r>
            <a:r>
              <a:rPr lang="th-TH" sz="2400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ของชั้น</a:t>
            </a:r>
          </a:p>
          <a:p>
            <a:r>
              <a:rPr lang="th-TH" sz="24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	</a:t>
            </a:r>
            <a:r>
              <a:rPr lang="en-US" sz="24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U</a:t>
            </a:r>
            <a:r>
              <a:rPr lang="en-US" sz="2400" b="1" baseline="-25000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1</a:t>
            </a:r>
            <a:r>
              <a:rPr lang="en-US" sz="2400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2400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คือ ขอบเขตบนสุด </a:t>
            </a:r>
            <a:r>
              <a:rPr lang="en-US" sz="2400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(Upper Bound) </a:t>
            </a:r>
            <a:r>
              <a:rPr lang="th-TH" sz="2400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ของชั้น</a:t>
            </a:r>
          </a:p>
          <a:p>
            <a:r>
              <a:rPr lang="th-TH" sz="24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	</a:t>
            </a:r>
            <a:r>
              <a:rPr lang="en-US" sz="24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L</a:t>
            </a:r>
            <a:r>
              <a:rPr lang="en-US" sz="2400" b="1" baseline="-25000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2</a:t>
            </a:r>
            <a:r>
              <a:rPr lang="en-US" sz="2400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2400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คือ ขอบเขตล่างสุด </a:t>
            </a:r>
            <a:r>
              <a:rPr lang="en-US" sz="2400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(Lower Bound) </a:t>
            </a:r>
            <a:r>
              <a:rPr lang="th-TH" sz="2400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ของแถว</a:t>
            </a:r>
          </a:p>
          <a:p>
            <a:r>
              <a:rPr lang="th-TH" sz="24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	</a:t>
            </a:r>
            <a:r>
              <a:rPr lang="en-US" sz="24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U</a:t>
            </a:r>
            <a:r>
              <a:rPr lang="en-US" sz="2400" b="1" baseline="-25000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2</a:t>
            </a:r>
            <a:r>
              <a:rPr lang="en-US" sz="2400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2400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คือ ขอบเขตบนสุด </a:t>
            </a:r>
            <a:r>
              <a:rPr lang="en-US" sz="2400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(Upper Bound) </a:t>
            </a:r>
            <a:r>
              <a:rPr lang="th-TH" sz="2400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ของแถว</a:t>
            </a:r>
          </a:p>
          <a:p>
            <a:r>
              <a:rPr lang="th-TH" sz="24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	</a:t>
            </a:r>
            <a:r>
              <a:rPr lang="en-US" sz="2400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L</a:t>
            </a:r>
            <a:r>
              <a:rPr lang="en-US" sz="2400" b="1" baseline="-25000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3</a:t>
            </a:r>
            <a:r>
              <a:rPr lang="en-US" sz="2400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24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คือ ขอบเขตล่างสุด </a:t>
            </a:r>
            <a:r>
              <a:rPr lang="en-US" sz="24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(Lower Bound) </a:t>
            </a:r>
            <a:r>
              <a:rPr lang="th-TH" sz="24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ของคอลัมน์</a:t>
            </a:r>
          </a:p>
          <a:p>
            <a:r>
              <a:rPr lang="th-TH" sz="24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	</a:t>
            </a:r>
            <a:r>
              <a:rPr lang="en-US" sz="2400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U</a:t>
            </a:r>
            <a:r>
              <a:rPr lang="en-US" sz="2400" b="1" baseline="-25000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3</a:t>
            </a:r>
            <a:r>
              <a:rPr lang="en-US" sz="2400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24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คือ ขอบเขตบนสุด </a:t>
            </a:r>
            <a:r>
              <a:rPr lang="en-US" sz="24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(Upper Bound) </a:t>
            </a:r>
            <a:r>
              <a:rPr lang="th-TH" sz="24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ของ</a:t>
            </a:r>
            <a:r>
              <a:rPr lang="th-TH" sz="2400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คอลัมน์</a:t>
            </a:r>
            <a:endParaRPr lang="th-TH" sz="24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grpSp>
        <p:nvGrpSpPr>
          <p:cNvPr id="5" name="กลุ่ม 4"/>
          <p:cNvGrpSpPr/>
          <p:nvPr/>
        </p:nvGrpSpPr>
        <p:grpSpPr>
          <a:xfrm>
            <a:off x="7325518" y="5157192"/>
            <a:ext cx="1747426" cy="1584176"/>
            <a:chOff x="7325518" y="5157192"/>
            <a:chExt cx="1747426" cy="1584176"/>
          </a:xfrm>
        </p:grpSpPr>
        <p:sp>
          <p:nvSpPr>
            <p:cNvPr id="6" name="วงรี 5"/>
            <p:cNvSpPr/>
            <p:nvPr/>
          </p:nvSpPr>
          <p:spPr>
            <a:xfrm>
              <a:off x="8532439" y="6237312"/>
              <a:ext cx="540505" cy="50405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7" name="วงรี 6"/>
            <p:cNvSpPr/>
            <p:nvPr/>
          </p:nvSpPr>
          <p:spPr>
            <a:xfrm>
              <a:off x="8047592" y="6381328"/>
              <a:ext cx="397620" cy="3600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8" name="วงรี 7"/>
            <p:cNvSpPr/>
            <p:nvPr/>
          </p:nvSpPr>
          <p:spPr>
            <a:xfrm>
              <a:off x="7630764" y="6489340"/>
              <a:ext cx="325612" cy="252028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9" name="วงรี 8"/>
            <p:cNvSpPr/>
            <p:nvPr/>
          </p:nvSpPr>
          <p:spPr>
            <a:xfrm>
              <a:off x="7325518" y="6561348"/>
              <a:ext cx="198810" cy="18002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0" name="วงรี 9"/>
            <p:cNvSpPr/>
            <p:nvPr/>
          </p:nvSpPr>
          <p:spPr>
            <a:xfrm>
              <a:off x="8655978" y="5805264"/>
              <a:ext cx="397620" cy="3600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1" name="วงรี 10"/>
            <p:cNvSpPr/>
            <p:nvPr/>
          </p:nvSpPr>
          <p:spPr>
            <a:xfrm>
              <a:off x="8695643" y="5445224"/>
              <a:ext cx="325612" cy="252028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2" name="วงรี 11"/>
            <p:cNvSpPr/>
            <p:nvPr/>
          </p:nvSpPr>
          <p:spPr>
            <a:xfrm>
              <a:off x="8802691" y="5157192"/>
              <a:ext cx="198810" cy="18002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</p:spTree>
    <p:extLst>
      <p:ext uri="{BB962C8B-B14F-4D97-AF65-F5344CB8AC3E}">
        <p14:creationId xmlns:p14="http://schemas.microsoft.com/office/powerpoint/2010/main" val="18883578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กลุ่ม 3"/>
          <p:cNvGrpSpPr/>
          <p:nvPr/>
        </p:nvGrpSpPr>
        <p:grpSpPr>
          <a:xfrm>
            <a:off x="7325518" y="5157192"/>
            <a:ext cx="1747426" cy="1584176"/>
            <a:chOff x="7325518" y="5157192"/>
            <a:chExt cx="1747426" cy="1584176"/>
          </a:xfrm>
        </p:grpSpPr>
        <p:sp>
          <p:nvSpPr>
            <p:cNvPr id="5" name="วงรี 4"/>
            <p:cNvSpPr/>
            <p:nvPr/>
          </p:nvSpPr>
          <p:spPr>
            <a:xfrm>
              <a:off x="8532439" y="6237312"/>
              <a:ext cx="540505" cy="50405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6" name="วงรี 5"/>
            <p:cNvSpPr/>
            <p:nvPr/>
          </p:nvSpPr>
          <p:spPr>
            <a:xfrm>
              <a:off x="8047592" y="6381328"/>
              <a:ext cx="397620" cy="3600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7" name="วงรี 6"/>
            <p:cNvSpPr/>
            <p:nvPr/>
          </p:nvSpPr>
          <p:spPr>
            <a:xfrm>
              <a:off x="7630764" y="6489340"/>
              <a:ext cx="325612" cy="252028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8" name="วงรี 7"/>
            <p:cNvSpPr/>
            <p:nvPr/>
          </p:nvSpPr>
          <p:spPr>
            <a:xfrm>
              <a:off x="7325518" y="6561348"/>
              <a:ext cx="198810" cy="18002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9" name="วงรี 8"/>
            <p:cNvSpPr/>
            <p:nvPr/>
          </p:nvSpPr>
          <p:spPr>
            <a:xfrm>
              <a:off x="8655978" y="5805264"/>
              <a:ext cx="397620" cy="3600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0" name="วงรี 9"/>
            <p:cNvSpPr/>
            <p:nvPr/>
          </p:nvSpPr>
          <p:spPr>
            <a:xfrm>
              <a:off x="8695643" y="5445224"/>
              <a:ext cx="325612" cy="252028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1" name="วงรี 10"/>
            <p:cNvSpPr/>
            <p:nvPr/>
          </p:nvSpPr>
          <p:spPr>
            <a:xfrm>
              <a:off x="8802691" y="5157192"/>
              <a:ext cx="198810" cy="18002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</p:spTree>
    <p:extLst>
      <p:ext uri="{BB962C8B-B14F-4D97-AF65-F5344CB8AC3E}">
        <p14:creationId xmlns:p14="http://schemas.microsoft.com/office/powerpoint/2010/main" val="34431048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TH SarabunPSK" pitchFamily="34" charset="-34"/>
                <a:cs typeface="TH SarabunPSK" pitchFamily="34" charset="-34"/>
              </a:rPr>
              <a:t>การจัดเก็บอาร์เรย์ในหน่วยความจำ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ตัวอย่างเช่น กำหนดอาร์เรย์ </a:t>
            </a:r>
            <a:r>
              <a:rPr lang="en-US" sz="2800" dirty="0" smtClean="0">
                <a:latin typeface="TH SarabunPSK" pitchFamily="34" charset="-34"/>
                <a:cs typeface="TH SarabunPSK" pitchFamily="34" charset="-34"/>
              </a:rPr>
              <a:t>S[3,4,5] </a:t>
            </a:r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ด้วยภาษา </a:t>
            </a:r>
            <a:r>
              <a:rPr lang="en-US" sz="2800" dirty="0" smtClean="0">
                <a:latin typeface="TH SarabunPSK" pitchFamily="34" charset="-34"/>
                <a:cs typeface="TH SarabunPSK" pitchFamily="34" charset="-34"/>
              </a:rPr>
              <a:t>C</a:t>
            </a:r>
          </a:p>
          <a:p>
            <a:endParaRPr lang="en-US" sz="2800" dirty="0">
              <a:latin typeface="TH SarabunPSK" pitchFamily="34" charset="-34"/>
              <a:cs typeface="TH SarabunPSK" pitchFamily="34" charset="-34"/>
            </a:endParaRPr>
          </a:p>
          <a:p>
            <a:endParaRPr lang="en-US" sz="2800" dirty="0" smtClean="0">
              <a:latin typeface="TH SarabunPSK" pitchFamily="34" charset="-34"/>
              <a:cs typeface="TH SarabunPSK" pitchFamily="34" charset="-34"/>
            </a:endParaRPr>
          </a:p>
          <a:p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การอ้างถึงสมาชิกแต่ละตัวบนอาร์เรย์สามมิติจะมีลักษณะ ดังนี้</a:t>
            </a:r>
            <a:endParaRPr lang="th-TH" sz="28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2348880"/>
            <a:ext cx="5400600" cy="52322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	</a:t>
            </a:r>
            <a:r>
              <a:rPr lang="en-US" b="1" dirty="0" err="1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int</a:t>
            </a:r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S[4][3][5];</a:t>
            </a:r>
            <a:endParaRPr lang="th-TH" b="1" dirty="0" smtClean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3688" y="3913892"/>
            <a:ext cx="5400600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S[0,0,0] , S[0,0,1] , S[</a:t>
            </a:r>
            <a:r>
              <a:rPr lang="en-US" b="1" dirty="0" err="1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i</a:t>
            </a:r>
            <a:r>
              <a:rPr lang="en-US" b="1" dirty="0" err="1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,j,k</a:t>
            </a:r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] , … , S[2,3,4]</a:t>
            </a:r>
            <a:endParaRPr lang="th-TH" b="1" dirty="0" smtClean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grpSp>
        <p:nvGrpSpPr>
          <p:cNvPr id="6" name="กลุ่ม 5"/>
          <p:cNvGrpSpPr/>
          <p:nvPr/>
        </p:nvGrpSpPr>
        <p:grpSpPr>
          <a:xfrm>
            <a:off x="7325518" y="5157192"/>
            <a:ext cx="1747426" cy="1584176"/>
            <a:chOff x="7325518" y="5157192"/>
            <a:chExt cx="1747426" cy="1584176"/>
          </a:xfrm>
        </p:grpSpPr>
        <p:sp>
          <p:nvSpPr>
            <p:cNvPr id="7" name="วงรี 6"/>
            <p:cNvSpPr/>
            <p:nvPr/>
          </p:nvSpPr>
          <p:spPr>
            <a:xfrm>
              <a:off x="8532439" y="6237312"/>
              <a:ext cx="540505" cy="50405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8" name="วงรี 7"/>
            <p:cNvSpPr/>
            <p:nvPr/>
          </p:nvSpPr>
          <p:spPr>
            <a:xfrm>
              <a:off x="8047592" y="6381328"/>
              <a:ext cx="397620" cy="3600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9" name="วงรี 8"/>
            <p:cNvSpPr/>
            <p:nvPr/>
          </p:nvSpPr>
          <p:spPr>
            <a:xfrm>
              <a:off x="7630764" y="6489340"/>
              <a:ext cx="325612" cy="252028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0" name="วงรี 9"/>
            <p:cNvSpPr/>
            <p:nvPr/>
          </p:nvSpPr>
          <p:spPr>
            <a:xfrm>
              <a:off x="7325518" y="6561348"/>
              <a:ext cx="198810" cy="18002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1" name="วงรี 10"/>
            <p:cNvSpPr/>
            <p:nvPr/>
          </p:nvSpPr>
          <p:spPr>
            <a:xfrm>
              <a:off x="8655978" y="5805264"/>
              <a:ext cx="397620" cy="3600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2" name="วงรี 11"/>
            <p:cNvSpPr/>
            <p:nvPr/>
          </p:nvSpPr>
          <p:spPr>
            <a:xfrm>
              <a:off x="8695643" y="5445224"/>
              <a:ext cx="325612" cy="252028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3" name="วงรี 12"/>
            <p:cNvSpPr/>
            <p:nvPr/>
          </p:nvSpPr>
          <p:spPr>
            <a:xfrm>
              <a:off x="8802691" y="5157192"/>
              <a:ext cx="198810" cy="18002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</p:spTree>
    <p:extLst>
      <p:ext uri="{BB962C8B-B14F-4D97-AF65-F5344CB8AC3E}">
        <p14:creationId xmlns:p14="http://schemas.microsoft.com/office/powerpoint/2010/main" val="28518565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TH SarabunPSK" pitchFamily="34" charset="-34"/>
                <a:cs typeface="TH SarabunPSK" pitchFamily="34" charset="-34"/>
              </a:rPr>
              <a:t>การจัดเก็บอาร์เรย์ในหน่วยความจำ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จำนวนสมาชิกในอาร์เรย์สามมิติ คำนวณได้จาก</a:t>
            </a:r>
          </a:p>
          <a:p>
            <a:endParaRPr lang="th-TH" sz="2800" dirty="0">
              <a:latin typeface="TH SarabunPSK" pitchFamily="34" charset="-34"/>
              <a:cs typeface="TH SarabunPSK" pitchFamily="34" charset="-34"/>
            </a:endParaRPr>
          </a:p>
          <a:p>
            <a:endParaRPr lang="th-TH" sz="2800" dirty="0" smtClean="0">
              <a:latin typeface="TH SarabunPSK" pitchFamily="34" charset="-34"/>
              <a:cs typeface="TH SarabunPSK" pitchFamily="34" charset="-34"/>
            </a:endParaRPr>
          </a:p>
          <a:p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อาร์เรย์ </a:t>
            </a:r>
            <a:r>
              <a:rPr lang="en-US" sz="2800" dirty="0" smtClean="0">
                <a:latin typeface="TH SarabunPSK" pitchFamily="34" charset="-34"/>
                <a:cs typeface="TH SarabunPSK" pitchFamily="34" charset="-34"/>
              </a:rPr>
              <a:t>S </a:t>
            </a:r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จะมีจำนวนสมาชิก</a:t>
            </a:r>
          </a:p>
          <a:p>
            <a:pPr marL="0" indent="0">
              <a:buNone/>
            </a:pPr>
            <a:endParaRPr lang="th-TH" sz="2800" dirty="0">
              <a:latin typeface="TH SarabunPSK" pitchFamily="34" charset="-34"/>
              <a:cs typeface="TH SarabunPSK" pitchFamily="34" charset="-34"/>
            </a:endParaRPr>
          </a:p>
          <a:p>
            <a:pPr marL="0" indent="0">
              <a:buNone/>
            </a:pPr>
            <a:endParaRPr lang="th-TH" sz="28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592" y="2276872"/>
            <a:ext cx="7128792" cy="52322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th-TH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จำนวนสมาชิก </a:t>
            </a:r>
            <a:r>
              <a:rPr lang="en-US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= (</a:t>
            </a:r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U</a:t>
            </a:r>
            <a:r>
              <a:rPr lang="en-US" b="1" baseline="-25000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1 </a:t>
            </a:r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- </a:t>
            </a:r>
            <a:r>
              <a:rPr lang="en-US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L</a:t>
            </a:r>
            <a:r>
              <a:rPr lang="en-US" b="1" baseline="-25000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1</a:t>
            </a:r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+</a:t>
            </a:r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1) </a:t>
            </a:r>
            <a:r>
              <a:rPr lang="en-US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x (U</a:t>
            </a:r>
            <a:r>
              <a:rPr lang="en-US" b="1" baseline="-25000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2</a:t>
            </a:r>
            <a:r>
              <a:rPr lang="en-US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- L</a:t>
            </a:r>
            <a:r>
              <a:rPr lang="en-US" b="1" baseline="-25000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2</a:t>
            </a:r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+ 1) </a:t>
            </a:r>
            <a:r>
              <a:rPr lang="en-US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x (U</a:t>
            </a:r>
            <a:r>
              <a:rPr lang="en-US" b="1" baseline="-25000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3</a:t>
            </a:r>
            <a:r>
              <a:rPr lang="en-US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- L</a:t>
            </a:r>
            <a:r>
              <a:rPr lang="en-US" b="1" baseline="-25000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3</a:t>
            </a:r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+ 1)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3861048"/>
            <a:ext cx="7128792" cy="1815882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th-TH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จำนวนสมาชิก </a:t>
            </a:r>
            <a:r>
              <a:rPr lang="en-US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= (</a:t>
            </a:r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U</a:t>
            </a:r>
            <a:r>
              <a:rPr lang="en-US" b="1" baseline="-25000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1 </a:t>
            </a:r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- </a:t>
            </a:r>
            <a:r>
              <a:rPr lang="en-US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L</a:t>
            </a:r>
            <a:r>
              <a:rPr lang="en-US" b="1" baseline="-25000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1</a:t>
            </a:r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+</a:t>
            </a:r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1) </a:t>
            </a:r>
            <a:r>
              <a:rPr lang="en-US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x (U</a:t>
            </a:r>
            <a:r>
              <a:rPr lang="en-US" b="1" baseline="-25000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2</a:t>
            </a:r>
            <a:r>
              <a:rPr lang="en-US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- L</a:t>
            </a:r>
            <a:r>
              <a:rPr lang="en-US" b="1" baseline="-25000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2</a:t>
            </a:r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+ 1) </a:t>
            </a:r>
            <a:r>
              <a:rPr lang="en-US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x (U</a:t>
            </a:r>
            <a:r>
              <a:rPr lang="en-US" b="1" baseline="-25000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3</a:t>
            </a:r>
            <a:r>
              <a:rPr lang="en-US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- L</a:t>
            </a:r>
            <a:r>
              <a:rPr lang="en-US" b="1" baseline="-25000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3</a:t>
            </a:r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+ 1)</a:t>
            </a:r>
          </a:p>
          <a:p>
            <a:r>
              <a:rPr lang="en-US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	</a:t>
            </a:r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	  = (2 – 0 + 1) x (3 – 0 + 1) x (4 – 0 +1)</a:t>
            </a:r>
          </a:p>
          <a:p>
            <a:r>
              <a:rPr lang="en-US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	</a:t>
            </a:r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	  = 3 x 4 x 5</a:t>
            </a:r>
          </a:p>
          <a:p>
            <a:r>
              <a:rPr lang="en-US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	</a:t>
            </a:r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	  = 60</a:t>
            </a:r>
            <a:endParaRPr lang="en-US" b="1" dirty="0" smtClean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grpSp>
        <p:nvGrpSpPr>
          <p:cNvPr id="6" name="กลุ่ม 5"/>
          <p:cNvGrpSpPr/>
          <p:nvPr/>
        </p:nvGrpSpPr>
        <p:grpSpPr>
          <a:xfrm>
            <a:off x="7325518" y="5157192"/>
            <a:ext cx="1747426" cy="1584176"/>
            <a:chOff x="7325518" y="5157192"/>
            <a:chExt cx="1747426" cy="1584176"/>
          </a:xfrm>
        </p:grpSpPr>
        <p:sp>
          <p:nvSpPr>
            <p:cNvPr id="7" name="วงรี 6"/>
            <p:cNvSpPr/>
            <p:nvPr/>
          </p:nvSpPr>
          <p:spPr>
            <a:xfrm>
              <a:off x="8532439" y="6237312"/>
              <a:ext cx="540505" cy="50405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8" name="วงรี 7"/>
            <p:cNvSpPr/>
            <p:nvPr/>
          </p:nvSpPr>
          <p:spPr>
            <a:xfrm>
              <a:off x="8047592" y="6381328"/>
              <a:ext cx="397620" cy="3600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9" name="วงรี 8"/>
            <p:cNvSpPr/>
            <p:nvPr/>
          </p:nvSpPr>
          <p:spPr>
            <a:xfrm>
              <a:off x="7630764" y="6489340"/>
              <a:ext cx="325612" cy="252028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0" name="วงรี 9"/>
            <p:cNvSpPr/>
            <p:nvPr/>
          </p:nvSpPr>
          <p:spPr>
            <a:xfrm>
              <a:off x="7325518" y="6561348"/>
              <a:ext cx="198810" cy="18002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1" name="วงรี 10"/>
            <p:cNvSpPr/>
            <p:nvPr/>
          </p:nvSpPr>
          <p:spPr>
            <a:xfrm>
              <a:off x="8655978" y="5805264"/>
              <a:ext cx="397620" cy="3600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2" name="วงรี 11"/>
            <p:cNvSpPr/>
            <p:nvPr/>
          </p:nvSpPr>
          <p:spPr>
            <a:xfrm>
              <a:off x="8695643" y="5445224"/>
              <a:ext cx="325612" cy="252028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3" name="วงรี 12"/>
            <p:cNvSpPr/>
            <p:nvPr/>
          </p:nvSpPr>
          <p:spPr>
            <a:xfrm>
              <a:off x="8802691" y="5157192"/>
              <a:ext cx="198810" cy="18002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</p:spTree>
    <p:extLst>
      <p:ext uri="{BB962C8B-B14F-4D97-AF65-F5344CB8AC3E}">
        <p14:creationId xmlns:p14="http://schemas.microsoft.com/office/powerpoint/2010/main" val="35903770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TH SarabunPSK" pitchFamily="34" charset="-34"/>
                <a:cs typeface="TH SarabunPSK" pitchFamily="34" charset="-34"/>
              </a:rPr>
              <a:t>การจัดเก็บอาร์เรย์ในหน่วยความจำ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thaiDist"/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การจัดเก็บอาร์เรย์สามมิติภายในหน่วยความจำสามารถจัดเก็บได้ทั้งแบบเรียงแถวเป็นหลัก หรือ เรียงคอลัมน์เป็นหลัก โดยคำนวณได้จากสูตร</a:t>
            </a:r>
            <a:endParaRPr lang="th-TH" sz="28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31640" y="2690917"/>
            <a:ext cx="6408712" cy="1384995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	LOC(S[</a:t>
            </a:r>
            <a:r>
              <a:rPr lang="en-US" b="1" dirty="0" err="1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i</a:t>
            </a:r>
            <a:r>
              <a:rPr lang="en-US" b="1" dirty="0" err="1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,j,k</a:t>
            </a:r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])  =  B </a:t>
            </a:r>
            <a:r>
              <a:rPr lang="en-US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+ </a:t>
            </a:r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[w x R x C(i - </a:t>
            </a:r>
            <a:r>
              <a:rPr lang="en-US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L</a:t>
            </a:r>
            <a:r>
              <a:rPr lang="en-US" b="1" baseline="-25000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1</a:t>
            </a:r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)]</a:t>
            </a:r>
          </a:p>
          <a:p>
            <a:r>
              <a:rPr lang="en-US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	</a:t>
            </a:r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	       	  + [w x C(j - </a:t>
            </a:r>
            <a:r>
              <a:rPr lang="en-US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L</a:t>
            </a:r>
            <a:r>
              <a:rPr lang="en-US" b="1" baseline="-25000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2</a:t>
            </a:r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)]</a:t>
            </a:r>
          </a:p>
          <a:p>
            <a:r>
              <a:rPr lang="en-US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	</a:t>
            </a:r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		  + [w(k – L</a:t>
            </a:r>
            <a:r>
              <a:rPr lang="en-US" b="1" baseline="-25000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3</a:t>
            </a:r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)]</a:t>
            </a:r>
          </a:p>
        </p:txBody>
      </p:sp>
      <p:grpSp>
        <p:nvGrpSpPr>
          <p:cNvPr id="5" name="กลุ่ม 4"/>
          <p:cNvGrpSpPr/>
          <p:nvPr/>
        </p:nvGrpSpPr>
        <p:grpSpPr>
          <a:xfrm>
            <a:off x="7325518" y="5157192"/>
            <a:ext cx="1747426" cy="1584176"/>
            <a:chOff x="7325518" y="5157192"/>
            <a:chExt cx="1747426" cy="1584176"/>
          </a:xfrm>
        </p:grpSpPr>
        <p:sp>
          <p:nvSpPr>
            <p:cNvPr id="6" name="วงรี 5"/>
            <p:cNvSpPr/>
            <p:nvPr/>
          </p:nvSpPr>
          <p:spPr>
            <a:xfrm>
              <a:off x="8532439" y="6237312"/>
              <a:ext cx="540505" cy="50405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7" name="วงรี 6"/>
            <p:cNvSpPr/>
            <p:nvPr/>
          </p:nvSpPr>
          <p:spPr>
            <a:xfrm>
              <a:off x="8047592" y="6381328"/>
              <a:ext cx="397620" cy="3600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8" name="วงรี 7"/>
            <p:cNvSpPr/>
            <p:nvPr/>
          </p:nvSpPr>
          <p:spPr>
            <a:xfrm>
              <a:off x="7630764" y="6489340"/>
              <a:ext cx="325612" cy="252028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9" name="วงรี 8"/>
            <p:cNvSpPr/>
            <p:nvPr/>
          </p:nvSpPr>
          <p:spPr>
            <a:xfrm>
              <a:off x="7325518" y="6561348"/>
              <a:ext cx="198810" cy="18002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0" name="วงรี 9"/>
            <p:cNvSpPr/>
            <p:nvPr/>
          </p:nvSpPr>
          <p:spPr>
            <a:xfrm>
              <a:off x="8655978" y="5805264"/>
              <a:ext cx="397620" cy="3600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1" name="วงรี 10"/>
            <p:cNvSpPr/>
            <p:nvPr/>
          </p:nvSpPr>
          <p:spPr>
            <a:xfrm>
              <a:off x="8695643" y="5445224"/>
              <a:ext cx="325612" cy="252028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2" name="วงรี 11"/>
            <p:cNvSpPr/>
            <p:nvPr/>
          </p:nvSpPr>
          <p:spPr>
            <a:xfrm>
              <a:off x="8802691" y="5157192"/>
              <a:ext cx="198810" cy="18002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</p:spTree>
    <p:extLst>
      <p:ext uri="{BB962C8B-B14F-4D97-AF65-F5344CB8AC3E}">
        <p14:creationId xmlns:p14="http://schemas.microsoft.com/office/powerpoint/2010/main" val="252246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โครงสร้างข้อมูลแบบอาร์เรย์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thaiDist"/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การอ้างอิงสมาชิกภายในแถวลำดับจะใช้ชื่ออาร์เรย์แล้วตามด้วยหมายเลขดัชนี </a:t>
            </a:r>
            <a:r>
              <a:rPr lang="en-US" sz="2800" dirty="0" smtClean="0">
                <a:latin typeface="TH SarabunPSK" pitchFamily="34" charset="-34"/>
                <a:cs typeface="TH SarabunPSK" pitchFamily="34" charset="-34"/>
              </a:rPr>
              <a:t>(index) </a:t>
            </a:r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หรือ ซับสคริปต์ </a:t>
            </a:r>
            <a:r>
              <a:rPr lang="en-US" sz="2800" dirty="0" smtClean="0">
                <a:latin typeface="TH SarabunPSK" pitchFamily="34" charset="-34"/>
                <a:cs typeface="TH SarabunPSK" pitchFamily="34" charset="-34"/>
              </a:rPr>
              <a:t>(subscribe)</a:t>
            </a:r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 เช่น </a:t>
            </a:r>
          </a:p>
          <a:p>
            <a:pPr algn="thaiDist"/>
            <a:endParaRPr lang="th-TH" sz="2800" dirty="0">
              <a:latin typeface="TH SarabunPSK" pitchFamily="34" charset="-34"/>
              <a:cs typeface="TH SarabunPSK" pitchFamily="34" charset="-34"/>
            </a:endParaRPr>
          </a:p>
          <a:p>
            <a:pPr algn="thaiDist"/>
            <a:endParaRPr lang="th-TH" sz="2800" dirty="0" smtClean="0">
              <a:latin typeface="TH SarabunPSK" pitchFamily="34" charset="-34"/>
              <a:cs typeface="TH SarabunPSK" pitchFamily="34" charset="-34"/>
            </a:endParaRPr>
          </a:p>
          <a:p>
            <a:pPr algn="thaiDist"/>
            <a:endParaRPr lang="th-TH" sz="2800" dirty="0">
              <a:latin typeface="TH SarabunPSK" pitchFamily="34" charset="-34"/>
              <a:cs typeface="TH SarabunPSK" pitchFamily="34" charset="-34"/>
            </a:endParaRPr>
          </a:p>
          <a:p>
            <a:pPr algn="thaiDist"/>
            <a:endParaRPr lang="th-TH" sz="2800" dirty="0" smtClean="0">
              <a:latin typeface="TH SarabunPSK" pitchFamily="34" charset="-34"/>
              <a:cs typeface="TH SarabunPSK" pitchFamily="34" charset="-34"/>
            </a:endParaRPr>
          </a:p>
          <a:p>
            <a:pPr algn="thaiDist"/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อาร์เรย์ช่วยให้เราอ้างอิงตัวแปรได้ง่ายขึ้น เนื่องจากสามารถกำหนดตัวแปรเพียงตัวเดียวก็สามารถเก็บข้อมูลที่มีชนิดเดียวกันหลายค่าได้</a:t>
            </a:r>
            <a:endParaRPr lang="th-TH" sz="28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31640" y="2780928"/>
            <a:ext cx="6552728" cy="138499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	Score[1] </a:t>
            </a:r>
            <a:r>
              <a:rPr lang="th-TH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คือ คะแนนสอบของนักศึกษาคนแรก</a:t>
            </a:r>
          </a:p>
          <a:p>
            <a:endParaRPr lang="th-TH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	Score[50] </a:t>
            </a:r>
            <a:r>
              <a:rPr lang="th-TH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คือ คะแนนสอบของนักศึกษาคนสุดท้าย</a:t>
            </a:r>
            <a:endParaRPr lang="th-TH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grpSp>
        <p:nvGrpSpPr>
          <p:cNvPr id="5" name="กลุ่ม 4"/>
          <p:cNvGrpSpPr/>
          <p:nvPr/>
        </p:nvGrpSpPr>
        <p:grpSpPr>
          <a:xfrm>
            <a:off x="7325518" y="5157192"/>
            <a:ext cx="1747426" cy="1584176"/>
            <a:chOff x="7325518" y="5157192"/>
            <a:chExt cx="1747426" cy="1584176"/>
          </a:xfrm>
        </p:grpSpPr>
        <p:sp>
          <p:nvSpPr>
            <p:cNvPr id="6" name="วงรี 5"/>
            <p:cNvSpPr/>
            <p:nvPr/>
          </p:nvSpPr>
          <p:spPr>
            <a:xfrm>
              <a:off x="8532439" y="6237312"/>
              <a:ext cx="540505" cy="50405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7" name="วงรี 6"/>
            <p:cNvSpPr/>
            <p:nvPr/>
          </p:nvSpPr>
          <p:spPr>
            <a:xfrm>
              <a:off x="8047592" y="6381328"/>
              <a:ext cx="397620" cy="3600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8" name="วงรี 7"/>
            <p:cNvSpPr/>
            <p:nvPr/>
          </p:nvSpPr>
          <p:spPr>
            <a:xfrm>
              <a:off x="7630764" y="6489340"/>
              <a:ext cx="325612" cy="252028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9" name="วงรี 8"/>
            <p:cNvSpPr/>
            <p:nvPr/>
          </p:nvSpPr>
          <p:spPr>
            <a:xfrm>
              <a:off x="7325518" y="6561348"/>
              <a:ext cx="198810" cy="18002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0" name="วงรี 9"/>
            <p:cNvSpPr/>
            <p:nvPr/>
          </p:nvSpPr>
          <p:spPr>
            <a:xfrm>
              <a:off x="8655978" y="5805264"/>
              <a:ext cx="397620" cy="3600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1" name="วงรี 10"/>
            <p:cNvSpPr/>
            <p:nvPr/>
          </p:nvSpPr>
          <p:spPr>
            <a:xfrm>
              <a:off x="8695643" y="5445224"/>
              <a:ext cx="325612" cy="252028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2" name="วงรี 11"/>
            <p:cNvSpPr/>
            <p:nvPr/>
          </p:nvSpPr>
          <p:spPr>
            <a:xfrm>
              <a:off x="8802691" y="5157192"/>
              <a:ext cx="198810" cy="18002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</p:spTree>
    <p:extLst>
      <p:ext uri="{BB962C8B-B14F-4D97-AF65-F5344CB8AC3E}">
        <p14:creationId xmlns:p14="http://schemas.microsoft.com/office/powerpoint/2010/main" val="359734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ตาราง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719641"/>
              </p:ext>
            </p:extLst>
          </p:nvPr>
        </p:nvGraphicFramePr>
        <p:xfrm>
          <a:off x="3275856" y="620688"/>
          <a:ext cx="2304256" cy="6167644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304256"/>
              </a:tblGrid>
              <a:tr h="508262">
                <a:tc>
                  <a:txBody>
                    <a:bodyPr/>
                    <a:lstStyle/>
                    <a:p>
                      <a:pPr algn="ctr"/>
                      <a:endParaRPr lang="th-TH" sz="20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87088">
                <a:tc>
                  <a:txBody>
                    <a:bodyPr/>
                    <a:lstStyle/>
                    <a:p>
                      <a:pPr algn="ctr"/>
                      <a:endParaRPr lang="th-TH" sz="20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87088">
                <a:tc>
                  <a:txBody>
                    <a:bodyPr/>
                    <a:lstStyle/>
                    <a:p>
                      <a:pPr algn="ctr"/>
                      <a:endParaRPr lang="th-TH" sz="20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87088">
                <a:tc>
                  <a:txBody>
                    <a:bodyPr/>
                    <a:lstStyle/>
                    <a:p>
                      <a:pPr algn="ctr"/>
                      <a:endParaRPr lang="th-TH" sz="20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87088">
                <a:tc>
                  <a:txBody>
                    <a:bodyPr/>
                    <a:lstStyle/>
                    <a:p>
                      <a:pPr algn="ctr"/>
                      <a:endParaRPr lang="th-TH" sz="20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87088">
                <a:tc>
                  <a:txBody>
                    <a:bodyPr/>
                    <a:lstStyle/>
                    <a:p>
                      <a:pPr algn="ctr"/>
                      <a:endParaRPr lang="th-TH" sz="20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87088">
                <a:tc>
                  <a:txBody>
                    <a:bodyPr/>
                    <a:lstStyle/>
                    <a:p>
                      <a:pPr algn="ctr"/>
                      <a:endParaRPr lang="th-TH" sz="20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87088">
                <a:tc>
                  <a:txBody>
                    <a:bodyPr/>
                    <a:lstStyle/>
                    <a:p>
                      <a:pPr algn="ctr"/>
                      <a:endParaRPr lang="th-TH" sz="20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87088">
                <a:tc>
                  <a:txBody>
                    <a:bodyPr/>
                    <a:lstStyle/>
                    <a:p>
                      <a:pPr algn="ctr"/>
                      <a:endParaRPr lang="th-TH" sz="20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87088">
                <a:tc>
                  <a:txBody>
                    <a:bodyPr/>
                    <a:lstStyle/>
                    <a:p>
                      <a:pPr algn="ctr"/>
                      <a:endParaRPr lang="th-TH" sz="20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87088">
                <a:tc>
                  <a:txBody>
                    <a:bodyPr/>
                    <a:lstStyle/>
                    <a:p>
                      <a:pPr algn="ctr"/>
                      <a:endParaRPr lang="th-TH" sz="20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87088">
                <a:tc>
                  <a:txBody>
                    <a:bodyPr/>
                    <a:lstStyle/>
                    <a:p>
                      <a:pPr algn="ctr"/>
                      <a:endParaRPr lang="th-TH" sz="20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87088">
                <a:tc>
                  <a:txBody>
                    <a:bodyPr/>
                    <a:lstStyle/>
                    <a:p>
                      <a:pPr algn="ctr"/>
                      <a:endParaRPr lang="th-TH" sz="20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87088">
                <a:tc>
                  <a:txBody>
                    <a:bodyPr/>
                    <a:lstStyle/>
                    <a:p>
                      <a:pPr algn="ctr"/>
                      <a:endParaRPr lang="th-TH" sz="20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508262">
                <a:tc>
                  <a:txBody>
                    <a:bodyPr/>
                    <a:lstStyle/>
                    <a:p>
                      <a:pPr algn="ctr"/>
                      <a:endParaRPr lang="th-TH" sz="20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652120" y="1124744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H SarabunPSK" pitchFamily="34" charset="-34"/>
                <a:cs typeface="TH SarabunPSK" pitchFamily="34" charset="-34"/>
              </a:rPr>
              <a:t>S[0][</a:t>
            </a:r>
            <a:r>
              <a:rPr lang="en-US" sz="2400" dirty="0">
                <a:latin typeface="TH SarabunPSK" pitchFamily="34" charset="-34"/>
                <a:cs typeface="TH SarabunPSK" pitchFamily="34" charset="-34"/>
              </a:rPr>
              <a:t>0</a:t>
            </a:r>
            <a:r>
              <a:rPr lang="en-US" sz="2400" dirty="0" smtClean="0">
                <a:latin typeface="TH SarabunPSK" pitchFamily="34" charset="-34"/>
                <a:cs typeface="TH SarabunPSK" pitchFamily="34" charset="-34"/>
              </a:rPr>
              <a:t>][0]</a:t>
            </a:r>
            <a:endParaRPr lang="th-TH" sz="24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52120" y="1556792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H SarabunPSK" pitchFamily="34" charset="-34"/>
                <a:cs typeface="TH SarabunPSK" pitchFamily="34" charset="-34"/>
              </a:rPr>
              <a:t>S[0][</a:t>
            </a:r>
            <a:r>
              <a:rPr lang="en-US" sz="2400" dirty="0">
                <a:latin typeface="TH SarabunPSK" pitchFamily="34" charset="-34"/>
                <a:cs typeface="TH SarabunPSK" pitchFamily="34" charset="-34"/>
              </a:rPr>
              <a:t>0</a:t>
            </a:r>
            <a:r>
              <a:rPr lang="en-US" sz="2400" dirty="0" smtClean="0">
                <a:latin typeface="TH SarabunPSK" pitchFamily="34" charset="-34"/>
                <a:cs typeface="TH SarabunPSK" pitchFamily="34" charset="-34"/>
              </a:rPr>
              <a:t>][1]</a:t>
            </a:r>
            <a:endParaRPr lang="th-TH" sz="24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52120" y="1916832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H SarabunPSK" pitchFamily="34" charset="-34"/>
                <a:cs typeface="TH SarabunPSK" pitchFamily="34" charset="-34"/>
              </a:rPr>
              <a:t>S[0][</a:t>
            </a:r>
            <a:r>
              <a:rPr lang="en-US" sz="2400" dirty="0">
                <a:latin typeface="TH SarabunPSK" pitchFamily="34" charset="-34"/>
                <a:cs typeface="TH SarabunPSK" pitchFamily="34" charset="-34"/>
              </a:rPr>
              <a:t>0</a:t>
            </a:r>
            <a:r>
              <a:rPr lang="en-US" sz="2400" dirty="0" smtClean="0">
                <a:latin typeface="TH SarabunPSK" pitchFamily="34" charset="-34"/>
                <a:cs typeface="TH SarabunPSK" pitchFamily="34" charset="-34"/>
              </a:rPr>
              <a:t>][2]</a:t>
            </a:r>
            <a:endParaRPr lang="th-TH" sz="24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52120" y="2319263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H SarabunPSK" pitchFamily="34" charset="-34"/>
                <a:cs typeface="TH SarabunPSK" pitchFamily="34" charset="-34"/>
              </a:rPr>
              <a:t>S[0][</a:t>
            </a:r>
            <a:r>
              <a:rPr lang="en-US" sz="2400" dirty="0">
                <a:latin typeface="TH SarabunPSK" pitchFamily="34" charset="-34"/>
                <a:cs typeface="TH SarabunPSK" pitchFamily="34" charset="-34"/>
              </a:rPr>
              <a:t>0</a:t>
            </a:r>
            <a:r>
              <a:rPr lang="en-US" sz="2400" dirty="0" smtClean="0">
                <a:latin typeface="TH SarabunPSK" pitchFamily="34" charset="-34"/>
                <a:cs typeface="TH SarabunPSK" pitchFamily="34" charset="-34"/>
              </a:rPr>
              <a:t>][3]</a:t>
            </a:r>
            <a:endParaRPr lang="th-TH" sz="24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52120" y="2679303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H SarabunPSK" pitchFamily="34" charset="-34"/>
                <a:cs typeface="TH SarabunPSK" pitchFamily="34" charset="-34"/>
              </a:rPr>
              <a:t>S[0][</a:t>
            </a:r>
            <a:r>
              <a:rPr lang="en-US" sz="2400" dirty="0">
                <a:latin typeface="TH SarabunPSK" pitchFamily="34" charset="-34"/>
                <a:cs typeface="TH SarabunPSK" pitchFamily="34" charset="-34"/>
              </a:rPr>
              <a:t>0</a:t>
            </a:r>
            <a:r>
              <a:rPr lang="en-US" sz="2400" dirty="0" smtClean="0">
                <a:latin typeface="TH SarabunPSK" pitchFamily="34" charset="-34"/>
                <a:cs typeface="TH SarabunPSK" pitchFamily="34" charset="-34"/>
              </a:rPr>
              <a:t>][4]</a:t>
            </a:r>
            <a:endParaRPr lang="th-TH" sz="24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52120" y="3111351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H SarabunPSK" pitchFamily="34" charset="-34"/>
                <a:cs typeface="TH SarabunPSK" pitchFamily="34" charset="-34"/>
              </a:rPr>
              <a:t>S[0][</a:t>
            </a:r>
            <a:r>
              <a:rPr lang="en-US" sz="2400" dirty="0">
                <a:latin typeface="TH SarabunPSK" pitchFamily="34" charset="-34"/>
                <a:cs typeface="TH SarabunPSK" pitchFamily="34" charset="-34"/>
              </a:rPr>
              <a:t>1</a:t>
            </a:r>
            <a:r>
              <a:rPr lang="en-US" sz="2400" dirty="0" smtClean="0">
                <a:latin typeface="TH SarabunPSK" pitchFamily="34" charset="-34"/>
                <a:cs typeface="TH SarabunPSK" pitchFamily="34" charset="-34"/>
              </a:rPr>
              <a:t>][0]</a:t>
            </a:r>
            <a:endParaRPr lang="th-TH" sz="24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52120" y="3471391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H SarabunPSK" pitchFamily="34" charset="-34"/>
                <a:cs typeface="TH SarabunPSK" pitchFamily="34" charset="-34"/>
              </a:rPr>
              <a:t>S[0][</a:t>
            </a:r>
            <a:r>
              <a:rPr lang="en-US" sz="2400" dirty="0">
                <a:latin typeface="TH SarabunPSK" pitchFamily="34" charset="-34"/>
                <a:cs typeface="TH SarabunPSK" pitchFamily="34" charset="-34"/>
              </a:rPr>
              <a:t>1</a:t>
            </a:r>
            <a:r>
              <a:rPr lang="en-US" sz="2400" dirty="0" smtClean="0">
                <a:latin typeface="TH SarabunPSK" pitchFamily="34" charset="-34"/>
                <a:cs typeface="TH SarabunPSK" pitchFamily="34" charset="-34"/>
              </a:rPr>
              <a:t>][1]</a:t>
            </a:r>
            <a:endParaRPr lang="th-TH" sz="24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52120" y="390343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H SarabunPSK" pitchFamily="34" charset="-34"/>
                <a:cs typeface="TH SarabunPSK" pitchFamily="34" charset="-34"/>
              </a:rPr>
              <a:t>S[0][</a:t>
            </a:r>
            <a:r>
              <a:rPr lang="en-US" sz="2400" dirty="0">
                <a:latin typeface="TH SarabunPSK" pitchFamily="34" charset="-34"/>
                <a:cs typeface="TH SarabunPSK" pitchFamily="34" charset="-34"/>
              </a:rPr>
              <a:t>1</a:t>
            </a:r>
            <a:r>
              <a:rPr lang="en-US" sz="2400" dirty="0" smtClean="0">
                <a:latin typeface="TH SarabunPSK" pitchFamily="34" charset="-34"/>
                <a:cs typeface="TH SarabunPSK" pitchFamily="34" charset="-34"/>
              </a:rPr>
              <a:t>][2]</a:t>
            </a:r>
            <a:endParaRPr lang="th-TH" sz="24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52120" y="426347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H SarabunPSK" pitchFamily="34" charset="-34"/>
                <a:cs typeface="TH SarabunPSK" pitchFamily="34" charset="-34"/>
              </a:rPr>
              <a:t>S[0][</a:t>
            </a:r>
            <a:r>
              <a:rPr lang="en-US" sz="2400" dirty="0">
                <a:latin typeface="TH SarabunPSK" pitchFamily="34" charset="-34"/>
                <a:cs typeface="TH SarabunPSK" pitchFamily="34" charset="-34"/>
              </a:rPr>
              <a:t>1</a:t>
            </a:r>
            <a:r>
              <a:rPr lang="en-US" sz="2400" dirty="0" smtClean="0">
                <a:latin typeface="TH SarabunPSK" pitchFamily="34" charset="-34"/>
                <a:cs typeface="TH SarabunPSK" pitchFamily="34" charset="-34"/>
              </a:rPr>
              <a:t>][3]</a:t>
            </a:r>
            <a:endParaRPr lang="th-TH" sz="24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52120" y="4695527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H SarabunPSK" pitchFamily="34" charset="-34"/>
                <a:cs typeface="TH SarabunPSK" pitchFamily="34" charset="-34"/>
              </a:rPr>
              <a:t>S[0][</a:t>
            </a:r>
            <a:r>
              <a:rPr lang="en-US" sz="2400" dirty="0">
                <a:latin typeface="TH SarabunPSK" pitchFamily="34" charset="-34"/>
                <a:cs typeface="TH SarabunPSK" pitchFamily="34" charset="-34"/>
              </a:rPr>
              <a:t>1</a:t>
            </a:r>
            <a:r>
              <a:rPr lang="en-US" sz="2400" dirty="0" smtClean="0">
                <a:latin typeface="TH SarabunPSK" pitchFamily="34" charset="-34"/>
                <a:cs typeface="TH SarabunPSK" pitchFamily="34" charset="-34"/>
              </a:rPr>
              <a:t>][4]</a:t>
            </a:r>
            <a:endParaRPr lang="th-TH" sz="24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52120" y="548761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H SarabunPSK" pitchFamily="34" charset="-34"/>
                <a:cs typeface="TH SarabunPSK" pitchFamily="34" charset="-34"/>
              </a:rPr>
              <a:t>S[0][3][4]</a:t>
            </a:r>
            <a:endParaRPr lang="th-TH" sz="24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52120" y="5877272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H SarabunPSK" pitchFamily="34" charset="-34"/>
                <a:cs typeface="TH SarabunPSK" pitchFamily="34" charset="-34"/>
              </a:rPr>
              <a:t>S[i][</a:t>
            </a:r>
            <a:r>
              <a:rPr lang="en-US" sz="2400" dirty="0">
                <a:latin typeface="TH SarabunPSK" pitchFamily="34" charset="-34"/>
                <a:cs typeface="TH SarabunPSK" pitchFamily="34" charset="-34"/>
              </a:rPr>
              <a:t>j</a:t>
            </a:r>
            <a:r>
              <a:rPr lang="en-US" sz="2400" dirty="0" smtClean="0">
                <a:latin typeface="TH SarabunPSK" pitchFamily="34" charset="-34"/>
                <a:cs typeface="TH SarabunPSK" pitchFamily="34" charset="-34"/>
              </a:rPr>
              <a:t>][k]</a:t>
            </a:r>
            <a:endParaRPr lang="th-TH" sz="24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7" name="วงเล็บปีกกาขวา 16"/>
          <p:cNvSpPr/>
          <p:nvPr/>
        </p:nvSpPr>
        <p:spPr>
          <a:xfrm>
            <a:off x="6660232" y="1355577"/>
            <a:ext cx="216024" cy="16985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1" name="TextBox 20"/>
          <p:cNvSpPr txBox="1"/>
          <p:nvPr/>
        </p:nvSpPr>
        <p:spPr>
          <a:xfrm>
            <a:off x="6876256" y="2020778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latin typeface="TH SarabunPSK" pitchFamily="34" charset="-34"/>
                <a:cs typeface="TH SarabunPSK" pitchFamily="34" charset="-34"/>
              </a:rPr>
              <a:t>Row </a:t>
            </a:r>
            <a:r>
              <a:rPr lang="en-US" sz="2000" i="1" dirty="0">
                <a:latin typeface="TH SarabunPSK" pitchFamily="34" charset="-34"/>
                <a:cs typeface="TH SarabunPSK" pitchFamily="34" charset="-34"/>
              </a:rPr>
              <a:t>0</a:t>
            </a:r>
            <a:endParaRPr lang="th-TH" sz="2000" i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67744" y="1124744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H SarabunPSK" pitchFamily="34" charset="-34"/>
                <a:cs typeface="TH SarabunPSK" pitchFamily="34" charset="-34"/>
              </a:rPr>
              <a:t>500</a:t>
            </a:r>
            <a:endParaRPr lang="th-TH" sz="24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67744" y="1484784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H SarabunPSK" pitchFamily="34" charset="-34"/>
                <a:cs typeface="TH SarabunPSK" pitchFamily="34" charset="-34"/>
              </a:rPr>
              <a:t>504</a:t>
            </a:r>
            <a:endParaRPr lang="th-TH" sz="24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67744" y="1916832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H SarabunPSK" pitchFamily="34" charset="-34"/>
                <a:cs typeface="TH SarabunPSK" pitchFamily="34" charset="-34"/>
              </a:rPr>
              <a:t>508</a:t>
            </a:r>
            <a:endParaRPr lang="th-TH" sz="24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67744" y="2276872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H SarabunPSK" pitchFamily="34" charset="-34"/>
                <a:cs typeface="TH SarabunPSK" pitchFamily="34" charset="-34"/>
              </a:rPr>
              <a:t>512</a:t>
            </a:r>
            <a:endParaRPr lang="th-TH" sz="24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67744" y="2708920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H SarabunPSK" pitchFamily="34" charset="-34"/>
                <a:cs typeface="TH SarabunPSK" pitchFamily="34" charset="-34"/>
              </a:rPr>
              <a:t>516</a:t>
            </a:r>
            <a:endParaRPr lang="th-TH" sz="24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67744" y="3068960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H SarabunPSK" pitchFamily="34" charset="-34"/>
                <a:cs typeface="TH SarabunPSK" pitchFamily="34" charset="-34"/>
              </a:rPr>
              <a:t>520</a:t>
            </a:r>
            <a:endParaRPr lang="th-TH" sz="24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67744" y="3501008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H SarabunPSK" pitchFamily="34" charset="-34"/>
                <a:cs typeface="TH SarabunPSK" pitchFamily="34" charset="-34"/>
              </a:rPr>
              <a:t>524</a:t>
            </a:r>
            <a:endParaRPr lang="th-TH" sz="24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67744" y="3903439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H SarabunPSK" pitchFamily="34" charset="-34"/>
                <a:cs typeface="TH SarabunPSK" pitchFamily="34" charset="-34"/>
              </a:rPr>
              <a:t>528</a:t>
            </a:r>
            <a:endParaRPr lang="th-TH" sz="24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67744" y="4293096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H SarabunPSK" pitchFamily="34" charset="-34"/>
                <a:cs typeface="TH SarabunPSK" pitchFamily="34" charset="-34"/>
              </a:rPr>
              <a:t>532</a:t>
            </a:r>
            <a:endParaRPr lang="th-TH" sz="24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67744" y="4695527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H SarabunPSK" pitchFamily="34" charset="-34"/>
                <a:cs typeface="TH SarabunPSK" pitchFamily="34" charset="-34"/>
              </a:rPr>
              <a:t>536</a:t>
            </a:r>
            <a:endParaRPr lang="th-TH" sz="24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267744" y="5085184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H SarabunPSK" pitchFamily="34" charset="-34"/>
                <a:cs typeface="TH SarabunPSK" pitchFamily="34" charset="-34"/>
              </a:rPr>
              <a:t>…</a:t>
            </a:r>
            <a:endParaRPr lang="th-TH" sz="24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267744" y="5445224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H SarabunPSK" pitchFamily="34" charset="-34"/>
                <a:cs typeface="TH SarabunPSK" pitchFamily="34" charset="-34"/>
              </a:rPr>
              <a:t>576</a:t>
            </a:r>
            <a:endParaRPr lang="th-TH" sz="24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635896" y="44624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Memory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508104" y="44624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Array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619672" y="-45387"/>
            <a:ext cx="15121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Base</a:t>
            </a:r>
          </a:p>
          <a:p>
            <a:pPr algn="r"/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Address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2" name="วงเล็บปีกกาขวา 51"/>
          <p:cNvSpPr/>
          <p:nvPr/>
        </p:nvSpPr>
        <p:spPr>
          <a:xfrm>
            <a:off x="6660232" y="3299793"/>
            <a:ext cx="216024" cy="171338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3" name="TextBox 52"/>
          <p:cNvSpPr txBox="1"/>
          <p:nvPr/>
        </p:nvSpPr>
        <p:spPr>
          <a:xfrm>
            <a:off x="6876256" y="3964994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latin typeface="TH SarabunPSK" pitchFamily="34" charset="-34"/>
                <a:cs typeface="TH SarabunPSK" pitchFamily="34" charset="-34"/>
              </a:rPr>
              <a:t>Row 1</a:t>
            </a:r>
            <a:endParaRPr lang="th-TH" sz="2000" i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876256" y="5517232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latin typeface="TH SarabunPSK" pitchFamily="34" charset="-34"/>
                <a:cs typeface="TH SarabunPSK" pitchFamily="34" charset="-34"/>
              </a:rPr>
              <a:t>Row 3</a:t>
            </a:r>
            <a:endParaRPr lang="th-TH" sz="2000" i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876256" y="5909210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latin typeface="TH SarabunPSK" pitchFamily="34" charset="-34"/>
                <a:cs typeface="TH SarabunPSK" pitchFamily="34" charset="-34"/>
              </a:rPr>
              <a:t>Row j</a:t>
            </a:r>
            <a:endParaRPr lang="th-TH" sz="2000" i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6" name="วงเล็บปีกกาขวา 55"/>
          <p:cNvSpPr/>
          <p:nvPr/>
        </p:nvSpPr>
        <p:spPr>
          <a:xfrm>
            <a:off x="7668344" y="1355577"/>
            <a:ext cx="288032" cy="43628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7" name="TextBox 56"/>
          <p:cNvSpPr txBox="1"/>
          <p:nvPr/>
        </p:nvSpPr>
        <p:spPr>
          <a:xfrm>
            <a:off x="8100392" y="3408965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latin typeface="TH SarabunPSK" pitchFamily="34" charset="-34"/>
                <a:cs typeface="TH SarabunPSK" pitchFamily="34" charset="-34"/>
              </a:rPr>
              <a:t>Page 0</a:t>
            </a:r>
            <a:endParaRPr lang="th-TH" sz="2000" i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03648" y="5910371"/>
            <a:ext cx="1584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latin typeface="TH SarabunPSK" pitchFamily="34" charset="-34"/>
                <a:cs typeface="TH SarabunPSK" pitchFamily="34" charset="-34"/>
              </a:rPr>
              <a:t>B + [w x R x C(i - L</a:t>
            </a:r>
            <a:r>
              <a:rPr lang="en-US" sz="1600" b="1" i="1" baseline="-25000" dirty="0">
                <a:latin typeface="TH SarabunPSK" pitchFamily="34" charset="-34"/>
                <a:cs typeface="TH SarabunPSK" pitchFamily="34" charset="-34"/>
              </a:rPr>
              <a:t>1</a:t>
            </a:r>
            <a:r>
              <a:rPr lang="en-US" sz="1600" b="1" i="1" dirty="0" smtClean="0">
                <a:latin typeface="TH SarabunPSK" pitchFamily="34" charset="-34"/>
                <a:cs typeface="TH SarabunPSK" pitchFamily="34" charset="-34"/>
              </a:rPr>
              <a:t>)]       </a:t>
            </a:r>
          </a:p>
          <a:p>
            <a:r>
              <a:rPr lang="en-US" sz="1600" b="1" i="1" dirty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1600" b="1" i="1" dirty="0" smtClean="0">
                <a:latin typeface="TH SarabunPSK" pitchFamily="34" charset="-34"/>
                <a:cs typeface="TH SarabunPSK" pitchFamily="34" charset="-34"/>
              </a:rPr>
              <a:t>  + </a:t>
            </a:r>
            <a:r>
              <a:rPr lang="en-US" sz="1600" b="1" i="1" dirty="0">
                <a:latin typeface="TH SarabunPSK" pitchFamily="34" charset="-34"/>
                <a:cs typeface="TH SarabunPSK" pitchFamily="34" charset="-34"/>
              </a:rPr>
              <a:t>[w x C(j - L</a:t>
            </a:r>
            <a:r>
              <a:rPr lang="en-US" sz="1600" b="1" i="1" baseline="-25000" dirty="0">
                <a:latin typeface="TH SarabunPSK" pitchFamily="34" charset="-34"/>
                <a:cs typeface="TH SarabunPSK" pitchFamily="34" charset="-34"/>
              </a:rPr>
              <a:t>2</a:t>
            </a:r>
            <a:r>
              <a:rPr lang="en-US" sz="1600" b="1" i="1" dirty="0" smtClean="0">
                <a:latin typeface="TH SarabunPSK" pitchFamily="34" charset="-34"/>
                <a:cs typeface="TH SarabunPSK" pitchFamily="34" charset="-34"/>
              </a:rPr>
              <a:t>)]  </a:t>
            </a:r>
          </a:p>
          <a:p>
            <a:r>
              <a:rPr lang="en-US" sz="1600" b="1" i="1" dirty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1600" b="1" i="1" dirty="0" smtClean="0">
                <a:latin typeface="TH SarabunPSK" pitchFamily="34" charset="-34"/>
                <a:cs typeface="TH SarabunPSK" pitchFamily="34" charset="-34"/>
              </a:rPr>
              <a:t>  + </a:t>
            </a:r>
            <a:r>
              <a:rPr lang="en-US" sz="1600" b="1" i="1" dirty="0">
                <a:latin typeface="TH SarabunPSK" pitchFamily="34" charset="-34"/>
                <a:cs typeface="TH SarabunPSK" pitchFamily="34" charset="-34"/>
              </a:rPr>
              <a:t>[w(k – L</a:t>
            </a:r>
            <a:r>
              <a:rPr lang="en-US" sz="1600" b="1" i="1" baseline="-25000" dirty="0">
                <a:latin typeface="TH SarabunPSK" pitchFamily="34" charset="-34"/>
                <a:cs typeface="TH SarabunPSK" pitchFamily="34" charset="-34"/>
              </a:rPr>
              <a:t>3</a:t>
            </a:r>
            <a:r>
              <a:rPr lang="en-US" sz="1600" b="1" i="1" dirty="0" smtClean="0">
                <a:latin typeface="TH SarabunPSK" pitchFamily="34" charset="-34"/>
                <a:cs typeface="TH SarabunPSK" pitchFamily="34" charset="-34"/>
              </a:rPr>
              <a:t>)]</a:t>
            </a:r>
            <a:endParaRPr lang="en-US" sz="1600" b="1" i="1" dirty="0">
              <a:latin typeface="TH SarabunPSK" pitchFamily="34" charset="-34"/>
              <a:cs typeface="TH SarabunPSK" pitchFamily="34" charset="-34"/>
            </a:endParaRPr>
          </a:p>
        </p:txBody>
      </p:sp>
      <p:grpSp>
        <p:nvGrpSpPr>
          <p:cNvPr id="58" name="กลุ่ม 57"/>
          <p:cNvGrpSpPr/>
          <p:nvPr/>
        </p:nvGrpSpPr>
        <p:grpSpPr>
          <a:xfrm>
            <a:off x="7325518" y="5157192"/>
            <a:ext cx="1747426" cy="1584176"/>
            <a:chOff x="7325518" y="5157192"/>
            <a:chExt cx="1747426" cy="1584176"/>
          </a:xfrm>
        </p:grpSpPr>
        <p:sp>
          <p:nvSpPr>
            <p:cNvPr id="59" name="วงรี 58"/>
            <p:cNvSpPr/>
            <p:nvPr/>
          </p:nvSpPr>
          <p:spPr>
            <a:xfrm>
              <a:off x="8532439" y="6237312"/>
              <a:ext cx="540505" cy="50405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60" name="วงรี 59"/>
            <p:cNvSpPr/>
            <p:nvPr/>
          </p:nvSpPr>
          <p:spPr>
            <a:xfrm>
              <a:off x="8047592" y="6381328"/>
              <a:ext cx="397620" cy="3600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61" name="วงรี 60"/>
            <p:cNvSpPr/>
            <p:nvPr/>
          </p:nvSpPr>
          <p:spPr>
            <a:xfrm>
              <a:off x="7630764" y="6489340"/>
              <a:ext cx="325612" cy="252028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62" name="วงรี 61"/>
            <p:cNvSpPr/>
            <p:nvPr/>
          </p:nvSpPr>
          <p:spPr>
            <a:xfrm>
              <a:off x="7325518" y="6561348"/>
              <a:ext cx="198810" cy="18002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63" name="วงรี 62"/>
            <p:cNvSpPr/>
            <p:nvPr/>
          </p:nvSpPr>
          <p:spPr>
            <a:xfrm>
              <a:off x="8655978" y="5805264"/>
              <a:ext cx="397620" cy="3600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64" name="วงรี 63"/>
            <p:cNvSpPr/>
            <p:nvPr/>
          </p:nvSpPr>
          <p:spPr>
            <a:xfrm>
              <a:off x="8695643" y="5445224"/>
              <a:ext cx="325612" cy="252028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65" name="วงรี 64"/>
            <p:cNvSpPr/>
            <p:nvPr/>
          </p:nvSpPr>
          <p:spPr>
            <a:xfrm>
              <a:off x="8802691" y="5157192"/>
              <a:ext cx="198810" cy="18002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</p:spTree>
    <p:extLst>
      <p:ext uri="{BB962C8B-B14F-4D97-AF65-F5344CB8AC3E}">
        <p14:creationId xmlns:p14="http://schemas.microsoft.com/office/powerpoint/2010/main" val="37329533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TH SarabunPSK" pitchFamily="34" charset="-34"/>
                <a:cs typeface="TH SarabunPSK" pitchFamily="34" charset="-34"/>
              </a:rPr>
              <a:t>การจัดเก็บอาร์เรย์ในหน่วยความจำ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thaiDist"/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ตัวอย่าง ต้องการหาแอดเดรสที่ใช้เก็บข้อมูลอาร์เรย์ </a:t>
            </a:r>
            <a:r>
              <a:rPr lang="en-US" sz="2800" dirty="0" smtClean="0">
                <a:latin typeface="TH SarabunPSK" pitchFamily="34" charset="-34"/>
                <a:cs typeface="TH SarabunPSK" pitchFamily="34" charset="-34"/>
              </a:rPr>
              <a:t>S </a:t>
            </a:r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ชั้นที่ </a:t>
            </a:r>
            <a:r>
              <a:rPr lang="en-US" sz="2800" dirty="0" smtClean="0">
                <a:latin typeface="TH SarabunPSK" pitchFamily="34" charset="-34"/>
                <a:cs typeface="TH SarabunPSK" pitchFamily="34" charset="-34"/>
              </a:rPr>
              <a:t>0 </a:t>
            </a:r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แถวที่ </a:t>
            </a:r>
            <a:r>
              <a:rPr lang="en-US" sz="2800" dirty="0" smtClean="0">
                <a:latin typeface="TH SarabunPSK" pitchFamily="34" charset="-34"/>
                <a:cs typeface="TH SarabunPSK" pitchFamily="34" charset="-34"/>
              </a:rPr>
              <a:t>3 </a:t>
            </a:r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คอลัมน์ที่ </a:t>
            </a:r>
            <a:r>
              <a:rPr lang="en-US" sz="2800" dirty="0" smtClean="0">
                <a:latin typeface="TH SarabunPSK" pitchFamily="34" charset="-34"/>
                <a:cs typeface="TH SarabunPSK" pitchFamily="34" charset="-34"/>
              </a:rPr>
              <a:t>4 </a:t>
            </a:r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คำนวณได้จาก</a:t>
            </a:r>
            <a:endParaRPr lang="th-TH" sz="28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31640" y="2690917"/>
            <a:ext cx="6408712" cy="2246769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	LOC(S[0,3,4])  =  500 + [4 x 4 x 5(0 – 0)]</a:t>
            </a:r>
          </a:p>
          <a:p>
            <a:r>
              <a:rPr lang="en-US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	</a:t>
            </a:r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		       + [4 x 5(3 – 0)]</a:t>
            </a:r>
          </a:p>
          <a:p>
            <a:r>
              <a:rPr lang="en-US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	</a:t>
            </a:r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		       + [4(4 – 0)]</a:t>
            </a:r>
          </a:p>
          <a:p>
            <a:r>
              <a:rPr lang="en-US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	</a:t>
            </a:r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	         =  500 + 0 + 60 + 16</a:t>
            </a:r>
          </a:p>
          <a:p>
            <a:r>
              <a:rPr lang="en-US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	</a:t>
            </a:r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	         =  576</a:t>
            </a:r>
          </a:p>
        </p:txBody>
      </p:sp>
      <p:grpSp>
        <p:nvGrpSpPr>
          <p:cNvPr id="5" name="กลุ่ม 4"/>
          <p:cNvGrpSpPr/>
          <p:nvPr/>
        </p:nvGrpSpPr>
        <p:grpSpPr>
          <a:xfrm>
            <a:off x="7325518" y="5157192"/>
            <a:ext cx="1747426" cy="1584176"/>
            <a:chOff x="7325518" y="5157192"/>
            <a:chExt cx="1747426" cy="1584176"/>
          </a:xfrm>
        </p:grpSpPr>
        <p:sp>
          <p:nvSpPr>
            <p:cNvPr id="6" name="วงรี 5"/>
            <p:cNvSpPr/>
            <p:nvPr/>
          </p:nvSpPr>
          <p:spPr>
            <a:xfrm>
              <a:off x="8532439" y="6237312"/>
              <a:ext cx="540505" cy="50405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7" name="วงรี 6"/>
            <p:cNvSpPr/>
            <p:nvPr/>
          </p:nvSpPr>
          <p:spPr>
            <a:xfrm>
              <a:off x="8047592" y="6381328"/>
              <a:ext cx="397620" cy="3600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8" name="วงรี 7"/>
            <p:cNvSpPr/>
            <p:nvPr/>
          </p:nvSpPr>
          <p:spPr>
            <a:xfrm>
              <a:off x="7630764" y="6489340"/>
              <a:ext cx="325612" cy="252028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9" name="วงรี 8"/>
            <p:cNvSpPr/>
            <p:nvPr/>
          </p:nvSpPr>
          <p:spPr>
            <a:xfrm>
              <a:off x="7325518" y="6561348"/>
              <a:ext cx="198810" cy="18002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0" name="วงรี 9"/>
            <p:cNvSpPr/>
            <p:nvPr/>
          </p:nvSpPr>
          <p:spPr>
            <a:xfrm>
              <a:off x="8655978" y="5805264"/>
              <a:ext cx="397620" cy="3600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1" name="วงรี 10"/>
            <p:cNvSpPr/>
            <p:nvPr/>
          </p:nvSpPr>
          <p:spPr>
            <a:xfrm>
              <a:off x="8695643" y="5445224"/>
              <a:ext cx="325612" cy="252028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2" name="วงรี 11"/>
            <p:cNvSpPr/>
            <p:nvPr/>
          </p:nvSpPr>
          <p:spPr>
            <a:xfrm>
              <a:off x="8802691" y="5157192"/>
              <a:ext cx="198810" cy="18002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</p:spTree>
    <p:extLst>
      <p:ext uri="{BB962C8B-B14F-4D97-AF65-F5344CB8AC3E}">
        <p14:creationId xmlns:p14="http://schemas.microsoft.com/office/powerpoint/2010/main" val="4160254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โครงสร้างข้อมูลแบบอาร์เรย์</a:t>
            </a:r>
            <a:endParaRPr lang="th-TH" dirty="0"/>
          </a:p>
        </p:txBody>
      </p:sp>
      <p:grpSp>
        <p:nvGrpSpPr>
          <p:cNvPr id="16" name="กลุ่ม 15"/>
          <p:cNvGrpSpPr/>
          <p:nvPr/>
        </p:nvGrpSpPr>
        <p:grpSpPr>
          <a:xfrm>
            <a:off x="611560" y="2060848"/>
            <a:ext cx="7848872" cy="3240360"/>
            <a:chOff x="611560" y="2060848"/>
            <a:chExt cx="7848872" cy="3240360"/>
          </a:xfrm>
        </p:grpSpPr>
        <p:sp>
          <p:nvSpPr>
            <p:cNvPr id="15" name="สี่เหลี่ยมผืนผ้า 14"/>
            <p:cNvSpPr/>
            <p:nvPr/>
          </p:nvSpPr>
          <p:spPr>
            <a:xfrm>
              <a:off x="611560" y="2060848"/>
              <a:ext cx="7848872" cy="324036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grpSp>
          <p:nvGrpSpPr>
            <p:cNvPr id="10" name="กลุ่ม 9"/>
            <p:cNvGrpSpPr/>
            <p:nvPr/>
          </p:nvGrpSpPr>
          <p:grpSpPr>
            <a:xfrm>
              <a:off x="2443659" y="3429000"/>
              <a:ext cx="5008661" cy="504056"/>
              <a:chOff x="1651571" y="2924944"/>
              <a:chExt cx="5008661" cy="504056"/>
            </a:xfrm>
          </p:grpSpPr>
          <p:sp>
            <p:nvSpPr>
              <p:cNvPr id="4" name="สี่เหลี่ยมผืนผ้า 3"/>
              <p:cNvSpPr/>
              <p:nvPr/>
            </p:nvSpPr>
            <p:spPr>
              <a:xfrm>
                <a:off x="1651571" y="2924944"/>
                <a:ext cx="648072" cy="504056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TH SarabunPSK" pitchFamily="34" charset="-34"/>
                    <a:cs typeface="TH SarabunPSK" pitchFamily="34" charset="-34"/>
                  </a:rPr>
                  <a:t>85</a:t>
                </a:r>
                <a:endParaRPr lang="th-TH" b="1" dirty="0">
                  <a:solidFill>
                    <a:schemeClr val="tx1"/>
                  </a:solidFill>
                  <a:latin typeface="TH SarabunPSK" pitchFamily="34" charset="-34"/>
                  <a:cs typeface="TH SarabunPSK" pitchFamily="34" charset="-34"/>
                </a:endParaRPr>
              </a:p>
            </p:txBody>
          </p:sp>
          <p:sp>
            <p:nvSpPr>
              <p:cNvPr id="5" name="สี่เหลี่ยมผืนผ้า 4"/>
              <p:cNvSpPr/>
              <p:nvPr/>
            </p:nvSpPr>
            <p:spPr>
              <a:xfrm>
                <a:off x="2299643" y="2924944"/>
                <a:ext cx="648072" cy="504056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TH SarabunPSK" pitchFamily="34" charset="-34"/>
                    <a:cs typeface="TH SarabunPSK" pitchFamily="34" charset="-34"/>
                  </a:rPr>
                  <a:t>68</a:t>
                </a:r>
                <a:endParaRPr lang="th-TH" b="1" dirty="0">
                  <a:solidFill>
                    <a:schemeClr val="tx1"/>
                  </a:solidFill>
                  <a:latin typeface="TH SarabunPSK" pitchFamily="34" charset="-34"/>
                  <a:cs typeface="TH SarabunPSK" pitchFamily="34" charset="-34"/>
                </a:endParaRPr>
              </a:p>
            </p:txBody>
          </p:sp>
          <p:sp>
            <p:nvSpPr>
              <p:cNvPr id="6" name="สี่เหลี่ยมผืนผ้า 5"/>
              <p:cNvSpPr/>
              <p:nvPr/>
            </p:nvSpPr>
            <p:spPr>
              <a:xfrm>
                <a:off x="2941083" y="2924944"/>
                <a:ext cx="648072" cy="504056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TH SarabunPSK" pitchFamily="34" charset="-34"/>
                    <a:cs typeface="TH SarabunPSK" pitchFamily="34" charset="-34"/>
                  </a:rPr>
                  <a:t>72</a:t>
                </a:r>
                <a:endParaRPr lang="th-TH" b="1" dirty="0">
                  <a:solidFill>
                    <a:schemeClr val="tx1"/>
                  </a:solidFill>
                  <a:latin typeface="TH SarabunPSK" pitchFamily="34" charset="-34"/>
                  <a:cs typeface="TH SarabunPSK" pitchFamily="34" charset="-34"/>
                </a:endParaRPr>
              </a:p>
            </p:txBody>
          </p:sp>
          <p:sp>
            <p:nvSpPr>
              <p:cNvPr id="7" name="สี่เหลี่ยมผืนผ้า 6"/>
              <p:cNvSpPr/>
              <p:nvPr/>
            </p:nvSpPr>
            <p:spPr>
              <a:xfrm>
                <a:off x="3589155" y="2924944"/>
                <a:ext cx="648072" cy="504056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TH SarabunPSK" pitchFamily="34" charset="-34"/>
                    <a:cs typeface="TH SarabunPSK" pitchFamily="34" charset="-34"/>
                  </a:rPr>
                  <a:t>74</a:t>
                </a:r>
                <a:endParaRPr lang="th-TH" b="1" dirty="0">
                  <a:solidFill>
                    <a:schemeClr val="tx1"/>
                  </a:solidFill>
                  <a:latin typeface="TH SarabunPSK" pitchFamily="34" charset="-34"/>
                  <a:cs typeface="TH SarabunPSK" pitchFamily="34" charset="-34"/>
                </a:endParaRPr>
              </a:p>
            </p:txBody>
          </p:sp>
          <p:sp>
            <p:nvSpPr>
              <p:cNvPr id="8" name="สี่เหลี่ยมผืนผ้า 7"/>
              <p:cNvSpPr/>
              <p:nvPr/>
            </p:nvSpPr>
            <p:spPr>
              <a:xfrm>
                <a:off x="6012160" y="2924944"/>
                <a:ext cx="648072" cy="504056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TH SarabunPSK" pitchFamily="34" charset="-34"/>
                    <a:cs typeface="TH SarabunPSK" pitchFamily="34" charset="-34"/>
                  </a:rPr>
                  <a:t>62</a:t>
                </a:r>
                <a:endParaRPr lang="th-TH" b="1" dirty="0">
                  <a:solidFill>
                    <a:schemeClr val="tx1"/>
                  </a:solidFill>
                  <a:latin typeface="TH SarabunPSK" pitchFamily="34" charset="-34"/>
                  <a:cs typeface="TH SarabunPSK" pitchFamily="34" charset="-34"/>
                </a:endParaRPr>
              </a:p>
            </p:txBody>
          </p:sp>
          <p:sp>
            <p:nvSpPr>
              <p:cNvPr id="9" name="สี่เหลี่ยมผืนผ้า 8"/>
              <p:cNvSpPr/>
              <p:nvPr/>
            </p:nvSpPr>
            <p:spPr>
              <a:xfrm>
                <a:off x="4211960" y="2924944"/>
                <a:ext cx="1800200" cy="504056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TH SarabunPSK" pitchFamily="34" charset="-34"/>
                    <a:cs typeface="TH SarabunPSK" pitchFamily="34" charset="-34"/>
                  </a:rPr>
                  <a:t>….</a:t>
                </a:r>
                <a:endParaRPr lang="th-TH" b="1" dirty="0">
                  <a:solidFill>
                    <a:schemeClr val="tx1"/>
                  </a:solidFill>
                  <a:latin typeface="TH SarabunPSK" pitchFamily="34" charset="-34"/>
                  <a:cs typeface="TH SarabunPSK" pitchFamily="34" charset="-34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971600" y="3429000"/>
              <a:ext cx="13681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TH SarabunPSK" pitchFamily="34" charset="-34"/>
                  <a:cs typeface="TH SarabunPSK" pitchFamily="34" charset="-34"/>
                </a:rPr>
                <a:t>Elements</a:t>
              </a:r>
              <a:endParaRPr lang="th-TH" b="1" dirty="0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35985" y="2636912"/>
              <a:ext cx="13681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TH SarabunPSK" pitchFamily="34" charset="-34"/>
                  <a:cs typeface="TH SarabunPSK" pitchFamily="34" charset="-34"/>
                </a:rPr>
                <a:t>Index</a:t>
              </a:r>
              <a:endParaRPr lang="th-TH" b="1" dirty="0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411760" y="2636912"/>
              <a:ext cx="50405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TH SarabunPSK" pitchFamily="34" charset="-34"/>
                  <a:cs typeface="TH SarabunPSK" pitchFamily="34" charset="-34"/>
                </a:rPr>
                <a:t> </a:t>
              </a:r>
              <a:r>
                <a:rPr lang="en-US" b="1" dirty="0" smtClean="0">
                  <a:latin typeface="TH SarabunPSK" pitchFamily="34" charset="-34"/>
                  <a:cs typeface="TH SarabunPSK" pitchFamily="34" charset="-34"/>
                </a:rPr>
                <a:t>  0      1      2      3           …..             49</a:t>
              </a:r>
              <a:endParaRPr lang="th-TH" b="1" dirty="0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87824" y="4293096"/>
              <a:ext cx="33123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TH SarabunPSK" pitchFamily="34" charset="-34"/>
                  <a:cs typeface="TH SarabunPSK" pitchFamily="34" charset="-34"/>
                </a:rPr>
                <a:t>Array Name : score</a:t>
              </a:r>
              <a:endParaRPr lang="th-TH" b="1" dirty="0">
                <a:latin typeface="TH SarabunPSK" pitchFamily="34" charset="-34"/>
                <a:cs typeface="TH SarabunPSK" pitchFamily="34" charset="-34"/>
              </a:endParaRPr>
            </a:p>
          </p:txBody>
        </p:sp>
      </p:grpSp>
      <p:grpSp>
        <p:nvGrpSpPr>
          <p:cNvPr id="17" name="กลุ่ม 16"/>
          <p:cNvGrpSpPr/>
          <p:nvPr/>
        </p:nvGrpSpPr>
        <p:grpSpPr>
          <a:xfrm>
            <a:off x="7325518" y="5157192"/>
            <a:ext cx="1747426" cy="1584176"/>
            <a:chOff x="7325518" y="5157192"/>
            <a:chExt cx="1747426" cy="1584176"/>
          </a:xfrm>
        </p:grpSpPr>
        <p:sp>
          <p:nvSpPr>
            <p:cNvPr id="18" name="วงรี 17"/>
            <p:cNvSpPr/>
            <p:nvPr/>
          </p:nvSpPr>
          <p:spPr>
            <a:xfrm>
              <a:off x="8532439" y="6237312"/>
              <a:ext cx="540505" cy="50405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9" name="วงรี 18"/>
            <p:cNvSpPr/>
            <p:nvPr/>
          </p:nvSpPr>
          <p:spPr>
            <a:xfrm>
              <a:off x="8047592" y="6381328"/>
              <a:ext cx="397620" cy="3600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0" name="วงรี 19"/>
            <p:cNvSpPr/>
            <p:nvPr/>
          </p:nvSpPr>
          <p:spPr>
            <a:xfrm>
              <a:off x="7630764" y="6489340"/>
              <a:ext cx="325612" cy="252028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1" name="วงรี 20"/>
            <p:cNvSpPr/>
            <p:nvPr/>
          </p:nvSpPr>
          <p:spPr>
            <a:xfrm>
              <a:off x="7325518" y="6561348"/>
              <a:ext cx="198810" cy="18002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2" name="วงรี 21"/>
            <p:cNvSpPr/>
            <p:nvPr/>
          </p:nvSpPr>
          <p:spPr>
            <a:xfrm>
              <a:off x="8655978" y="5805264"/>
              <a:ext cx="397620" cy="3600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3" name="วงรี 22"/>
            <p:cNvSpPr/>
            <p:nvPr/>
          </p:nvSpPr>
          <p:spPr>
            <a:xfrm>
              <a:off x="8695643" y="5445224"/>
              <a:ext cx="325612" cy="252028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4" name="วงรี 23"/>
            <p:cNvSpPr/>
            <p:nvPr/>
          </p:nvSpPr>
          <p:spPr>
            <a:xfrm>
              <a:off x="8802691" y="5157192"/>
              <a:ext cx="198810" cy="18002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</p:spTree>
    <p:extLst>
      <p:ext uri="{BB962C8B-B14F-4D97-AF65-F5344CB8AC3E}">
        <p14:creationId xmlns:p14="http://schemas.microsoft.com/office/powerpoint/2010/main" val="209707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คุณสมบัติของอาร์เรย์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" name="สี่เหลี่ยมผืนผ้ามุมมน 3"/>
          <p:cNvSpPr/>
          <p:nvPr/>
        </p:nvSpPr>
        <p:spPr>
          <a:xfrm>
            <a:off x="683568" y="1268760"/>
            <a:ext cx="7920880" cy="100811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latin typeface="TH SarabunPSK" pitchFamily="34" charset="-34"/>
                <a:cs typeface="TH SarabunPSK" pitchFamily="34" charset="-34"/>
              </a:rPr>
              <a:t>1. </a:t>
            </a:r>
            <a:r>
              <a:rPr lang="th-TH" sz="2400" dirty="0" smtClean="0">
                <a:latin typeface="TH SarabunPSK" pitchFamily="34" charset="-34"/>
                <a:cs typeface="TH SarabunPSK" pitchFamily="34" charset="-34"/>
              </a:rPr>
              <a:t>อาร์เรย์เป็นตัวแทนชุดข้อมูลที่มีความสัมพันธ์กัน เช่น เดือน </a:t>
            </a:r>
            <a:r>
              <a:rPr lang="en-US" sz="2400" dirty="0" smtClean="0">
                <a:latin typeface="TH SarabunPSK" pitchFamily="34" charset="-34"/>
                <a:cs typeface="TH SarabunPSK" pitchFamily="34" charset="-34"/>
              </a:rPr>
              <a:t>12 </a:t>
            </a:r>
            <a:r>
              <a:rPr lang="th-TH" sz="2400" dirty="0" smtClean="0">
                <a:latin typeface="TH SarabunPSK" pitchFamily="34" charset="-34"/>
                <a:cs typeface="TH SarabunPSK" pitchFamily="34" charset="-34"/>
              </a:rPr>
              <a:t>เดือน คะแนนสอบของนักเรียน </a:t>
            </a:r>
            <a:r>
              <a:rPr lang="en-US" sz="2400" dirty="0" smtClean="0">
                <a:latin typeface="TH SarabunPSK" pitchFamily="34" charset="-34"/>
                <a:cs typeface="TH SarabunPSK" pitchFamily="34" charset="-34"/>
              </a:rPr>
              <a:t>30 </a:t>
            </a:r>
            <a:r>
              <a:rPr lang="th-TH" sz="2400" dirty="0" smtClean="0">
                <a:latin typeface="TH SarabunPSK" pitchFamily="34" charset="-34"/>
                <a:cs typeface="TH SarabunPSK" pitchFamily="34" charset="-34"/>
              </a:rPr>
              <a:t>คน เป็นต้น</a:t>
            </a:r>
            <a:endParaRPr lang="th-TH" sz="24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" name="สี่เหลี่ยมผืนผ้ามุมมน 4"/>
          <p:cNvSpPr/>
          <p:nvPr/>
        </p:nvSpPr>
        <p:spPr>
          <a:xfrm>
            <a:off x="683568" y="2420888"/>
            <a:ext cx="7920880" cy="136115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latin typeface="TH SarabunPSK" pitchFamily="34" charset="-34"/>
                <a:cs typeface="TH SarabunPSK" pitchFamily="34" charset="-34"/>
              </a:rPr>
              <a:t>2. </a:t>
            </a:r>
            <a:r>
              <a:rPr lang="th-TH" sz="2400" dirty="0" smtClean="0">
                <a:latin typeface="TH SarabunPSK" pitchFamily="34" charset="-34"/>
                <a:cs typeface="TH SarabunPSK" pitchFamily="34" charset="-34"/>
              </a:rPr>
              <a:t>ชุดข้อมูลหรือสมาชิกที่จัดเก็บในอาร์เรย์จะมีคุณสมบัติเหมือนกัน เช่น กำหนดอาร์เรย์ </a:t>
            </a:r>
            <a:r>
              <a:rPr lang="en-US" sz="2400" dirty="0" smtClean="0">
                <a:latin typeface="TH SarabunPSK" pitchFamily="34" charset="-34"/>
                <a:cs typeface="TH SarabunPSK" pitchFamily="34" charset="-34"/>
              </a:rPr>
              <a:t>N </a:t>
            </a:r>
            <a:r>
              <a:rPr lang="th-TH" sz="2400" dirty="0" smtClean="0">
                <a:latin typeface="TH SarabunPSK" pitchFamily="34" charset="-34"/>
                <a:cs typeface="TH SarabunPSK" pitchFamily="34" charset="-34"/>
              </a:rPr>
              <a:t>ให้เก็บข้อมูลแบบเลขจำนวนเต็ม ดังนั้นสมาชิกทั้งหมดของอาร์เรย์จะเก็บข้อมูลได้เฉพาะเลขจำนวนเต็มเท่านั้น</a:t>
            </a:r>
            <a:endParaRPr lang="th-TH" sz="24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6" name="สี่เหลี่ยมผืนผ้ามุมมน 5"/>
          <p:cNvSpPr/>
          <p:nvPr/>
        </p:nvSpPr>
        <p:spPr>
          <a:xfrm>
            <a:off x="674182" y="3933056"/>
            <a:ext cx="7920880" cy="108012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latin typeface="TH SarabunPSK" pitchFamily="34" charset="-34"/>
                <a:cs typeface="TH SarabunPSK" pitchFamily="34" charset="-34"/>
              </a:rPr>
              <a:t>3. </a:t>
            </a:r>
            <a:r>
              <a:rPr lang="th-TH" sz="2400" dirty="0" smtClean="0">
                <a:latin typeface="TH SarabunPSK" pitchFamily="34" charset="-34"/>
                <a:cs typeface="TH SarabunPSK" pitchFamily="34" charset="-34"/>
              </a:rPr>
              <a:t>ขนาดของอาร์เรย์จะมีขนาดคงที่ และ ต้องจองล่วงหน้าก่อนใช้งาน ดังนั้น อาร์เรย์จึงต้องจับจองเนื้อที่ในหน่วยความจำให้เพียงพอต่อจำนวนสมาชิก แต่ไม่ควรเกินความจำเป็น</a:t>
            </a:r>
            <a:endParaRPr lang="th-TH" sz="24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7" name="สี่เหลี่ยมผืนผ้ามุมมน 6"/>
          <p:cNvSpPr/>
          <p:nvPr/>
        </p:nvSpPr>
        <p:spPr>
          <a:xfrm>
            <a:off x="683568" y="5157192"/>
            <a:ext cx="7920880" cy="136115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latin typeface="TH SarabunPSK" pitchFamily="34" charset="-34"/>
                <a:cs typeface="TH SarabunPSK" pitchFamily="34" charset="-34"/>
              </a:rPr>
              <a:t>4. </a:t>
            </a:r>
            <a:r>
              <a:rPr lang="th-TH" sz="2400" dirty="0" smtClean="0">
                <a:latin typeface="TH SarabunPSK" pitchFamily="34" charset="-34"/>
                <a:cs typeface="TH SarabunPSK" pitchFamily="34" charset="-34"/>
              </a:rPr>
              <a:t>อาร์เรย์เป็นโครงสร้างข้อมูลที่ผู้ใช้สามารถอ้างอิงเพื่อเข้าถึงข้อมูลที่ต้องการได้ทันที เช่น การอ้างอิงอาร์เรย์ </a:t>
            </a:r>
            <a:r>
              <a:rPr lang="en-US" sz="2400" dirty="0" smtClean="0">
                <a:latin typeface="TH SarabunPSK" pitchFamily="34" charset="-34"/>
                <a:cs typeface="TH SarabunPSK" pitchFamily="34" charset="-34"/>
              </a:rPr>
              <a:t>score[23] </a:t>
            </a:r>
            <a:r>
              <a:rPr lang="th-TH" sz="2400" dirty="0" smtClean="0">
                <a:latin typeface="TH SarabunPSK" pitchFamily="34" charset="-34"/>
                <a:cs typeface="TH SarabunPSK" pitchFamily="34" charset="-34"/>
              </a:rPr>
              <a:t>หมายถึง เป็นการเข้าถึงข้อมูลที่ตำแหน่งที่ </a:t>
            </a:r>
            <a:r>
              <a:rPr lang="en-US" sz="2400" dirty="0" smtClean="0">
                <a:latin typeface="TH SarabunPSK" pitchFamily="34" charset="-34"/>
                <a:cs typeface="TH SarabunPSK" pitchFamily="34" charset="-34"/>
              </a:rPr>
              <a:t>23 </a:t>
            </a:r>
            <a:r>
              <a:rPr lang="th-TH" sz="2400" dirty="0" smtClean="0">
                <a:latin typeface="TH SarabunPSK" pitchFamily="34" charset="-34"/>
                <a:cs typeface="TH SarabunPSK" pitchFamily="34" charset="-34"/>
              </a:rPr>
              <a:t>ได้ทันทีโดยไม่ต้องผ่านข้อมูลก่อนหน้า ซึ่งตรงกับ </a:t>
            </a:r>
            <a:r>
              <a:rPr lang="en-US" sz="2400" dirty="0" smtClean="0">
                <a:latin typeface="TH SarabunPSK" pitchFamily="34" charset="-34"/>
                <a:cs typeface="TH SarabunPSK" pitchFamily="34" charset="-34"/>
              </a:rPr>
              <a:t>O(1)</a:t>
            </a:r>
            <a:endParaRPr lang="th-TH" sz="2400" dirty="0">
              <a:latin typeface="TH SarabunPSK" pitchFamily="34" charset="-34"/>
              <a:cs typeface="TH SarabunPSK" pitchFamily="34" charset="-34"/>
            </a:endParaRPr>
          </a:p>
        </p:txBody>
      </p:sp>
      <p:grpSp>
        <p:nvGrpSpPr>
          <p:cNvPr id="8" name="กลุ่ม 7"/>
          <p:cNvGrpSpPr/>
          <p:nvPr/>
        </p:nvGrpSpPr>
        <p:grpSpPr>
          <a:xfrm>
            <a:off x="7325518" y="5157192"/>
            <a:ext cx="1747426" cy="1584176"/>
            <a:chOff x="7325518" y="5157192"/>
            <a:chExt cx="1747426" cy="1584176"/>
          </a:xfrm>
        </p:grpSpPr>
        <p:sp>
          <p:nvSpPr>
            <p:cNvPr id="9" name="วงรี 8"/>
            <p:cNvSpPr/>
            <p:nvPr/>
          </p:nvSpPr>
          <p:spPr>
            <a:xfrm>
              <a:off x="8532439" y="6237312"/>
              <a:ext cx="540505" cy="50405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0" name="วงรี 9"/>
            <p:cNvSpPr/>
            <p:nvPr/>
          </p:nvSpPr>
          <p:spPr>
            <a:xfrm>
              <a:off x="8047592" y="6381328"/>
              <a:ext cx="397620" cy="3600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1" name="วงรี 10"/>
            <p:cNvSpPr/>
            <p:nvPr/>
          </p:nvSpPr>
          <p:spPr>
            <a:xfrm>
              <a:off x="7630764" y="6489340"/>
              <a:ext cx="325612" cy="252028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2" name="วงรี 11"/>
            <p:cNvSpPr/>
            <p:nvPr/>
          </p:nvSpPr>
          <p:spPr>
            <a:xfrm>
              <a:off x="7325518" y="6561348"/>
              <a:ext cx="198810" cy="18002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3" name="วงรี 12"/>
            <p:cNvSpPr/>
            <p:nvPr/>
          </p:nvSpPr>
          <p:spPr>
            <a:xfrm>
              <a:off x="8655978" y="5805264"/>
              <a:ext cx="397620" cy="3600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4" name="วงรี 13"/>
            <p:cNvSpPr/>
            <p:nvPr/>
          </p:nvSpPr>
          <p:spPr>
            <a:xfrm>
              <a:off x="8695643" y="5445224"/>
              <a:ext cx="325612" cy="252028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5" name="วงรี 14"/>
            <p:cNvSpPr/>
            <p:nvPr/>
          </p:nvSpPr>
          <p:spPr>
            <a:xfrm>
              <a:off x="8802691" y="5157192"/>
              <a:ext cx="198810" cy="18002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</p:spTree>
    <p:extLst>
      <p:ext uri="{BB962C8B-B14F-4D97-AF65-F5344CB8AC3E}">
        <p14:creationId xmlns:p14="http://schemas.microsoft.com/office/powerpoint/2010/main" val="290348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การอ้างอิงตำแหน่งสมาชิกในอาร์เรย์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thaiDist"/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การอ้างอิงตำแหน่งสมาชิกในอาร์เรย์จะใช้ชื่ออาร์เรย์ตามด้วยเลขลำดับ ซึ่งคือดัชนี หรือ ซับสคริปต์ เช่น อาร์เรย์ </a:t>
            </a:r>
            <a:r>
              <a:rPr lang="en-US" sz="2800" dirty="0" smtClean="0">
                <a:latin typeface="TH SarabunPSK" pitchFamily="34" charset="-34"/>
                <a:cs typeface="TH SarabunPSK" pitchFamily="34" charset="-34"/>
              </a:rPr>
              <a:t>month </a:t>
            </a:r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ที่เก็บเดือนทั้ง </a:t>
            </a:r>
            <a:r>
              <a:rPr lang="en-US" sz="2800" dirty="0" smtClean="0">
                <a:latin typeface="TH SarabunPSK" pitchFamily="34" charset="-34"/>
                <a:cs typeface="TH SarabunPSK" pitchFamily="34" charset="-34"/>
              </a:rPr>
              <a:t>12 </a:t>
            </a:r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เดือน</a:t>
            </a:r>
          </a:p>
          <a:p>
            <a:pPr algn="thaiDist"/>
            <a:endParaRPr lang="th-TH" sz="2800" dirty="0">
              <a:latin typeface="TH SarabunPSK" pitchFamily="34" charset="-34"/>
              <a:cs typeface="TH SarabunPSK" pitchFamily="34" charset="-34"/>
            </a:endParaRPr>
          </a:p>
          <a:p>
            <a:pPr algn="thaiDist"/>
            <a:endParaRPr lang="th-TH" sz="2800" dirty="0" smtClean="0">
              <a:latin typeface="TH SarabunPSK" pitchFamily="34" charset="-34"/>
              <a:cs typeface="TH SarabunPSK" pitchFamily="34" charset="-34"/>
            </a:endParaRPr>
          </a:p>
          <a:p>
            <a:pPr algn="thaiDist"/>
            <a:endParaRPr lang="th-TH" sz="2800" dirty="0">
              <a:latin typeface="TH SarabunPSK" pitchFamily="34" charset="-34"/>
              <a:cs typeface="TH SarabunPSK" pitchFamily="34" charset="-34"/>
            </a:endParaRPr>
          </a:p>
          <a:p>
            <a:pPr algn="thaiDist"/>
            <a:endParaRPr lang="th-TH" sz="2800" dirty="0" smtClean="0">
              <a:latin typeface="TH SarabunPSK" pitchFamily="34" charset="-34"/>
              <a:cs typeface="TH SarabunPSK" pitchFamily="34" charset="-34"/>
            </a:endParaRPr>
          </a:p>
          <a:p>
            <a:pPr algn="thaiDist"/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เลขดัชนีอาจอยู่ในเครื่องหมาย </a:t>
            </a:r>
            <a:r>
              <a:rPr lang="en-US" sz="2800" dirty="0" smtClean="0">
                <a:latin typeface="TH SarabunPSK" pitchFamily="34" charset="-34"/>
                <a:cs typeface="TH SarabunPSK" pitchFamily="34" charset="-34"/>
              </a:rPr>
              <a:t>( ) </a:t>
            </a:r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หรือ </a:t>
            </a:r>
            <a:r>
              <a:rPr lang="en-US" sz="2800" dirty="0" smtClean="0">
                <a:latin typeface="TH SarabunPSK" pitchFamily="34" charset="-34"/>
                <a:cs typeface="TH SarabunPSK" pitchFamily="34" charset="-34"/>
              </a:rPr>
              <a:t>[ ] </a:t>
            </a:r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ขึ้นอยู่กับภาษาที่ใช้เขียนโปรแกรม</a:t>
            </a:r>
          </a:p>
          <a:p>
            <a:pPr algn="thaiDist"/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ภาษา </a:t>
            </a:r>
            <a:r>
              <a:rPr lang="en-US" sz="2800" dirty="0" smtClean="0">
                <a:latin typeface="TH SarabunPSK" pitchFamily="34" charset="-34"/>
                <a:cs typeface="TH SarabunPSK" pitchFamily="34" charset="-34"/>
              </a:rPr>
              <a:t>C </a:t>
            </a:r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หรือ </a:t>
            </a:r>
            <a:r>
              <a:rPr lang="en-US" sz="2800" dirty="0" smtClean="0">
                <a:latin typeface="TH SarabunPSK" pitchFamily="34" charset="-34"/>
                <a:cs typeface="TH SarabunPSK" pitchFamily="34" charset="-34"/>
              </a:rPr>
              <a:t>Java </a:t>
            </a:r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เลขลำดับของอาร์เรย์จะเริ่มต้นจากศูนย์ ในขณะที่ภาษา </a:t>
            </a:r>
            <a:r>
              <a:rPr lang="en-US" sz="2800" dirty="0" smtClean="0">
                <a:latin typeface="TH SarabunPSK" pitchFamily="34" charset="-34"/>
                <a:cs typeface="TH SarabunPSK" pitchFamily="34" charset="-34"/>
              </a:rPr>
              <a:t>FORTRAN </a:t>
            </a:r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จะเริ่มต้นจากหนึ่ง</a:t>
            </a:r>
            <a:endParaRPr lang="th-TH" sz="28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5656" y="2636912"/>
            <a:ext cx="6120680" cy="181588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	month[0] </a:t>
            </a:r>
            <a:r>
              <a:rPr lang="th-TH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แทนเดือนที่ </a:t>
            </a:r>
            <a:r>
              <a:rPr lang="en-US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1 </a:t>
            </a:r>
            <a:r>
              <a:rPr lang="th-TH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คือ เดือนมกราคม</a:t>
            </a:r>
          </a:p>
          <a:p>
            <a:r>
              <a:rPr lang="en-US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	month[1] </a:t>
            </a:r>
            <a:r>
              <a:rPr lang="th-TH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แทนเดือนที่ </a:t>
            </a:r>
            <a:r>
              <a:rPr lang="en-US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2 </a:t>
            </a:r>
            <a:r>
              <a:rPr lang="th-TH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คือ เดือนกุมภาพันธ์</a:t>
            </a:r>
          </a:p>
          <a:p>
            <a:r>
              <a:rPr lang="th-TH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	</a:t>
            </a:r>
            <a:r>
              <a:rPr lang="th-TH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	…</a:t>
            </a:r>
            <a:endParaRPr lang="th-TH" dirty="0" smtClean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	month[11] </a:t>
            </a:r>
            <a:r>
              <a:rPr lang="th-TH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แทนเดือนที่ </a:t>
            </a:r>
            <a:r>
              <a:rPr lang="en-US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12 </a:t>
            </a:r>
            <a:r>
              <a:rPr lang="th-TH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คือ เดือนธันวาคม</a:t>
            </a:r>
            <a:endParaRPr lang="th-TH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grpSp>
        <p:nvGrpSpPr>
          <p:cNvPr id="6" name="กลุ่ม 5"/>
          <p:cNvGrpSpPr/>
          <p:nvPr/>
        </p:nvGrpSpPr>
        <p:grpSpPr>
          <a:xfrm>
            <a:off x="7325518" y="5157192"/>
            <a:ext cx="1747426" cy="1584176"/>
            <a:chOff x="7325518" y="5157192"/>
            <a:chExt cx="1747426" cy="1584176"/>
          </a:xfrm>
        </p:grpSpPr>
        <p:sp>
          <p:nvSpPr>
            <p:cNvPr id="7" name="วงรี 6"/>
            <p:cNvSpPr/>
            <p:nvPr/>
          </p:nvSpPr>
          <p:spPr>
            <a:xfrm>
              <a:off x="8532439" y="6237312"/>
              <a:ext cx="540505" cy="50405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8" name="วงรี 7"/>
            <p:cNvSpPr/>
            <p:nvPr/>
          </p:nvSpPr>
          <p:spPr>
            <a:xfrm>
              <a:off x="8047592" y="6381328"/>
              <a:ext cx="397620" cy="3600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9" name="วงรี 8"/>
            <p:cNvSpPr/>
            <p:nvPr/>
          </p:nvSpPr>
          <p:spPr>
            <a:xfrm>
              <a:off x="7630764" y="6489340"/>
              <a:ext cx="325612" cy="252028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0" name="วงรี 9"/>
            <p:cNvSpPr/>
            <p:nvPr/>
          </p:nvSpPr>
          <p:spPr>
            <a:xfrm>
              <a:off x="7325518" y="6561348"/>
              <a:ext cx="198810" cy="18002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1" name="วงรี 10"/>
            <p:cNvSpPr/>
            <p:nvPr/>
          </p:nvSpPr>
          <p:spPr>
            <a:xfrm>
              <a:off x="8655978" y="5805264"/>
              <a:ext cx="397620" cy="3600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2" name="วงรี 11"/>
            <p:cNvSpPr/>
            <p:nvPr/>
          </p:nvSpPr>
          <p:spPr>
            <a:xfrm>
              <a:off x="8695643" y="5445224"/>
              <a:ext cx="325612" cy="252028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3" name="วงรี 12"/>
            <p:cNvSpPr/>
            <p:nvPr/>
          </p:nvSpPr>
          <p:spPr>
            <a:xfrm>
              <a:off x="8802691" y="5157192"/>
              <a:ext cx="198810" cy="18002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</p:spTree>
    <p:extLst>
      <p:ext uri="{BB962C8B-B14F-4D97-AF65-F5344CB8AC3E}">
        <p14:creationId xmlns:p14="http://schemas.microsoft.com/office/powerpoint/2010/main" val="379300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การอ้างอิงตำแหน่งสมาชิกในอาร์เรย์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ตัวอย่างชุดคำสั่งการประกาศตัวแปรอาร์เรย์ชื่อ </a:t>
            </a:r>
            <a:r>
              <a:rPr lang="en-US" sz="2800" dirty="0" smtClean="0">
                <a:latin typeface="TH SarabunPSK" pitchFamily="34" charset="-34"/>
                <a:cs typeface="TH SarabunPSK" pitchFamily="34" charset="-34"/>
              </a:rPr>
              <a:t>month </a:t>
            </a:r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ในภาษา </a:t>
            </a:r>
            <a:r>
              <a:rPr lang="en-US" sz="2800" dirty="0" smtClean="0">
                <a:latin typeface="TH SarabunPSK" pitchFamily="34" charset="-34"/>
                <a:cs typeface="TH SarabunPSK" pitchFamily="34" charset="-34"/>
              </a:rPr>
              <a:t>C</a:t>
            </a:r>
            <a:endParaRPr lang="th-TH" sz="2800" dirty="0">
              <a:latin typeface="TH SarabunPSK" pitchFamily="34" charset="-34"/>
              <a:cs typeface="TH SarabunPSK" pitchFamily="34" charset="-34"/>
            </a:endParaRPr>
          </a:p>
        </p:txBody>
      </p:sp>
      <p:grpSp>
        <p:nvGrpSpPr>
          <p:cNvPr id="31" name="กลุ่ม 30"/>
          <p:cNvGrpSpPr/>
          <p:nvPr/>
        </p:nvGrpSpPr>
        <p:grpSpPr>
          <a:xfrm>
            <a:off x="323528" y="4372874"/>
            <a:ext cx="8496944" cy="712310"/>
            <a:chOff x="395536" y="2849589"/>
            <a:chExt cx="8496944" cy="712310"/>
          </a:xfrm>
        </p:grpSpPr>
        <p:sp>
          <p:nvSpPr>
            <p:cNvPr id="4" name="สี่เหลี่ยมผืนผ้า 3"/>
            <p:cNvSpPr/>
            <p:nvPr/>
          </p:nvSpPr>
          <p:spPr>
            <a:xfrm>
              <a:off x="395536" y="3201859"/>
              <a:ext cx="1008112" cy="3600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latin typeface="TH SarabunPSK" pitchFamily="34" charset="-34"/>
                  <a:cs typeface="TH SarabunPSK" pitchFamily="34" charset="-34"/>
                </a:rPr>
                <a:t>Value</a:t>
              </a:r>
              <a:endParaRPr lang="th-TH" sz="2400" b="1" dirty="0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5" name="สี่เหลี่ยมผืนผ้า 4"/>
            <p:cNvSpPr/>
            <p:nvPr/>
          </p:nvSpPr>
          <p:spPr>
            <a:xfrm>
              <a:off x="395536" y="2849589"/>
              <a:ext cx="1008112" cy="36004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latin typeface="TH SarabunPSK" pitchFamily="34" charset="-34"/>
                  <a:cs typeface="TH SarabunPSK" pitchFamily="34" charset="-34"/>
                </a:rPr>
                <a:t>Index</a:t>
              </a:r>
              <a:endParaRPr lang="th-TH" sz="2400" b="1" dirty="0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6" name="สี่เหลี่ยมผืนผ้า 5"/>
            <p:cNvSpPr/>
            <p:nvPr/>
          </p:nvSpPr>
          <p:spPr>
            <a:xfrm>
              <a:off x="1979712" y="3212976"/>
              <a:ext cx="576064" cy="340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H SarabunPSK" pitchFamily="34" charset="-34"/>
                  <a:cs typeface="TH SarabunPSK" pitchFamily="34" charset="-34"/>
                </a:rPr>
                <a:t>FEB</a:t>
              </a:r>
              <a:endParaRPr lang="th-TH" sz="2400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7" name="สี่เหลี่ยมผืนผ้า 6"/>
            <p:cNvSpPr/>
            <p:nvPr/>
          </p:nvSpPr>
          <p:spPr>
            <a:xfrm>
              <a:off x="1403648" y="3212976"/>
              <a:ext cx="576064" cy="340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H SarabunPSK" pitchFamily="34" charset="-34"/>
                  <a:cs typeface="TH SarabunPSK" pitchFamily="34" charset="-34"/>
                </a:rPr>
                <a:t>JAN</a:t>
              </a:r>
              <a:endParaRPr lang="th-TH" sz="2400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8" name="สี่เหลี่ยมผืนผ้า 7"/>
            <p:cNvSpPr/>
            <p:nvPr/>
          </p:nvSpPr>
          <p:spPr>
            <a:xfrm>
              <a:off x="2555776" y="3212976"/>
              <a:ext cx="648072" cy="340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H SarabunPSK" pitchFamily="34" charset="-34"/>
                  <a:cs typeface="TH SarabunPSK" pitchFamily="34" charset="-34"/>
                </a:rPr>
                <a:t>MAR</a:t>
              </a:r>
              <a:endParaRPr lang="th-TH" sz="2400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0" name="สี่เหลี่ยมผืนผ้า 9"/>
            <p:cNvSpPr/>
            <p:nvPr/>
          </p:nvSpPr>
          <p:spPr>
            <a:xfrm>
              <a:off x="3203848" y="3212976"/>
              <a:ext cx="576064" cy="340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H SarabunPSK" pitchFamily="34" charset="-34"/>
                  <a:cs typeface="TH SarabunPSK" pitchFamily="34" charset="-34"/>
                </a:rPr>
                <a:t>APR</a:t>
              </a:r>
              <a:endParaRPr lang="th-TH" sz="2400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1" name="สี่เหลี่ยมผืนผ้า 10"/>
            <p:cNvSpPr/>
            <p:nvPr/>
          </p:nvSpPr>
          <p:spPr>
            <a:xfrm>
              <a:off x="3779912" y="3212976"/>
              <a:ext cx="648072" cy="340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H SarabunPSK" pitchFamily="34" charset="-34"/>
                  <a:cs typeface="TH SarabunPSK" pitchFamily="34" charset="-34"/>
                </a:rPr>
                <a:t>MAY</a:t>
              </a:r>
              <a:endParaRPr lang="th-TH" sz="2400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2" name="สี่เหลี่ยมผืนผ้า 11"/>
            <p:cNvSpPr/>
            <p:nvPr/>
          </p:nvSpPr>
          <p:spPr>
            <a:xfrm>
              <a:off x="4427984" y="3212976"/>
              <a:ext cx="648072" cy="340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H SarabunPSK" pitchFamily="34" charset="-34"/>
                  <a:cs typeface="TH SarabunPSK" pitchFamily="34" charset="-34"/>
                </a:rPr>
                <a:t>JUN</a:t>
              </a:r>
              <a:endParaRPr lang="th-TH" sz="2400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3" name="สี่เหลี่ยมผืนผ้า 12"/>
            <p:cNvSpPr/>
            <p:nvPr/>
          </p:nvSpPr>
          <p:spPr>
            <a:xfrm>
              <a:off x="5076056" y="3212976"/>
              <a:ext cx="576064" cy="340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H SarabunPSK" pitchFamily="34" charset="-34"/>
                  <a:cs typeface="TH SarabunPSK" pitchFamily="34" charset="-34"/>
                </a:rPr>
                <a:t>JUL</a:t>
              </a:r>
              <a:endParaRPr lang="th-TH" sz="2400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4" name="สี่เหลี่ยมผืนผ้า 13"/>
            <p:cNvSpPr/>
            <p:nvPr/>
          </p:nvSpPr>
          <p:spPr>
            <a:xfrm>
              <a:off x="5652120" y="3212976"/>
              <a:ext cx="648072" cy="340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H SarabunPSK" pitchFamily="34" charset="-34"/>
                  <a:cs typeface="TH SarabunPSK" pitchFamily="34" charset="-34"/>
                </a:rPr>
                <a:t>AUG</a:t>
              </a:r>
              <a:endParaRPr lang="th-TH" sz="2400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5" name="สี่เหลี่ยมผืนผ้า 14"/>
            <p:cNvSpPr/>
            <p:nvPr/>
          </p:nvSpPr>
          <p:spPr>
            <a:xfrm>
              <a:off x="6300192" y="3212976"/>
              <a:ext cx="648072" cy="340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H SarabunPSK" pitchFamily="34" charset="-34"/>
                  <a:cs typeface="TH SarabunPSK" pitchFamily="34" charset="-34"/>
                </a:rPr>
                <a:t>SEP</a:t>
              </a:r>
              <a:endParaRPr lang="th-TH" sz="2400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6" name="สี่เหลี่ยมผืนผ้า 15"/>
            <p:cNvSpPr/>
            <p:nvPr/>
          </p:nvSpPr>
          <p:spPr>
            <a:xfrm>
              <a:off x="6948264" y="3212976"/>
              <a:ext cx="648072" cy="340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H SarabunPSK" pitchFamily="34" charset="-34"/>
                  <a:cs typeface="TH SarabunPSK" pitchFamily="34" charset="-34"/>
                </a:rPr>
                <a:t>OCT</a:t>
              </a:r>
              <a:endParaRPr lang="th-TH" sz="2400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7" name="สี่เหลี่ยมผืนผ้า 16"/>
            <p:cNvSpPr/>
            <p:nvPr/>
          </p:nvSpPr>
          <p:spPr>
            <a:xfrm>
              <a:off x="7596336" y="3212976"/>
              <a:ext cx="648072" cy="340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H SarabunPSK" pitchFamily="34" charset="-34"/>
                  <a:cs typeface="TH SarabunPSK" pitchFamily="34" charset="-34"/>
                </a:rPr>
                <a:t>NOV</a:t>
              </a:r>
              <a:endParaRPr lang="th-TH" sz="2400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8" name="สี่เหลี่ยมผืนผ้า 17"/>
            <p:cNvSpPr/>
            <p:nvPr/>
          </p:nvSpPr>
          <p:spPr>
            <a:xfrm>
              <a:off x="8244408" y="3212976"/>
              <a:ext cx="648072" cy="340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H SarabunPSK" pitchFamily="34" charset="-34"/>
                  <a:cs typeface="TH SarabunPSK" pitchFamily="34" charset="-34"/>
                </a:rPr>
                <a:t>DEC</a:t>
              </a:r>
              <a:endParaRPr lang="th-TH" sz="2400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9" name="สี่เหลี่ยมผืนผ้า 18"/>
            <p:cNvSpPr/>
            <p:nvPr/>
          </p:nvSpPr>
          <p:spPr>
            <a:xfrm>
              <a:off x="1403648" y="2852936"/>
              <a:ext cx="576064" cy="340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H SarabunPSK" pitchFamily="34" charset="-34"/>
                  <a:cs typeface="TH SarabunPSK" pitchFamily="34" charset="-34"/>
                </a:rPr>
                <a:t>0</a:t>
              </a:r>
              <a:endParaRPr lang="th-TH" sz="2400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20" name="สี่เหลี่ยมผืนผ้า 19"/>
            <p:cNvSpPr/>
            <p:nvPr/>
          </p:nvSpPr>
          <p:spPr>
            <a:xfrm>
              <a:off x="1979712" y="2852936"/>
              <a:ext cx="576064" cy="340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H SarabunPSK" pitchFamily="34" charset="-34"/>
                  <a:cs typeface="TH SarabunPSK" pitchFamily="34" charset="-34"/>
                </a:rPr>
                <a:t>1</a:t>
              </a:r>
              <a:endParaRPr lang="th-TH" sz="2400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21" name="สี่เหลี่ยมผืนผ้า 20"/>
            <p:cNvSpPr/>
            <p:nvPr/>
          </p:nvSpPr>
          <p:spPr>
            <a:xfrm>
              <a:off x="2555776" y="2852936"/>
              <a:ext cx="648072" cy="340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H SarabunPSK" pitchFamily="34" charset="-34"/>
                  <a:cs typeface="TH SarabunPSK" pitchFamily="34" charset="-34"/>
                </a:rPr>
                <a:t>2</a:t>
              </a:r>
              <a:endParaRPr lang="th-TH" sz="2400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22" name="สี่เหลี่ยมผืนผ้า 21"/>
            <p:cNvSpPr/>
            <p:nvPr/>
          </p:nvSpPr>
          <p:spPr>
            <a:xfrm>
              <a:off x="3203848" y="2852936"/>
              <a:ext cx="576064" cy="340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H SarabunPSK" pitchFamily="34" charset="-34"/>
                  <a:cs typeface="TH SarabunPSK" pitchFamily="34" charset="-34"/>
                </a:rPr>
                <a:t>3</a:t>
              </a:r>
              <a:endParaRPr lang="th-TH" sz="2400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23" name="สี่เหลี่ยมผืนผ้า 22"/>
            <p:cNvSpPr/>
            <p:nvPr/>
          </p:nvSpPr>
          <p:spPr>
            <a:xfrm>
              <a:off x="3779912" y="2852936"/>
              <a:ext cx="648072" cy="340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H SarabunPSK" pitchFamily="34" charset="-34"/>
                  <a:cs typeface="TH SarabunPSK" pitchFamily="34" charset="-34"/>
                </a:rPr>
                <a:t>4</a:t>
              </a:r>
              <a:endParaRPr lang="th-TH" sz="2400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24" name="สี่เหลี่ยมผืนผ้า 23"/>
            <p:cNvSpPr/>
            <p:nvPr/>
          </p:nvSpPr>
          <p:spPr>
            <a:xfrm>
              <a:off x="4427984" y="2852936"/>
              <a:ext cx="648072" cy="340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H SarabunPSK" pitchFamily="34" charset="-34"/>
                  <a:cs typeface="TH SarabunPSK" pitchFamily="34" charset="-34"/>
                </a:rPr>
                <a:t>5</a:t>
              </a:r>
              <a:endParaRPr lang="th-TH" sz="2400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25" name="สี่เหลี่ยมผืนผ้า 24"/>
            <p:cNvSpPr/>
            <p:nvPr/>
          </p:nvSpPr>
          <p:spPr>
            <a:xfrm>
              <a:off x="5076056" y="2852936"/>
              <a:ext cx="576064" cy="340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H SarabunPSK" pitchFamily="34" charset="-34"/>
                  <a:cs typeface="TH SarabunPSK" pitchFamily="34" charset="-34"/>
                </a:rPr>
                <a:t>6</a:t>
              </a:r>
              <a:endParaRPr lang="th-TH" sz="2400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26" name="สี่เหลี่ยมผืนผ้า 25"/>
            <p:cNvSpPr/>
            <p:nvPr/>
          </p:nvSpPr>
          <p:spPr>
            <a:xfrm>
              <a:off x="5652120" y="2852936"/>
              <a:ext cx="648072" cy="340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H SarabunPSK" pitchFamily="34" charset="-34"/>
                  <a:cs typeface="TH SarabunPSK" pitchFamily="34" charset="-34"/>
                </a:rPr>
                <a:t>7</a:t>
              </a:r>
              <a:endParaRPr lang="th-TH" sz="2400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27" name="สี่เหลี่ยมผืนผ้า 26"/>
            <p:cNvSpPr/>
            <p:nvPr/>
          </p:nvSpPr>
          <p:spPr>
            <a:xfrm>
              <a:off x="6300192" y="2852936"/>
              <a:ext cx="648072" cy="340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H SarabunPSK" pitchFamily="34" charset="-34"/>
                  <a:cs typeface="TH SarabunPSK" pitchFamily="34" charset="-34"/>
                </a:rPr>
                <a:t>8</a:t>
              </a:r>
              <a:endParaRPr lang="th-TH" sz="2400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28" name="สี่เหลี่ยมผืนผ้า 27"/>
            <p:cNvSpPr/>
            <p:nvPr/>
          </p:nvSpPr>
          <p:spPr>
            <a:xfrm>
              <a:off x="6948264" y="2852936"/>
              <a:ext cx="648072" cy="340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TH SarabunPSK" pitchFamily="34" charset="-34"/>
                  <a:cs typeface="TH SarabunPSK" pitchFamily="34" charset="-34"/>
                </a:rPr>
                <a:t>9</a:t>
              </a:r>
              <a:endParaRPr lang="th-TH" sz="2400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29" name="สี่เหลี่ยมผืนผ้า 28"/>
            <p:cNvSpPr/>
            <p:nvPr/>
          </p:nvSpPr>
          <p:spPr>
            <a:xfrm>
              <a:off x="7596336" y="2852936"/>
              <a:ext cx="648072" cy="340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H SarabunPSK" pitchFamily="34" charset="-34"/>
                  <a:cs typeface="TH SarabunPSK" pitchFamily="34" charset="-34"/>
                </a:rPr>
                <a:t>10</a:t>
              </a:r>
              <a:endParaRPr lang="th-TH" sz="2400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30" name="สี่เหลี่ยมผืนผ้า 29"/>
            <p:cNvSpPr/>
            <p:nvPr/>
          </p:nvSpPr>
          <p:spPr>
            <a:xfrm>
              <a:off x="8244408" y="2852936"/>
              <a:ext cx="648072" cy="340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H SarabunPSK" pitchFamily="34" charset="-34"/>
                  <a:cs typeface="TH SarabunPSK" pitchFamily="34" charset="-34"/>
                </a:rPr>
                <a:t>11</a:t>
              </a:r>
              <a:endParaRPr lang="th-TH" sz="2400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331640" y="2721114"/>
            <a:ext cx="6264696" cy="707886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c</a:t>
            </a:r>
            <a:r>
              <a:rPr lang="en-US" sz="2000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har *month[12]   =  	{“JAN” , “FEB” , “MAR” , “APR” , “MAY” , “JUN” , </a:t>
            </a:r>
          </a:p>
          <a:p>
            <a:r>
              <a:rPr lang="en-US" sz="20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	</a:t>
            </a:r>
            <a:r>
              <a:rPr lang="en-US" sz="2000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	“JUL” , “AUG” , “SEP” , “OCT” , “NOV” , “DEC”};</a:t>
            </a:r>
            <a:endParaRPr lang="th-TH" sz="2000" b="1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grpSp>
        <p:nvGrpSpPr>
          <p:cNvPr id="33" name="กลุ่ม 32"/>
          <p:cNvGrpSpPr/>
          <p:nvPr/>
        </p:nvGrpSpPr>
        <p:grpSpPr>
          <a:xfrm>
            <a:off x="7325518" y="5157192"/>
            <a:ext cx="1747426" cy="1584176"/>
            <a:chOff x="7325518" y="5157192"/>
            <a:chExt cx="1747426" cy="1584176"/>
          </a:xfrm>
        </p:grpSpPr>
        <p:sp>
          <p:nvSpPr>
            <p:cNvPr id="34" name="วงรี 33"/>
            <p:cNvSpPr/>
            <p:nvPr/>
          </p:nvSpPr>
          <p:spPr>
            <a:xfrm>
              <a:off x="8532439" y="6237312"/>
              <a:ext cx="540505" cy="50405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5" name="วงรี 34"/>
            <p:cNvSpPr/>
            <p:nvPr/>
          </p:nvSpPr>
          <p:spPr>
            <a:xfrm>
              <a:off x="8047592" y="6381328"/>
              <a:ext cx="397620" cy="3600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6" name="วงรี 35"/>
            <p:cNvSpPr/>
            <p:nvPr/>
          </p:nvSpPr>
          <p:spPr>
            <a:xfrm>
              <a:off x="7630764" y="6489340"/>
              <a:ext cx="325612" cy="252028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7" name="วงรี 36"/>
            <p:cNvSpPr/>
            <p:nvPr/>
          </p:nvSpPr>
          <p:spPr>
            <a:xfrm>
              <a:off x="7325518" y="6561348"/>
              <a:ext cx="198810" cy="18002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8" name="วงรี 37"/>
            <p:cNvSpPr/>
            <p:nvPr/>
          </p:nvSpPr>
          <p:spPr>
            <a:xfrm>
              <a:off x="8655978" y="5805264"/>
              <a:ext cx="397620" cy="3600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9" name="วงรี 38"/>
            <p:cNvSpPr/>
            <p:nvPr/>
          </p:nvSpPr>
          <p:spPr>
            <a:xfrm>
              <a:off x="8695643" y="5445224"/>
              <a:ext cx="325612" cy="252028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0" name="วงรี 39"/>
            <p:cNvSpPr/>
            <p:nvPr/>
          </p:nvSpPr>
          <p:spPr>
            <a:xfrm>
              <a:off x="8802691" y="5157192"/>
              <a:ext cx="198810" cy="18002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</p:spTree>
    <p:extLst>
      <p:ext uri="{BB962C8B-B14F-4D97-AF65-F5344CB8AC3E}">
        <p14:creationId xmlns:p14="http://schemas.microsoft.com/office/powerpoint/2010/main" val="329016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ขอบเขตของอาร์เรย์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thaiDist"/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เลขดัชนีของอาร์เรย์ประกอบด้วยช่วงขอบเขตของค่า ซึ่งประกอบด้วยขอบเขตล่างสุด </a:t>
            </a:r>
            <a:r>
              <a:rPr lang="en-US" sz="2800" dirty="0" smtClean="0">
                <a:latin typeface="TH SarabunPSK" pitchFamily="34" charset="-34"/>
                <a:cs typeface="TH SarabunPSK" pitchFamily="34" charset="-34"/>
              </a:rPr>
              <a:t>(Lower Bound) </a:t>
            </a:r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และ ขอบเขตบนสุด </a:t>
            </a:r>
            <a:r>
              <a:rPr lang="en-US" sz="2800" dirty="0" smtClean="0">
                <a:latin typeface="TH SarabunPSK" pitchFamily="34" charset="-34"/>
                <a:cs typeface="TH SarabunPSK" pitchFamily="34" charset="-34"/>
              </a:rPr>
              <a:t>(Upper Bound) </a:t>
            </a:r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แต่ในภาษาคอมพิวเตอร์บางภาษาจำกำหนดได้เฉพาะขอบเขตบนสุดเท่านั้น เช่น </a:t>
            </a:r>
            <a:r>
              <a:rPr lang="en-US" sz="2800" dirty="0" smtClean="0">
                <a:latin typeface="TH SarabunPSK" pitchFamily="34" charset="-34"/>
                <a:cs typeface="TH SarabunPSK" pitchFamily="34" charset="-34"/>
              </a:rPr>
              <a:t>C , C++ , C# </a:t>
            </a:r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และ </a:t>
            </a:r>
            <a:r>
              <a:rPr lang="en-US" sz="2800" dirty="0" smtClean="0">
                <a:latin typeface="TH SarabunPSK" pitchFamily="34" charset="-34"/>
                <a:cs typeface="TH SarabunPSK" pitchFamily="34" charset="-34"/>
              </a:rPr>
              <a:t>Java </a:t>
            </a:r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ที่ถูกกำหนดขอบเขตล่างของอาร์เรย์เป็น </a:t>
            </a:r>
            <a:r>
              <a:rPr lang="en-US" sz="2800" dirty="0" smtClean="0">
                <a:latin typeface="TH SarabunPSK" pitchFamily="34" charset="-34"/>
                <a:cs typeface="TH SarabunPSK" pitchFamily="34" charset="-34"/>
              </a:rPr>
              <a:t>0</a:t>
            </a:r>
          </a:p>
          <a:p>
            <a:pPr algn="thaiDist"/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ตัวอย่าง </a:t>
            </a:r>
            <a:r>
              <a:rPr lang="en-US" sz="2800" dirty="0" smtClean="0">
                <a:latin typeface="TH SarabunPSK" pitchFamily="34" charset="-34"/>
                <a:cs typeface="TH SarabunPSK" pitchFamily="34" charset="-34"/>
              </a:rPr>
              <a:t>array A</a:t>
            </a:r>
            <a:endParaRPr lang="th-TH" sz="2800" dirty="0">
              <a:latin typeface="TH SarabunPSK" pitchFamily="34" charset="-34"/>
              <a:cs typeface="TH SarabunPSK" pitchFamily="34" charset="-34"/>
            </a:endParaRPr>
          </a:p>
        </p:txBody>
      </p:sp>
      <p:grpSp>
        <p:nvGrpSpPr>
          <p:cNvPr id="21" name="กลุ่ม 20"/>
          <p:cNvGrpSpPr/>
          <p:nvPr/>
        </p:nvGrpSpPr>
        <p:grpSpPr>
          <a:xfrm>
            <a:off x="1403648" y="4119463"/>
            <a:ext cx="6408712" cy="2117849"/>
            <a:chOff x="827584" y="4005064"/>
            <a:chExt cx="6408712" cy="2117849"/>
          </a:xfrm>
        </p:grpSpPr>
        <p:grpSp>
          <p:nvGrpSpPr>
            <p:cNvPr id="9" name="กลุ่ม 8"/>
            <p:cNvGrpSpPr/>
            <p:nvPr/>
          </p:nvGrpSpPr>
          <p:grpSpPr>
            <a:xfrm>
              <a:off x="2051720" y="5085184"/>
              <a:ext cx="5040560" cy="504056"/>
              <a:chOff x="1619672" y="4509120"/>
              <a:chExt cx="5040560" cy="504056"/>
            </a:xfrm>
          </p:grpSpPr>
          <p:sp>
            <p:nvSpPr>
              <p:cNvPr id="4" name="สี่เหลี่ยมผืนผ้า 3"/>
              <p:cNvSpPr/>
              <p:nvPr/>
            </p:nvSpPr>
            <p:spPr>
              <a:xfrm>
                <a:off x="1619672" y="4509120"/>
                <a:ext cx="1008112" cy="50405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5" name="สี่เหลี่ยมผืนผ้า 4"/>
              <p:cNvSpPr/>
              <p:nvPr/>
            </p:nvSpPr>
            <p:spPr>
              <a:xfrm>
                <a:off x="2627784" y="4509120"/>
                <a:ext cx="1008112" cy="50405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6" name="สี่เหลี่ยมผืนผ้า 5"/>
              <p:cNvSpPr/>
              <p:nvPr/>
            </p:nvSpPr>
            <p:spPr>
              <a:xfrm>
                <a:off x="3635896" y="4509120"/>
                <a:ext cx="1008112" cy="50405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7" name="สี่เหลี่ยมผืนผ้า 6"/>
              <p:cNvSpPr/>
              <p:nvPr/>
            </p:nvSpPr>
            <p:spPr>
              <a:xfrm>
                <a:off x="4644008" y="4509120"/>
                <a:ext cx="1008112" cy="50405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8" name="สี่เหลี่ยมผืนผ้า 7"/>
              <p:cNvSpPr/>
              <p:nvPr/>
            </p:nvSpPr>
            <p:spPr>
              <a:xfrm>
                <a:off x="5652120" y="4509120"/>
                <a:ext cx="1008112" cy="50405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827584" y="4653136"/>
              <a:ext cx="14401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TH SarabunPSK" pitchFamily="34" charset="-34"/>
                  <a:cs typeface="TH SarabunPSK" pitchFamily="34" charset="-34"/>
                </a:rPr>
                <a:t>Array A</a:t>
              </a:r>
              <a:endParaRPr lang="th-TH" b="1" dirty="0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79712" y="4037002"/>
              <a:ext cx="12961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latin typeface="TH SarabunPSK" pitchFamily="34" charset="-34"/>
                  <a:cs typeface="TH SarabunPSK" pitchFamily="34" charset="-34"/>
                </a:rPr>
                <a:t>Lower Bound</a:t>
              </a:r>
              <a:endParaRPr lang="th-TH" sz="2000" b="1" dirty="0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940152" y="4005064"/>
              <a:ext cx="12961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latin typeface="TH SarabunPSK" pitchFamily="34" charset="-34"/>
                  <a:cs typeface="TH SarabunPSK" pitchFamily="34" charset="-34"/>
                </a:rPr>
                <a:t>Upper Bound</a:t>
              </a:r>
              <a:endParaRPr lang="th-TH" sz="2000" b="1" dirty="0">
                <a:latin typeface="TH SarabunPSK" pitchFamily="34" charset="-34"/>
                <a:cs typeface="TH SarabunPSK" pitchFamily="34" charset="-34"/>
              </a:endParaRPr>
            </a:p>
          </p:txBody>
        </p:sp>
        <p:cxnSp>
          <p:nvCxnSpPr>
            <p:cNvPr id="14" name="ลูกศรเชื่อมต่อแบบตรง 13"/>
            <p:cNvCxnSpPr/>
            <p:nvPr/>
          </p:nvCxnSpPr>
          <p:spPr>
            <a:xfrm>
              <a:off x="2627784" y="4405580"/>
              <a:ext cx="0" cy="64807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ลูกศรเชื่อมต่อแบบตรง 14"/>
            <p:cNvCxnSpPr/>
            <p:nvPr/>
          </p:nvCxnSpPr>
          <p:spPr>
            <a:xfrm>
              <a:off x="6588224" y="4365104"/>
              <a:ext cx="0" cy="64807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195736" y="5661248"/>
              <a:ext cx="7920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TH SarabunPSK" pitchFamily="34" charset="-34"/>
                  <a:cs typeface="TH SarabunPSK" pitchFamily="34" charset="-34"/>
                </a:rPr>
                <a:t>A(0)</a:t>
              </a:r>
              <a:endParaRPr lang="th-TH" sz="2400" dirty="0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131840" y="5661248"/>
              <a:ext cx="7920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TH SarabunPSK" pitchFamily="34" charset="-34"/>
                  <a:cs typeface="TH SarabunPSK" pitchFamily="34" charset="-34"/>
                </a:rPr>
                <a:t>A(1)</a:t>
              </a:r>
              <a:endParaRPr lang="th-TH" sz="2400" dirty="0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139952" y="5661248"/>
              <a:ext cx="7920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TH SarabunPSK" pitchFamily="34" charset="-34"/>
                  <a:cs typeface="TH SarabunPSK" pitchFamily="34" charset="-34"/>
                </a:rPr>
                <a:t>A(2)</a:t>
              </a:r>
              <a:endParaRPr lang="th-TH" sz="2400" dirty="0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148064" y="5661248"/>
              <a:ext cx="7920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TH SarabunPSK" pitchFamily="34" charset="-34"/>
                  <a:cs typeface="TH SarabunPSK" pitchFamily="34" charset="-34"/>
                </a:rPr>
                <a:t>A(3)</a:t>
              </a:r>
              <a:endParaRPr lang="th-TH" sz="2400" dirty="0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228184" y="5661248"/>
              <a:ext cx="7920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TH SarabunPSK" pitchFamily="34" charset="-34"/>
                  <a:cs typeface="TH SarabunPSK" pitchFamily="34" charset="-34"/>
                </a:rPr>
                <a:t>A(4)</a:t>
              </a:r>
              <a:endParaRPr lang="th-TH" sz="2400" dirty="0">
                <a:latin typeface="TH SarabunPSK" pitchFamily="34" charset="-34"/>
                <a:cs typeface="TH SarabunPSK" pitchFamily="34" charset="-34"/>
              </a:endParaRPr>
            </a:p>
          </p:txBody>
        </p:sp>
      </p:grpSp>
      <p:grpSp>
        <p:nvGrpSpPr>
          <p:cNvPr id="22" name="กลุ่ม 21"/>
          <p:cNvGrpSpPr/>
          <p:nvPr/>
        </p:nvGrpSpPr>
        <p:grpSpPr>
          <a:xfrm>
            <a:off x="7325518" y="5157192"/>
            <a:ext cx="1747426" cy="1584176"/>
            <a:chOff x="7325518" y="5157192"/>
            <a:chExt cx="1747426" cy="1584176"/>
          </a:xfrm>
        </p:grpSpPr>
        <p:sp>
          <p:nvSpPr>
            <p:cNvPr id="23" name="วงรี 22"/>
            <p:cNvSpPr/>
            <p:nvPr/>
          </p:nvSpPr>
          <p:spPr>
            <a:xfrm>
              <a:off x="8532439" y="6237312"/>
              <a:ext cx="540505" cy="50405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4" name="วงรี 23"/>
            <p:cNvSpPr/>
            <p:nvPr/>
          </p:nvSpPr>
          <p:spPr>
            <a:xfrm>
              <a:off x="8047592" y="6381328"/>
              <a:ext cx="397620" cy="3600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5" name="วงรี 24"/>
            <p:cNvSpPr/>
            <p:nvPr/>
          </p:nvSpPr>
          <p:spPr>
            <a:xfrm>
              <a:off x="7630764" y="6489340"/>
              <a:ext cx="325612" cy="252028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6" name="วงรี 25"/>
            <p:cNvSpPr/>
            <p:nvPr/>
          </p:nvSpPr>
          <p:spPr>
            <a:xfrm>
              <a:off x="7325518" y="6561348"/>
              <a:ext cx="198810" cy="18002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7" name="วงรี 26"/>
            <p:cNvSpPr/>
            <p:nvPr/>
          </p:nvSpPr>
          <p:spPr>
            <a:xfrm>
              <a:off x="8655978" y="5805264"/>
              <a:ext cx="397620" cy="3600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8" name="วงรี 27"/>
            <p:cNvSpPr/>
            <p:nvPr/>
          </p:nvSpPr>
          <p:spPr>
            <a:xfrm>
              <a:off x="8695643" y="5445224"/>
              <a:ext cx="325612" cy="252028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9" name="วงรี 28"/>
            <p:cNvSpPr/>
            <p:nvPr/>
          </p:nvSpPr>
          <p:spPr>
            <a:xfrm>
              <a:off x="8802691" y="5157192"/>
              <a:ext cx="198810" cy="18002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</p:spTree>
    <p:extLst>
      <p:ext uri="{BB962C8B-B14F-4D97-AF65-F5344CB8AC3E}">
        <p14:creationId xmlns:p14="http://schemas.microsoft.com/office/powerpoint/2010/main" val="4286732339"/>
      </p:ext>
    </p:extLst>
  </p:cSld>
  <p:clrMapOvr>
    <a:masterClrMapping/>
  </p:clrMapOvr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2000</Words>
  <Application>Microsoft Office PowerPoint</Application>
  <PresentationFormat>นำเสนอทางหน้าจอ (4:3)</PresentationFormat>
  <Paragraphs>493</Paragraphs>
  <Slides>41</Slides>
  <Notes>1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41</vt:i4>
      </vt:variant>
    </vt:vector>
  </HeadingPairs>
  <TitlesOfParts>
    <vt:vector size="42" baseType="lpstr">
      <vt:lpstr>ชุดรูปแบบของ Office</vt:lpstr>
      <vt:lpstr>อาร์เรย์ (Arrays)</vt:lpstr>
      <vt:lpstr>อาร์เรย์ (Arrays)</vt:lpstr>
      <vt:lpstr>โครงสร้างข้อมูลแบบอาร์เรย์</vt:lpstr>
      <vt:lpstr>โครงสร้างข้อมูลแบบอาร์เรย์</vt:lpstr>
      <vt:lpstr>โครงสร้างข้อมูลแบบอาร์เรย์</vt:lpstr>
      <vt:lpstr>คุณสมบัติของอาร์เรย์</vt:lpstr>
      <vt:lpstr>การอ้างอิงตำแหน่งสมาชิกในอาร์เรย์</vt:lpstr>
      <vt:lpstr>การอ้างอิงตำแหน่งสมาชิกในอาร์เรย์</vt:lpstr>
      <vt:lpstr>ขอบเขตของอาร์เรย์</vt:lpstr>
      <vt:lpstr>ขอบเขตของอาร์เรย์</vt:lpstr>
      <vt:lpstr>ขอบเขตของอาร์เรย์</vt:lpstr>
      <vt:lpstr>ขอบเขตของอาร์เรย์</vt:lpstr>
      <vt:lpstr>ขอบเขตของอาร์เรย์</vt:lpstr>
      <vt:lpstr>การจัดเก็บอาร์เรย์ในหน่วยความจำ</vt:lpstr>
      <vt:lpstr>การจัดเก็บอาร์เรย์ในหน่วยความจำ</vt:lpstr>
      <vt:lpstr>การจัดเก็บอาร์เรย์ในหน่วยความจำ</vt:lpstr>
      <vt:lpstr>การจัดเก็บอาร์เรย์ในหน่วยความจำ</vt:lpstr>
      <vt:lpstr>การจัดเก็บอาร์เรย์ในหน่วยความจำ</vt:lpstr>
      <vt:lpstr>การจัดเก็บอาร์เรย์ในหน่วยความจำ</vt:lpstr>
      <vt:lpstr>งานนำเสนอ PowerPoint</vt:lpstr>
      <vt:lpstr>การจัดเก็บอาร์เรย์ในหน่วยความจำ</vt:lpstr>
      <vt:lpstr>การจัดเก็บอาร์เรย์ในหน่วยความจำ</vt:lpstr>
      <vt:lpstr>งานนำเสนอ PowerPoint</vt:lpstr>
      <vt:lpstr>การจัดเก็บอาร์เรย์ในหน่วยความจำ</vt:lpstr>
      <vt:lpstr>การจัดเก็บอาร์เรย์ในหน่วยความจำ</vt:lpstr>
      <vt:lpstr>การจัดเก็บอาร์เรย์ในหน่วยความจำ</vt:lpstr>
      <vt:lpstr>การจัดเก็บอาร์เรย์ในหน่วยความจำ</vt:lpstr>
      <vt:lpstr>การจัดเก็บอาร์เรย์ในหน่วยความจำ</vt:lpstr>
      <vt:lpstr>งานนำเสนอ PowerPoint</vt:lpstr>
      <vt:lpstr>การจัดเก็บอาร์เรย์ในหน่วยความจำ</vt:lpstr>
      <vt:lpstr>การจัดเก็บอาร์เรย์ในหน่วยความจำ</vt:lpstr>
      <vt:lpstr>การจัดเก็บอาร์เรย์ในหน่วยความจำ</vt:lpstr>
      <vt:lpstr>งานนำเสนอ PowerPoint</vt:lpstr>
      <vt:lpstr>การจัดเก็บอาร์เรย์ในหน่วยความจำ</vt:lpstr>
      <vt:lpstr>การจัดเก็บอาร์เรย์ในหน่วยความจำ</vt:lpstr>
      <vt:lpstr>งานนำเสนอ PowerPoint</vt:lpstr>
      <vt:lpstr>การจัดเก็บอาร์เรย์ในหน่วยความจำ</vt:lpstr>
      <vt:lpstr>การจัดเก็บอาร์เรย์ในหน่วยความจำ</vt:lpstr>
      <vt:lpstr>การจัดเก็บอาร์เรย์ในหน่วยความจำ</vt:lpstr>
      <vt:lpstr>งานนำเสนอ PowerPoint</vt:lpstr>
      <vt:lpstr>การจัดเก็บอาร์เรย์ในหน่วยความจำ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อาร์เรย์ (Arrays)</dc:title>
  <dc:creator>Hello1</dc:creator>
  <cp:lastModifiedBy>Hello1</cp:lastModifiedBy>
  <cp:revision>114</cp:revision>
  <dcterms:created xsi:type="dcterms:W3CDTF">2017-12-02T15:16:32Z</dcterms:created>
  <dcterms:modified xsi:type="dcterms:W3CDTF">2017-12-03T15:00:03Z</dcterms:modified>
</cp:coreProperties>
</file>