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25" r:id="rId2"/>
  </p:sldMasterIdLst>
  <p:notesMasterIdLst>
    <p:notesMasterId r:id="rId22"/>
  </p:notesMasterIdLst>
  <p:handoutMasterIdLst>
    <p:handoutMasterId r:id="rId23"/>
  </p:handoutMasterIdLst>
  <p:sldIdLst>
    <p:sldId id="279" r:id="rId3"/>
    <p:sldId id="288" r:id="rId4"/>
    <p:sldId id="285" r:id="rId5"/>
    <p:sldId id="283" r:id="rId6"/>
    <p:sldId id="287" r:id="rId7"/>
    <p:sldId id="290" r:id="rId8"/>
    <p:sldId id="297" r:id="rId9"/>
    <p:sldId id="298" r:id="rId10"/>
    <p:sldId id="301" r:id="rId11"/>
    <p:sldId id="295" r:id="rId12"/>
    <p:sldId id="304" r:id="rId13"/>
    <p:sldId id="293" r:id="rId14"/>
    <p:sldId id="305" r:id="rId15"/>
    <p:sldId id="308" r:id="rId16"/>
    <p:sldId id="309" r:id="rId17"/>
    <p:sldId id="302" r:id="rId18"/>
    <p:sldId id="294" r:id="rId19"/>
    <p:sldId id="292" r:id="rId20"/>
    <p:sldId id="307" r:id="rId21"/>
  </p:sldIdLst>
  <p:sldSz cx="12192000" cy="6858000"/>
  <p:notesSz cx="6858000" cy="9144000"/>
  <p:defaultTextStyle>
    <a:defPPr>
      <a:defRPr lang="nl-NL"/>
    </a:defPPr>
    <a:lvl1pPr algn="l" defTabSz="912813" rtl="0" fontAlgn="base">
      <a:spcBef>
        <a:spcPct val="0"/>
      </a:spcBef>
      <a:spcAft>
        <a:spcPct val="0"/>
      </a:spcAft>
      <a:defRPr sz="2400" kern="1200">
        <a:solidFill>
          <a:schemeClr val="tx1"/>
        </a:solidFill>
        <a:latin typeface="Calibri"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3pPr>
    <a:lvl4pPr marL="13700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4pPr>
    <a:lvl5pPr marL="18272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5pPr>
    <a:lvl6pPr marL="2286000" algn="l" defTabSz="914400" rtl="0" eaLnBrk="1" latinLnBrk="0" hangingPunct="1">
      <a:defRPr sz="2400" kern="1200">
        <a:solidFill>
          <a:schemeClr val="tx1"/>
        </a:solidFill>
        <a:latin typeface="Calibri" charset="0"/>
        <a:ea typeface="ＭＳ Ｐゴシック" charset="-128"/>
        <a:cs typeface="+mn-cs"/>
      </a:defRPr>
    </a:lvl6pPr>
    <a:lvl7pPr marL="2743200" algn="l" defTabSz="914400" rtl="0" eaLnBrk="1" latinLnBrk="0" hangingPunct="1">
      <a:defRPr sz="2400" kern="1200">
        <a:solidFill>
          <a:schemeClr val="tx1"/>
        </a:solidFill>
        <a:latin typeface="Calibri" charset="0"/>
        <a:ea typeface="ＭＳ Ｐゴシック" charset="-128"/>
        <a:cs typeface="+mn-cs"/>
      </a:defRPr>
    </a:lvl7pPr>
    <a:lvl8pPr marL="3200400" algn="l" defTabSz="914400" rtl="0" eaLnBrk="1" latinLnBrk="0" hangingPunct="1">
      <a:defRPr sz="2400" kern="1200">
        <a:solidFill>
          <a:schemeClr val="tx1"/>
        </a:solidFill>
        <a:latin typeface="Calibri" charset="0"/>
        <a:ea typeface="ＭＳ Ｐゴシック" charset="-128"/>
        <a:cs typeface="+mn-cs"/>
      </a:defRPr>
    </a:lvl8pPr>
    <a:lvl9pPr marL="3657600" algn="l" defTabSz="914400" rtl="0" eaLnBrk="1" latinLnBrk="0" hangingPunct="1">
      <a:defRPr sz="24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2" orient="horz" pos="2160" userDrawn="1">
          <p15:clr>
            <a:srgbClr val="A4A3A4"/>
          </p15:clr>
        </p15:guide>
        <p15:guide id="3" pos="7219">
          <p15:clr>
            <a:srgbClr val="A4A3A4"/>
          </p15:clr>
        </p15:guide>
        <p15:guide id="6"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16"/>
    <a:srgbClr val="F07E23"/>
    <a:srgbClr val="33AADC"/>
    <a:srgbClr val="F0AB00"/>
    <a:srgbClr val="002C64"/>
    <a:srgbClr val="008542"/>
    <a:srgbClr val="00A9F3"/>
    <a:srgbClr val="002F5F"/>
    <a:srgbClr val="3DB7E4"/>
    <a:srgbClr val="8EB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13131-41E7-4793-916E-9F12C1A48208}" v="640" dt="2022-06-23T12:59:18.297"/>
  </p1510:revLst>
</p1510:revInfo>
</file>

<file path=ppt/tableStyles.xml><?xml version="1.0" encoding="utf-8"?>
<a:tblStyleLst xmlns:a="http://schemas.openxmlformats.org/drawingml/2006/main" def="{5C22544A-7EE6-4342-B048-85BDC9FD1C3A}">
  <a:tblStyle styleId="{284E427A-3D55-4303-BF80-6455036E1DE7}" styleName="Stijl, thema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jl, thema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Stijl, licht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Stijl, thema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jl, thema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8" autoAdjust="0"/>
    <p:restoredTop sz="86439"/>
  </p:normalViewPr>
  <p:slideViewPr>
    <p:cSldViewPr snapToGrid="0" snapToObjects="1" showGuides="1">
      <p:cViewPr varScale="1">
        <p:scale>
          <a:sx n="115" d="100"/>
          <a:sy n="115" d="100"/>
        </p:scale>
        <p:origin x="130" y="141"/>
      </p:cViewPr>
      <p:guideLst>
        <p:guide orient="horz" pos="2160"/>
        <p:guide pos="7219"/>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p:scale>
        <a:sx n="100" d="100"/>
        <a:sy n="100" d="100"/>
      </p:scale>
      <p:origin x="0" y="0"/>
    </p:cViewPr>
  </p:sorterViewPr>
  <p:notesViewPr>
    <p:cSldViewPr snapToGrid="0" snapToObjects="1" showGuides="1">
      <p:cViewPr varScale="1">
        <p:scale>
          <a:sx n="78" d="100"/>
          <a:sy n="78" d="100"/>
        </p:scale>
        <p:origin x="3376"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fld id="{C3D4CAB9-543B-124D-AC85-B38EEA6DAD72}" type="datetimeFigureOut">
              <a:rPr lang="nl-NL" altLang="en-US"/>
              <a:pPr/>
              <a:t>24-6-2022</a:t>
            </a:fld>
            <a:endParaRPr lang="nl-NL" altLang="en-US"/>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10CD581-2C6F-F24C-A6EA-AEF3E4905845}" type="slidenum">
              <a:rPr lang="nl-NL" altLang="en-US"/>
              <a:pPr/>
              <a:t>‹nr.›</a:t>
            </a:fld>
            <a:endParaRPr lang="nl-NL" altLang="en-US"/>
          </a:p>
        </p:txBody>
      </p:sp>
    </p:spTree>
    <p:extLst>
      <p:ext uri="{BB962C8B-B14F-4D97-AF65-F5344CB8AC3E}">
        <p14:creationId xmlns:p14="http://schemas.microsoft.com/office/powerpoint/2010/main" val="2653122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fld id="{D520C45E-4B48-084A-A24B-FDF519F7717D}" type="datetimeFigureOut">
              <a:rPr lang="nl-NL" altLang="en-US"/>
              <a:pPr/>
              <a:t>24-6-2022</a:t>
            </a:fld>
            <a:endParaRPr lang="nl-NL" alt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dirty="0"/>
              <a:t>Klik om de tekststijl van het model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3399720B-A57D-9C40-A75B-79A2C5AF5111}" type="slidenum">
              <a:rPr lang="nl-NL" altLang="en-US"/>
              <a:pPr/>
              <a:t>‹nr.›</a:t>
            </a:fld>
            <a:endParaRPr lang="nl-NL" altLang="en-US"/>
          </a:p>
        </p:txBody>
      </p:sp>
    </p:spTree>
    <p:extLst>
      <p:ext uri="{BB962C8B-B14F-4D97-AF65-F5344CB8AC3E}">
        <p14:creationId xmlns:p14="http://schemas.microsoft.com/office/powerpoint/2010/main" val="4276518667"/>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1pPr>
    <a:lvl2pPr marL="4556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2pPr>
    <a:lvl3pPr marL="9128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3pPr>
    <a:lvl4pPr marL="13700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4pPr>
    <a:lvl5pPr marL="18272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5pPr>
    <a:lvl6pPr marL="2285795" algn="l" defTabSz="914317" rtl="0" eaLnBrk="1" latinLnBrk="0" hangingPunct="1">
      <a:defRPr sz="1200" kern="1200">
        <a:solidFill>
          <a:schemeClr val="tx1"/>
        </a:solidFill>
        <a:latin typeface="+mn-lt"/>
        <a:ea typeface="+mn-ea"/>
        <a:cs typeface="+mn-cs"/>
      </a:defRPr>
    </a:lvl6pPr>
    <a:lvl7pPr marL="2742953" algn="l" defTabSz="914317" rtl="0" eaLnBrk="1" latinLnBrk="0" hangingPunct="1">
      <a:defRPr sz="1200" kern="1200">
        <a:solidFill>
          <a:schemeClr val="tx1"/>
        </a:solidFill>
        <a:latin typeface="+mn-lt"/>
        <a:ea typeface="+mn-ea"/>
        <a:cs typeface="+mn-cs"/>
      </a:defRPr>
    </a:lvl7pPr>
    <a:lvl8pPr marL="3200113" algn="l" defTabSz="914317" rtl="0" eaLnBrk="1" latinLnBrk="0" hangingPunct="1">
      <a:defRPr sz="1200" kern="1200">
        <a:solidFill>
          <a:schemeClr val="tx1"/>
        </a:solidFill>
        <a:latin typeface="+mn-lt"/>
        <a:ea typeface="+mn-ea"/>
        <a:cs typeface="+mn-cs"/>
      </a:defRPr>
    </a:lvl8pPr>
    <a:lvl9pPr marL="3657271" algn="l" defTabSz="9143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399720B-A57D-9C40-A75B-79A2C5AF5111}" type="slidenum">
              <a:rPr lang="nl-NL" altLang="en-US" smtClean="0"/>
              <a:pPr/>
              <a:t>1</a:t>
            </a:fld>
            <a:endParaRPr lang="nl-NL" altLang="en-US"/>
          </a:p>
        </p:txBody>
      </p:sp>
    </p:spTree>
    <p:extLst>
      <p:ext uri="{BB962C8B-B14F-4D97-AF65-F5344CB8AC3E}">
        <p14:creationId xmlns:p14="http://schemas.microsoft.com/office/powerpoint/2010/main" val="169502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399720B-A57D-9C40-A75B-79A2C5AF5111}" type="slidenum">
              <a:rPr lang="nl-NL" altLang="en-US" smtClean="0"/>
              <a:pPr/>
              <a:t>15</a:t>
            </a:fld>
            <a:endParaRPr lang="nl-NL" altLang="en-US"/>
          </a:p>
        </p:txBody>
      </p:sp>
    </p:spTree>
    <p:extLst>
      <p:ext uri="{BB962C8B-B14F-4D97-AF65-F5344CB8AC3E}">
        <p14:creationId xmlns:p14="http://schemas.microsoft.com/office/powerpoint/2010/main" val="15598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ekstdia: titel met tekst">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solidFill>
                  <a:srgbClr val="00A9F3"/>
                </a:solidFill>
              </a:defRPr>
            </a:lvl1pPr>
          </a:lstStyle>
          <a:p>
            <a:r>
              <a:rPr lang="nl-NL"/>
              <a:t>Klik om stijl te bewerken</a:t>
            </a:r>
            <a:endParaRPr lang="nl-NL" dirty="0"/>
          </a:p>
        </p:txBody>
      </p:sp>
      <p:sp>
        <p:nvSpPr>
          <p:cNvPr id="3" name="Tijdelijke aanduiding voor inhoud 2"/>
          <p:cNvSpPr>
            <a:spLocks noGrp="1"/>
          </p:cNvSpPr>
          <p:nvPr>
            <p:ph idx="1"/>
          </p:nvPr>
        </p:nvSpPr>
        <p:spPr/>
        <p:txBody>
          <a:bodyPr>
            <a:noAutofit/>
          </a:bodyPr>
          <a:lstStyle>
            <a:lvl1pPr marL="268288" indent="-268288">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09035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kstdia: titel met tekst 2k">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lvl1pPr>
          </a:lstStyle>
          <a:p>
            <a:r>
              <a:rPr lang="nl-NL"/>
              <a:t>Klik om stijl te bewerken</a:t>
            </a:r>
            <a:endParaRPr lang="nl-NL" dirty="0"/>
          </a:p>
        </p:txBody>
      </p:sp>
      <p:sp>
        <p:nvSpPr>
          <p:cNvPr id="3" name="Tijdelijke aanduiding voor inhoud 2"/>
          <p:cNvSpPr>
            <a:spLocks noGrp="1"/>
          </p:cNvSpPr>
          <p:nvPr>
            <p:ph idx="1"/>
          </p:nvPr>
        </p:nvSpPr>
        <p:spPr>
          <a:xfrm>
            <a:off x="1080000" y="1800000"/>
            <a:ext cx="4860000" cy="450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Tijdelijke aanduiding voor inhoud 2"/>
          <p:cNvSpPr>
            <a:spLocks noGrp="1"/>
          </p:cNvSpPr>
          <p:nvPr>
            <p:ph idx="10"/>
          </p:nvPr>
        </p:nvSpPr>
        <p:spPr>
          <a:xfrm>
            <a:off x="6252000" y="1800000"/>
            <a:ext cx="4860000" cy="450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90541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dia: titel ">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lvl1pPr>
          </a:lstStyle>
          <a:p>
            <a:r>
              <a:rPr lang="nl-NL"/>
              <a:t>Klik om stijl te bewerken</a:t>
            </a:r>
            <a:endParaRPr lang="nl-NL" dirty="0"/>
          </a:p>
        </p:txBody>
      </p:sp>
    </p:spTree>
    <p:extLst>
      <p:ext uri="{BB962C8B-B14F-4D97-AF65-F5344CB8AC3E}">
        <p14:creationId xmlns:p14="http://schemas.microsoft.com/office/powerpoint/2010/main" val="111095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dia: teks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080000" y="1080000"/>
            <a:ext cx="10033200" cy="522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60604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bee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59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dia: aflopend beeld">
    <p:spTree>
      <p:nvGrpSpPr>
        <p:cNvPr id="1" name=""/>
        <p:cNvGrpSpPr/>
        <p:nvPr/>
      </p:nvGrpSpPr>
      <p:grpSpPr>
        <a:xfrm>
          <a:off x="0" y="0"/>
          <a:ext cx="0" cy="0"/>
          <a:chOff x="0" y="0"/>
          <a:chExt cx="0" cy="0"/>
        </a:xfrm>
      </p:grpSpPr>
      <p:sp>
        <p:nvSpPr>
          <p:cNvPr id="8" name="Rechthoek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9" name="Groep 1"/>
          <p:cNvGrpSpPr/>
          <p:nvPr userDrawn="1"/>
        </p:nvGrpSpPr>
        <p:grpSpPr>
          <a:xfrm>
            <a:off x="-7374" y="6415994"/>
            <a:ext cx="4949825" cy="449261"/>
            <a:chOff x="0" y="6408737"/>
            <a:chExt cx="4949825" cy="449261"/>
          </a:xfrm>
          <a:solidFill>
            <a:schemeClr val="bg2"/>
          </a:solidFill>
        </p:grpSpPr>
        <p:sp>
          <p:nvSpPr>
            <p:cNvPr id="10" name="Freeform 5"/>
            <p:cNvSpPr>
              <a:spLocks noChangeAspect="1"/>
            </p:cNvSpPr>
            <p:nvPr/>
          </p:nvSpPr>
          <p:spPr bwMode="auto">
            <a:xfrm>
              <a:off x="0"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dirty="0">
                <a:latin typeface="Arial" panose="020B0604020202020204" pitchFamily="34" charset="0"/>
                <a:ea typeface="+mn-ea"/>
              </a:endParaRPr>
            </a:p>
          </p:txBody>
        </p:sp>
        <p:sp>
          <p:nvSpPr>
            <p:cNvPr id="11" name="Freeform 5"/>
            <p:cNvSpPr>
              <a:spLocks noChangeAspect="1"/>
            </p:cNvSpPr>
            <p:nvPr/>
          </p:nvSpPr>
          <p:spPr bwMode="auto">
            <a:xfrm>
              <a:off x="2257781"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dirty="0">
                <a:latin typeface="Arial" panose="020B0604020202020204" pitchFamily="34" charset="0"/>
                <a:ea typeface="+mn-ea"/>
              </a:endParaRPr>
            </a:p>
          </p:txBody>
        </p:sp>
      </p:grpSp>
      <p:pic>
        <p:nvPicPr>
          <p:cNvPr id="7" name="Afbeelding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 y="0"/>
            <a:ext cx="21494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3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dia: Academie">
    <p:spTree>
      <p:nvGrpSpPr>
        <p:cNvPr id="1" name=""/>
        <p:cNvGrpSpPr/>
        <p:nvPr/>
      </p:nvGrpSpPr>
      <p:grpSpPr>
        <a:xfrm>
          <a:off x="0" y="0"/>
          <a:ext cx="0" cy="0"/>
          <a:chOff x="0" y="0"/>
          <a:chExt cx="0" cy="0"/>
        </a:xfrm>
      </p:grpSpPr>
      <p:grpSp>
        <p:nvGrpSpPr>
          <p:cNvPr id="11" name="Groeperen 3"/>
          <p:cNvGrpSpPr>
            <a:grpSpLocks/>
          </p:cNvGrpSpPr>
          <p:nvPr userDrawn="1"/>
        </p:nvGrpSpPr>
        <p:grpSpPr bwMode="auto">
          <a:xfrm>
            <a:off x="7346964" y="1871663"/>
            <a:ext cx="4845036" cy="4319587"/>
            <a:chOff x="7222241" y="1800000"/>
            <a:chExt cx="4844271" cy="4320000"/>
          </a:xfrm>
          <a:solidFill>
            <a:schemeClr val="tx2"/>
          </a:solidFill>
        </p:grpSpPr>
        <p:sp>
          <p:nvSpPr>
            <p:cNvPr id="12" name="Uitstel 4"/>
            <p:cNvSpPr/>
            <p:nvPr userDrawn="1"/>
          </p:nvSpPr>
          <p:spPr>
            <a:xfrm rot="10800000">
              <a:off x="7222241" y="1800000"/>
              <a:ext cx="4320490" cy="4320000"/>
            </a:xfrm>
            <a:prstGeom prst="flowChartDela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dirty="0">
                <a:solidFill>
                  <a:srgbClr val="FFFFFF"/>
                </a:solidFill>
                <a:latin typeface="Arial" panose="020B0604020202020204" pitchFamily="34" charset="0"/>
              </a:endParaRPr>
            </a:p>
          </p:txBody>
        </p:sp>
        <p:sp>
          <p:nvSpPr>
            <p:cNvPr id="14" name="Rechthoek 13"/>
            <p:cNvSpPr/>
            <p:nvPr/>
          </p:nvSpPr>
          <p:spPr>
            <a:xfrm>
              <a:off x="11490341" y="1800000"/>
              <a:ext cx="576171" cy="43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dirty="0">
                <a:solidFill>
                  <a:srgbClr val="FFFFFF"/>
                </a:solidFill>
                <a:latin typeface="Arial" panose="020B0604020202020204" pitchFamily="34" charset="0"/>
              </a:endParaRPr>
            </a:p>
          </p:txBody>
        </p:sp>
      </p:grpSp>
      <p:sp>
        <p:nvSpPr>
          <p:cNvPr id="3" name="Ondertitel 2"/>
          <p:cNvSpPr>
            <a:spLocks noGrp="1"/>
          </p:cNvSpPr>
          <p:nvPr>
            <p:ph type="subTitle" idx="1"/>
          </p:nvPr>
        </p:nvSpPr>
        <p:spPr>
          <a:xfrm>
            <a:off x="1080000" y="3959940"/>
            <a:ext cx="4320000" cy="1440000"/>
          </a:xfrm>
          <a:prstGeom prst="rect">
            <a:avLst/>
          </a:prstGeom>
        </p:spPr>
        <p:txBody>
          <a:bodyPr lIns="0" tIns="0" rIns="0" bIns="0">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en-US" dirty="0"/>
          </a:p>
        </p:txBody>
      </p:sp>
      <p:sp>
        <p:nvSpPr>
          <p:cNvPr id="9" name="Tijdelijke aanduiding voor datum 3"/>
          <p:cNvSpPr>
            <a:spLocks noGrp="1" noChangeAspect="1"/>
          </p:cNvSpPr>
          <p:nvPr>
            <p:ph type="dt" sz="half" idx="10"/>
          </p:nvPr>
        </p:nvSpPr>
        <p:spPr>
          <a:xfrm>
            <a:off x="1080000" y="6480000"/>
            <a:ext cx="4070350" cy="365125"/>
          </a:xfrm>
          <a:prstGeom prst="rect">
            <a:avLst/>
          </a:prstGeom>
        </p:spPr>
        <p:txBody>
          <a:bodyPr lIns="0" tIns="0" rIns="0" bIns="0" anchor="ctr" anchorCtr="0"/>
          <a:lstStyle>
            <a:lvl1pPr eaLnBrk="0" hangingPunct="0">
              <a:defRPr sz="1000" dirty="0">
                <a:solidFill>
                  <a:schemeClr val="tx2"/>
                </a:solidFill>
                <a:latin typeface="Arial" panose="020B0604020202020204" pitchFamily="34" charset="0"/>
                <a:ea typeface="+mn-ea"/>
              </a:defRPr>
            </a:lvl1pPr>
          </a:lstStyle>
          <a:p>
            <a:pPr>
              <a:defRPr/>
            </a:pPr>
            <a:endParaRPr lang="nl-NL" dirty="0"/>
          </a:p>
        </p:txBody>
      </p:sp>
      <p:pic>
        <p:nvPicPr>
          <p:cNvPr id="10" name="Afbeelding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1" y="4323167"/>
            <a:ext cx="2634916" cy="2527974"/>
          </a:xfrm>
          <a:prstGeom prst="rect">
            <a:avLst/>
          </a:prstGeom>
        </p:spPr>
      </p:pic>
      <p:pic>
        <p:nvPicPr>
          <p:cNvPr id="13" name="Afbeelding 12"/>
          <p:cNvPicPr>
            <a:picLocks noChangeAspect="1"/>
          </p:cNvPicPr>
          <p:nvPr userDrawn="1"/>
        </p:nvPicPr>
        <p:blipFill rotWithShape="1">
          <a:blip r:embed="rId3">
            <a:extLst>
              <a:ext uri="{28A0092B-C50C-407E-A947-70E740481C1C}">
                <a14:useLocalDpi xmlns:a14="http://schemas.microsoft.com/office/drawing/2010/main" val="0"/>
              </a:ext>
            </a:extLst>
          </a:blip>
          <a:srcRect l="12048" t="21635" r="45369" b="22009"/>
          <a:stretch/>
        </p:blipFill>
        <p:spPr>
          <a:xfrm>
            <a:off x="516963" y="378862"/>
            <a:ext cx="1486713" cy="1125086"/>
          </a:xfrm>
          <a:prstGeom prst="rect">
            <a:avLst/>
          </a:prstGeom>
        </p:spPr>
      </p:pic>
    </p:spTree>
    <p:extLst>
      <p:ext uri="{BB962C8B-B14F-4D97-AF65-F5344CB8AC3E}">
        <p14:creationId xmlns:p14="http://schemas.microsoft.com/office/powerpoint/2010/main" val="78074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ep 1"/>
          <p:cNvGrpSpPr/>
          <p:nvPr/>
        </p:nvGrpSpPr>
        <p:grpSpPr>
          <a:xfrm>
            <a:off x="-7374" y="6415994"/>
            <a:ext cx="4949825" cy="449261"/>
            <a:chOff x="0" y="6408737"/>
            <a:chExt cx="4949825" cy="449261"/>
          </a:xfrm>
          <a:solidFill>
            <a:schemeClr val="bg2"/>
          </a:solidFill>
        </p:grpSpPr>
        <p:sp>
          <p:nvSpPr>
            <p:cNvPr id="13" name="Freeform 5"/>
            <p:cNvSpPr>
              <a:spLocks noChangeAspect="1"/>
            </p:cNvSpPr>
            <p:nvPr/>
          </p:nvSpPr>
          <p:spPr bwMode="auto">
            <a:xfrm>
              <a:off x="0"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dirty="0">
                <a:latin typeface="Arial" panose="020B0604020202020204" pitchFamily="34" charset="0"/>
                <a:ea typeface="+mn-ea"/>
              </a:endParaRPr>
            </a:p>
          </p:txBody>
        </p:sp>
        <p:sp>
          <p:nvSpPr>
            <p:cNvPr id="12" name="Freeform 5"/>
            <p:cNvSpPr>
              <a:spLocks noChangeAspect="1"/>
            </p:cNvSpPr>
            <p:nvPr/>
          </p:nvSpPr>
          <p:spPr bwMode="auto">
            <a:xfrm>
              <a:off x="2257781"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dirty="0">
                <a:latin typeface="Arial" panose="020B0604020202020204" pitchFamily="34" charset="0"/>
                <a:ea typeface="+mn-ea"/>
              </a:endParaRPr>
            </a:p>
          </p:txBody>
        </p:sp>
      </p:grpSp>
      <p:sp>
        <p:nvSpPr>
          <p:cNvPr id="1027" name="Tijdelijke aanduiding voor titel 1"/>
          <p:cNvSpPr>
            <a:spLocks noGrp="1"/>
          </p:cNvSpPr>
          <p:nvPr>
            <p:ph type="title"/>
          </p:nvPr>
        </p:nvSpPr>
        <p:spPr bwMode="auto">
          <a:xfrm>
            <a:off x="1079500" y="1079500"/>
            <a:ext cx="10033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nl-NL" altLang="en-US"/>
              <a:t>Titelstijl van model bewerken</a:t>
            </a:r>
          </a:p>
        </p:txBody>
      </p:sp>
      <p:sp>
        <p:nvSpPr>
          <p:cNvPr id="1028" name="Tijdelijke aanduiding voor tekst 2"/>
          <p:cNvSpPr>
            <a:spLocks noGrp="1"/>
          </p:cNvSpPr>
          <p:nvPr>
            <p:ph type="body" idx="1"/>
          </p:nvPr>
        </p:nvSpPr>
        <p:spPr bwMode="auto">
          <a:xfrm>
            <a:off x="1079500" y="1800225"/>
            <a:ext cx="10033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nl-NL" altLang="en-US"/>
              <a:t>Klik om de tekststijl van het model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p>
        </p:txBody>
      </p:sp>
      <p:pic>
        <p:nvPicPr>
          <p:cNvPr id="3" name="Afbeelding 2"/>
          <p:cNvPicPr>
            <a:picLocks noChangeAspect="1"/>
          </p:cNvPicPr>
          <p:nvPr userDrawn="1"/>
        </p:nvPicPr>
        <p:blipFill rotWithShape="1">
          <a:blip r:embed="rId8">
            <a:extLst>
              <a:ext uri="{28A0092B-C50C-407E-A947-70E740481C1C}">
                <a14:useLocalDpi xmlns:a14="http://schemas.microsoft.com/office/drawing/2010/main" val="0"/>
              </a:ext>
            </a:extLst>
          </a:blip>
          <a:srcRect l="12815" t="21635" r="45369" b="22009"/>
          <a:stretch/>
        </p:blipFill>
        <p:spPr>
          <a:xfrm>
            <a:off x="756746" y="246515"/>
            <a:ext cx="937329" cy="722350"/>
          </a:xfrm>
          <a:prstGeom prst="rect">
            <a:avLst/>
          </a:prstGeom>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p:hf hdr="0"/>
  <p:txStyles>
    <p:titleStyle>
      <a:lvl1pPr algn="l" defTabSz="912813" rtl="0" eaLnBrk="1" fontAlgn="base" hangingPunct="1">
        <a:lnSpc>
          <a:spcPct val="90000"/>
        </a:lnSpc>
        <a:spcBef>
          <a:spcPct val="0"/>
        </a:spcBef>
        <a:spcAft>
          <a:spcPct val="0"/>
        </a:spcAft>
        <a:defRPr lang="de-DE" sz="3200" b="1" kern="1200">
          <a:solidFill>
            <a:srgbClr val="00A9F3"/>
          </a:solidFill>
          <a:latin typeface="Arial" charset="0"/>
          <a:ea typeface="Arial" charset="0"/>
          <a:cs typeface="Arial" charset="0"/>
        </a:defRPr>
      </a:lvl1pPr>
      <a:lvl2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2pPr>
      <a:lvl3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3pPr>
      <a:lvl4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4pPr>
      <a:lvl5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5pPr>
      <a:lvl6pPr marL="4572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6pPr>
      <a:lvl7pPr marL="9144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7pPr>
      <a:lvl8pPr marL="13716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8pPr>
      <a:lvl9pPr marL="18288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9pPr>
    </p:titleStyle>
    <p:bodyStyle>
      <a:lvl1pPr marL="268288" indent="-268288" algn="l" defTabSz="912813" rtl="0" eaLnBrk="1" fontAlgn="base" hangingPunct="1">
        <a:lnSpc>
          <a:spcPct val="90000"/>
        </a:lnSpc>
        <a:spcBef>
          <a:spcPts val="475"/>
        </a:spcBef>
        <a:spcAft>
          <a:spcPct val="0"/>
        </a:spcAft>
        <a:buClr>
          <a:srgbClr val="00A9F3"/>
        </a:buClr>
        <a:buSzPct val="80000"/>
        <a:buFont typeface="Arial" charset="0"/>
        <a:buChar char="•"/>
        <a:defRPr sz="2400" kern="1200">
          <a:solidFill>
            <a:schemeClr val="tx1"/>
          </a:solidFill>
          <a:latin typeface="Arial" charset="0"/>
          <a:ea typeface="Arial" charset="0"/>
          <a:cs typeface="Arial" charset="0"/>
        </a:defRPr>
      </a:lvl1pPr>
      <a:lvl2pPr marL="539750" indent="-269875" algn="l" defTabSz="912813" rtl="0" eaLnBrk="1" fontAlgn="base" hangingPunct="1">
        <a:lnSpc>
          <a:spcPct val="90000"/>
        </a:lnSpc>
        <a:spcBef>
          <a:spcPts val="438"/>
        </a:spcBef>
        <a:spcAft>
          <a:spcPct val="0"/>
        </a:spcAft>
        <a:buClr>
          <a:srgbClr val="00A9F3"/>
        </a:buClr>
        <a:buSzPct val="80000"/>
        <a:buFont typeface="Arial" charset="0"/>
        <a:buChar char="•"/>
        <a:defRPr sz="2200" kern="1200">
          <a:solidFill>
            <a:schemeClr val="tx1"/>
          </a:solidFill>
          <a:latin typeface="Arial" charset="0"/>
          <a:ea typeface="Arial" charset="0"/>
          <a:cs typeface="Arial" charset="0"/>
        </a:defRPr>
      </a:lvl2pPr>
      <a:lvl3pPr marL="809625" indent="-269875" algn="l" defTabSz="912813" rtl="0" eaLnBrk="1" fontAlgn="base" hangingPunct="1">
        <a:lnSpc>
          <a:spcPct val="90000"/>
        </a:lnSpc>
        <a:spcBef>
          <a:spcPts val="400"/>
        </a:spcBef>
        <a:spcAft>
          <a:spcPct val="0"/>
        </a:spcAft>
        <a:buClr>
          <a:srgbClr val="00A9F3"/>
        </a:buClr>
        <a:buSzPct val="80000"/>
        <a:buFont typeface="Arial" charset="0"/>
        <a:buChar char="•"/>
        <a:defRPr sz="2000" kern="1200">
          <a:solidFill>
            <a:schemeClr val="tx1"/>
          </a:solidFill>
          <a:latin typeface="Arial" charset="0"/>
          <a:ea typeface="Arial" charset="0"/>
          <a:cs typeface="Arial" charset="0"/>
        </a:defRPr>
      </a:lvl3pPr>
      <a:lvl4pPr marL="1079500" indent="-269875" algn="l" defTabSz="912813" rtl="0" eaLnBrk="1" fontAlgn="base" hangingPunct="1">
        <a:lnSpc>
          <a:spcPct val="90000"/>
        </a:lnSpc>
        <a:spcBef>
          <a:spcPts val="363"/>
        </a:spcBef>
        <a:spcAft>
          <a:spcPct val="0"/>
        </a:spcAft>
        <a:buClr>
          <a:srgbClr val="00A9F3"/>
        </a:buClr>
        <a:buSzPct val="80000"/>
        <a:buFont typeface="Arial" charset="0"/>
        <a:buChar char="•"/>
        <a:defRPr kern="1200">
          <a:solidFill>
            <a:schemeClr val="tx1"/>
          </a:solidFill>
          <a:latin typeface="Arial" charset="0"/>
          <a:ea typeface="Arial" charset="0"/>
          <a:cs typeface="Arial" charset="0"/>
        </a:defRPr>
      </a:lvl4pPr>
      <a:lvl5pPr marL="1349375" indent="-268288" algn="l" defTabSz="912813" rtl="0" eaLnBrk="1" fontAlgn="base" hangingPunct="1">
        <a:lnSpc>
          <a:spcPct val="90000"/>
        </a:lnSpc>
        <a:spcBef>
          <a:spcPts val="325"/>
        </a:spcBef>
        <a:spcAft>
          <a:spcPct val="0"/>
        </a:spcAft>
        <a:buClr>
          <a:srgbClr val="00A9F3"/>
        </a:buClr>
        <a:buSzPct val="80000"/>
        <a:buFont typeface="Arial" charset="0"/>
        <a:buChar char="•"/>
        <a:defRPr sz="1600" kern="1200">
          <a:solidFill>
            <a:schemeClr val="tx1"/>
          </a:solidFill>
          <a:latin typeface="Arial" charset="0"/>
          <a:ea typeface="Arial" charset="0"/>
          <a:cs typeface="Arial" charset="0"/>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7" r:id="rId1"/>
  </p:sldLayoutIdLst>
  <p:hf hdr="0"/>
  <p:txStyles>
    <p:titleStyle>
      <a:lvl1pPr algn="l" rtl="0" fontAlgn="base">
        <a:spcBef>
          <a:spcPct val="0"/>
        </a:spcBef>
        <a:spcAft>
          <a:spcPct val="0"/>
        </a:spcAft>
        <a:defRPr sz="3200" b="1" kern="1200">
          <a:solidFill>
            <a:schemeClr val="bg2"/>
          </a:solidFill>
          <a:latin typeface="+mj-lt"/>
          <a:ea typeface="ＭＳ Ｐゴシック" charset="-128"/>
          <a:cs typeface="+mj-cs"/>
        </a:defRPr>
      </a:lvl1pPr>
      <a:lvl2pPr algn="l" rtl="0" fontAlgn="base">
        <a:spcBef>
          <a:spcPct val="0"/>
        </a:spcBef>
        <a:spcAft>
          <a:spcPct val="0"/>
        </a:spcAft>
        <a:defRPr sz="3200" b="1">
          <a:solidFill>
            <a:schemeClr val="bg2"/>
          </a:solidFill>
          <a:latin typeface="Arial" charset="0"/>
          <a:ea typeface="ＭＳ Ｐゴシック" charset="-128"/>
        </a:defRPr>
      </a:lvl2pPr>
      <a:lvl3pPr algn="l" rtl="0" fontAlgn="base">
        <a:spcBef>
          <a:spcPct val="0"/>
        </a:spcBef>
        <a:spcAft>
          <a:spcPct val="0"/>
        </a:spcAft>
        <a:defRPr sz="3200" b="1">
          <a:solidFill>
            <a:schemeClr val="bg2"/>
          </a:solidFill>
          <a:latin typeface="Arial" charset="0"/>
          <a:ea typeface="ＭＳ Ｐゴシック" charset="-128"/>
        </a:defRPr>
      </a:lvl3pPr>
      <a:lvl4pPr algn="l" rtl="0" fontAlgn="base">
        <a:spcBef>
          <a:spcPct val="0"/>
        </a:spcBef>
        <a:spcAft>
          <a:spcPct val="0"/>
        </a:spcAft>
        <a:defRPr sz="3200" b="1">
          <a:solidFill>
            <a:schemeClr val="bg2"/>
          </a:solidFill>
          <a:latin typeface="Arial" charset="0"/>
          <a:ea typeface="ＭＳ Ｐゴシック" charset="-128"/>
        </a:defRPr>
      </a:lvl4pPr>
      <a:lvl5pPr algn="l" rtl="0" fontAlgn="base">
        <a:spcBef>
          <a:spcPct val="0"/>
        </a:spcBef>
        <a:spcAft>
          <a:spcPct val="0"/>
        </a:spcAft>
        <a:defRPr sz="3200" b="1">
          <a:solidFill>
            <a:schemeClr val="bg2"/>
          </a:solidFill>
          <a:latin typeface="Arial" charset="0"/>
          <a:ea typeface="ＭＳ Ｐゴシック" charset="-128"/>
        </a:defRPr>
      </a:lvl5pPr>
      <a:lvl6pPr marL="457200" algn="l" rtl="0" fontAlgn="base">
        <a:spcBef>
          <a:spcPct val="0"/>
        </a:spcBef>
        <a:spcAft>
          <a:spcPct val="0"/>
        </a:spcAft>
        <a:defRPr sz="3200" b="1">
          <a:solidFill>
            <a:schemeClr val="bg2"/>
          </a:solidFill>
          <a:latin typeface="Arial" charset="0"/>
          <a:ea typeface="ＭＳ Ｐゴシック" charset="-128"/>
        </a:defRPr>
      </a:lvl6pPr>
      <a:lvl7pPr marL="914400" algn="l" rtl="0" fontAlgn="base">
        <a:spcBef>
          <a:spcPct val="0"/>
        </a:spcBef>
        <a:spcAft>
          <a:spcPct val="0"/>
        </a:spcAft>
        <a:defRPr sz="3200" b="1">
          <a:solidFill>
            <a:schemeClr val="bg2"/>
          </a:solidFill>
          <a:latin typeface="Arial" charset="0"/>
          <a:ea typeface="ＭＳ Ｐゴシック" charset="-128"/>
        </a:defRPr>
      </a:lvl7pPr>
      <a:lvl8pPr marL="1371600" algn="l" rtl="0" fontAlgn="base">
        <a:spcBef>
          <a:spcPct val="0"/>
        </a:spcBef>
        <a:spcAft>
          <a:spcPct val="0"/>
        </a:spcAft>
        <a:defRPr sz="3200" b="1">
          <a:solidFill>
            <a:schemeClr val="bg2"/>
          </a:solidFill>
          <a:latin typeface="Arial" charset="0"/>
          <a:ea typeface="ＭＳ Ｐゴシック" charset="-128"/>
        </a:defRPr>
      </a:lvl8pPr>
      <a:lvl9pPr marL="1828800" algn="l" rtl="0" fontAlgn="base">
        <a:spcBef>
          <a:spcPct val="0"/>
        </a:spcBef>
        <a:spcAft>
          <a:spcPct val="0"/>
        </a:spcAft>
        <a:defRPr sz="3200" b="1">
          <a:solidFill>
            <a:schemeClr val="bg2"/>
          </a:solidFill>
          <a:latin typeface="Arial" charset="0"/>
          <a:ea typeface="ＭＳ Ｐゴシック" charset="-128"/>
        </a:defRPr>
      </a:lvl9pPr>
    </p:titleStyle>
    <p:bodyStyle>
      <a:lvl1pPr marL="265113" indent="-265113" algn="l" rtl="0" fontAlgn="base">
        <a:lnSpc>
          <a:spcPct val="90000"/>
        </a:lnSpc>
        <a:spcBef>
          <a:spcPct val="20000"/>
        </a:spcBef>
        <a:spcAft>
          <a:spcPct val="0"/>
        </a:spcAft>
        <a:buClr>
          <a:schemeClr val="bg2"/>
        </a:buClr>
        <a:buSzPct val="80000"/>
        <a:buFont typeface="Arial" charset="0"/>
        <a:buChar char="•"/>
        <a:defRPr sz="2400" kern="1200">
          <a:solidFill>
            <a:schemeClr val="tx1"/>
          </a:solidFill>
          <a:latin typeface="+mn-lt"/>
          <a:ea typeface="ＭＳ Ｐゴシック" charset="-128"/>
          <a:cs typeface="+mn-cs"/>
        </a:defRPr>
      </a:lvl1pPr>
      <a:lvl2pPr marL="538163" indent="-273050" algn="l" rtl="0" fontAlgn="base">
        <a:lnSpc>
          <a:spcPct val="90000"/>
        </a:lnSpc>
        <a:spcBef>
          <a:spcPct val="20000"/>
        </a:spcBef>
        <a:spcAft>
          <a:spcPct val="0"/>
        </a:spcAft>
        <a:buClr>
          <a:schemeClr val="bg2"/>
        </a:buClr>
        <a:buSzPct val="80000"/>
        <a:buFont typeface="Arial" charset="0"/>
        <a:buChar char="•"/>
        <a:defRPr sz="2000" kern="1200">
          <a:solidFill>
            <a:schemeClr val="tx1"/>
          </a:solidFill>
          <a:latin typeface="+mn-lt"/>
          <a:ea typeface="ＭＳ Ｐゴシック" charset="-128"/>
          <a:cs typeface="+mn-cs"/>
        </a:defRPr>
      </a:lvl2pPr>
      <a:lvl3pPr marL="803275" indent="-265113" algn="l" rtl="0" fontAlgn="base">
        <a:lnSpc>
          <a:spcPct val="90000"/>
        </a:lnSpc>
        <a:spcBef>
          <a:spcPct val="20000"/>
        </a:spcBef>
        <a:spcAft>
          <a:spcPct val="0"/>
        </a:spcAft>
        <a:buClr>
          <a:schemeClr val="bg2"/>
        </a:buClr>
        <a:buSzPct val="80000"/>
        <a:buFont typeface="Arial" charset="0"/>
        <a:buChar char="•"/>
        <a:defRPr kern="1200">
          <a:solidFill>
            <a:schemeClr val="tx1"/>
          </a:solidFill>
          <a:latin typeface="+mn-lt"/>
          <a:ea typeface="ＭＳ Ｐゴシック" charset="-128"/>
          <a:cs typeface="+mn-cs"/>
        </a:defRPr>
      </a:lvl3pPr>
      <a:lvl4pPr marL="1076325" indent="-273050" algn="l" rtl="0" fontAlgn="base">
        <a:lnSpc>
          <a:spcPct val="90000"/>
        </a:lnSpc>
        <a:spcBef>
          <a:spcPct val="20000"/>
        </a:spcBef>
        <a:spcAft>
          <a:spcPct val="0"/>
        </a:spcAft>
        <a:buClr>
          <a:schemeClr val="bg2"/>
        </a:buClr>
        <a:buSzPct val="80000"/>
        <a:buFont typeface="Arial" charset="0"/>
        <a:buChar char="•"/>
        <a:tabLst>
          <a:tab pos="1792288" algn="l"/>
        </a:tabLst>
        <a:defRPr sz="1600" kern="1200">
          <a:solidFill>
            <a:schemeClr val="tx1"/>
          </a:solidFill>
          <a:latin typeface="+mn-lt"/>
          <a:ea typeface="ＭＳ Ｐゴシック" charset="-128"/>
          <a:cs typeface="+mn-cs"/>
        </a:defRPr>
      </a:lvl4pPr>
      <a:lvl5pPr marL="1341438" indent="-265113" algn="l" rtl="0" fontAlgn="base">
        <a:lnSpc>
          <a:spcPct val="90000"/>
        </a:lnSpc>
        <a:spcBef>
          <a:spcPct val="20000"/>
        </a:spcBef>
        <a:spcAft>
          <a:spcPct val="0"/>
        </a:spcAft>
        <a:buClr>
          <a:schemeClr val="bg2"/>
        </a:buClr>
        <a:buSzPct val="80000"/>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vng-realisatie.github.io/klantinteracties/redoc-io-contactmoment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ng-realisatie.github.io/klantinteracties/" TargetMode="External"/><Relationship Id="rId2" Type="http://schemas.openxmlformats.org/officeDocument/2006/relationships/hyperlink" Target="https://github.com/VNG-Realisatie/klantinteracties/issues"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mmaonline.nl/index.php/Overzicht_GEMMA_Architectuurprincipes" TargetMode="External"/><Relationship Id="rId2" Type="http://schemas.openxmlformats.org/officeDocument/2006/relationships/hyperlink" Target="https://www.noraonline.nl/wiki/Proactief_aanbieden" TargetMode="External"/><Relationship Id="rId1" Type="http://schemas.openxmlformats.org/officeDocument/2006/relationships/slideLayout" Target="../slideLayouts/slideLayout2.xml"/><Relationship Id="rId4" Type="http://schemas.openxmlformats.org/officeDocument/2006/relationships/hyperlink" Target="https://www.gemmaonline.nl/images/gemmaonline/0/05/Omnichannel_referentiearchitectuur-def.pd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svg"/><Relationship Id="rId7" Type="http://schemas.openxmlformats.org/officeDocument/2006/relationships/image" Target="../media/image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ng-realisatie.github.io/klantinteracties/redoc-io-klanten" TargetMode="External"/><Relationship Id="rId2" Type="http://schemas.openxmlformats.org/officeDocument/2006/relationships/hyperlink" Target="https://eur-lex.europa.eu/legal-content/NL/TXT/?uri=CELEX%3A32015R15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080000" y="2160000"/>
            <a:ext cx="6120000" cy="1440000"/>
          </a:xfrm>
          <a:prstGeom prst="rect">
            <a:avLst/>
          </a:prstGeom>
        </p:spPr>
        <p:txBody>
          <a:bodyPr/>
          <a:lstStyle/>
          <a:p>
            <a:r>
              <a:rPr lang="nl-NL" dirty="0"/>
              <a:t>Van ‘zaak centraal’ </a:t>
            </a:r>
            <a:br>
              <a:rPr lang="nl-NL" dirty="0"/>
            </a:br>
            <a:r>
              <a:rPr lang="nl-NL" dirty="0"/>
              <a:t>naar ‘klant centraal’</a:t>
            </a:r>
          </a:p>
        </p:txBody>
      </p:sp>
      <p:sp>
        <p:nvSpPr>
          <p:cNvPr id="3" name="Ondertitel 2"/>
          <p:cNvSpPr>
            <a:spLocks noGrp="1"/>
          </p:cNvSpPr>
          <p:nvPr>
            <p:ph type="subTitle" idx="1"/>
          </p:nvPr>
        </p:nvSpPr>
        <p:spPr/>
        <p:txBody>
          <a:bodyPr/>
          <a:lstStyle/>
          <a:p>
            <a:r>
              <a:rPr lang="nl-NL" dirty="0"/>
              <a:t>Ontwikkeling API-standaarden voor Klantinteracties</a:t>
            </a:r>
          </a:p>
        </p:txBody>
      </p:sp>
      <p:sp>
        <p:nvSpPr>
          <p:cNvPr id="4" name="Tijdelijke aanduiding voor datum 3"/>
          <p:cNvSpPr>
            <a:spLocks noGrp="1"/>
          </p:cNvSpPr>
          <p:nvPr>
            <p:ph type="dt" sz="half" idx="10"/>
          </p:nvPr>
        </p:nvSpPr>
        <p:spPr/>
        <p:txBody>
          <a:bodyPr/>
          <a:lstStyle/>
          <a:p>
            <a:pPr>
              <a:defRPr/>
            </a:pPr>
            <a:r>
              <a:rPr lang="nl-NL" dirty="0"/>
              <a:t>23 juni 2022</a:t>
            </a:r>
          </a:p>
        </p:txBody>
      </p:sp>
    </p:spTree>
    <p:extLst>
      <p:ext uri="{BB962C8B-B14F-4D97-AF65-F5344CB8AC3E}">
        <p14:creationId xmlns:p14="http://schemas.microsoft.com/office/powerpoint/2010/main" val="5516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Contactmomenten API-standaard</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0" indent="0">
              <a:buNone/>
            </a:pPr>
            <a:r>
              <a:rPr lang="nl-NL" sz="2000" dirty="0"/>
              <a:t>Een contactmoment is een aaneengesloten periode (bij gebruik van een synchroon communicatiemiddel zoals de telefoon) of een moment (bij gebruik van een asynchroon communicatiemiddel zoals e-mail of een chatbericht) waarbij tussen de gemeente en een klant informatie wordt uitgewisseld </a:t>
            </a:r>
            <a:r>
              <a:rPr lang="nl-NL" sz="2000" i="1" dirty="0"/>
              <a:t>(concept)</a:t>
            </a:r>
            <a:r>
              <a:rPr lang="nl-NL" sz="2000" dirty="0"/>
              <a:t>.</a:t>
            </a:r>
          </a:p>
          <a:p>
            <a:pPr marL="0" indent="0">
              <a:buNone/>
            </a:pPr>
            <a:endParaRPr lang="nl-NL" sz="2000" dirty="0"/>
          </a:p>
          <a:p>
            <a:pPr marL="0" indent="0">
              <a:buNone/>
            </a:pPr>
            <a:r>
              <a:rPr lang="nl-NL" sz="2000" dirty="0"/>
              <a:t>Wat kan je ermee?</a:t>
            </a:r>
          </a:p>
          <a:p>
            <a:r>
              <a:rPr lang="nl-NL" sz="2000" dirty="0"/>
              <a:t>Vastleggen en inzien van (toelichting bij) contactmomenten tussen een </a:t>
            </a:r>
            <a:r>
              <a:rPr lang="nl-NL" sz="2000"/>
              <a:t>klant en </a:t>
            </a:r>
            <a:r>
              <a:rPr lang="nl-NL" sz="2000" dirty="0"/>
              <a:t>de gemeente. Daarbij horen gegevens zoals:</a:t>
            </a:r>
          </a:p>
          <a:p>
            <a:pPr lvl="1"/>
            <a:r>
              <a:rPr lang="nl-NL" sz="1800" dirty="0"/>
              <a:t>Kanaal (waarlangs het contactmoment gevoerd wordt).</a:t>
            </a:r>
          </a:p>
          <a:p>
            <a:pPr lvl="1"/>
            <a:r>
              <a:rPr lang="nl-NL" sz="1800" dirty="0"/>
              <a:t>Tekst (beschrijving van de inhoud van het contactmoment) – bijvoorbeeld een verslag van een telefoongesprek of interactie met een </a:t>
            </a:r>
            <a:r>
              <a:rPr lang="nl-NL" sz="1800" dirty="0" err="1"/>
              <a:t>chatbot</a:t>
            </a:r>
            <a:endParaRPr lang="nl-NL" sz="1800" dirty="0"/>
          </a:p>
          <a:p>
            <a:pPr lvl="1"/>
            <a:r>
              <a:rPr lang="nl-NL" sz="1800" dirty="0"/>
              <a:t>Indicatie dat contactmoment een vervolg is op een vorig contactmoment</a:t>
            </a:r>
          </a:p>
          <a:p>
            <a:pPr lvl="1"/>
            <a:r>
              <a:rPr lang="nl-NL" sz="1800" dirty="0"/>
              <a:t>Medewerker (met wie het contactmoment gevoerd is)</a:t>
            </a:r>
          </a:p>
          <a:p>
            <a:pPr lvl="1"/>
            <a:r>
              <a:rPr lang="nl-NL" sz="1800" dirty="0"/>
              <a:t>Verwijzingen naar besproken onderwerpen</a:t>
            </a:r>
          </a:p>
        </p:txBody>
      </p:sp>
      <p:sp>
        <p:nvSpPr>
          <p:cNvPr id="4" name="Tekstvak 3">
            <a:extLst>
              <a:ext uri="{FF2B5EF4-FFF2-40B4-BE49-F238E27FC236}">
                <a16:creationId xmlns:a16="http://schemas.microsoft.com/office/drawing/2014/main" id="{6B8EF160-5282-4CAD-B613-F2913073924A}"/>
              </a:ext>
            </a:extLst>
          </p:cNvPr>
          <p:cNvSpPr txBox="1"/>
          <p:nvPr/>
        </p:nvSpPr>
        <p:spPr>
          <a:xfrm>
            <a:off x="5664251" y="6493451"/>
            <a:ext cx="6527749" cy="276999"/>
          </a:xfrm>
          <a:prstGeom prst="rect">
            <a:avLst/>
          </a:prstGeom>
          <a:noFill/>
        </p:spPr>
        <p:txBody>
          <a:bodyPr wrap="none" rtlCol="0">
            <a:spAutoFit/>
          </a:bodyPr>
          <a:lstStyle/>
          <a:p>
            <a:pPr marL="269875" lvl="1" indent="0">
              <a:buNone/>
            </a:pPr>
            <a:r>
              <a:rPr lang="nl-NL" sz="1200" dirty="0">
                <a:latin typeface="+mn-lt"/>
                <a:hlinkClick r:id="rId2"/>
              </a:rPr>
              <a:t>https://vng-realisatie.github.io/klantinteracties/redoc-io-contactmomenten</a:t>
            </a:r>
            <a:r>
              <a:rPr lang="nl-NL" sz="1200" dirty="0">
                <a:latin typeface="+mn-lt"/>
              </a:rPr>
              <a:t> (in ontwikkeling)</a:t>
            </a:r>
          </a:p>
        </p:txBody>
      </p:sp>
    </p:spTree>
    <p:extLst>
      <p:ext uri="{BB962C8B-B14F-4D97-AF65-F5344CB8AC3E}">
        <p14:creationId xmlns:p14="http://schemas.microsoft.com/office/powerpoint/2010/main" val="115743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Productaanvragen API-standaard</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0" indent="0">
              <a:buNone/>
            </a:pPr>
            <a:r>
              <a:rPr lang="nl-NL" sz="2000" dirty="0">
                <a:effectLst/>
                <a:latin typeface="Arial" panose="020B0604020202020204" pitchFamily="34" charset="0"/>
                <a:ea typeface="Times New Roman" panose="02020603050405020304" pitchFamily="18" charset="0"/>
              </a:rPr>
              <a:t>Een productaanvraag is verzoek aan de gemeente voor de levering van een product of dienst </a:t>
            </a:r>
            <a:r>
              <a:rPr lang="nl-NL" sz="2000" i="1" dirty="0">
                <a:effectLst/>
                <a:latin typeface="Arial" panose="020B0604020202020204" pitchFamily="34" charset="0"/>
                <a:ea typeface="Times New Roman" panose="02020603050405020304" pitchFamily="18" charset="0"/>
              </a:rPr>
              <a:t>(concept)</a:t>
            </a:r>
            <a:r>
              <a:rPr lang="nl-NL" sz="2000" dirty="0">
                <a:effectLst/>
                <a:latin typeface="Arial" panose="020B0604020202020204" pitchFamily="34" charset="0"/>
                <a:ea typeface="Times New Roman" panose="02020603050405020304" pitchFamily="18" charset="0"/>
              </a:rPr>
              <a:t>. </a:t>
            </a:r>
            <a:endParaRPr lang="nl-NL" sz="2000" dirty="0"/>
          </a:p>
          <a:p>
            <a:pPr marL="0" indent="0">
              <a:buNone/>
            </a:pPr>
            <a:endParaRPr lang="nl-NL" dirty="0"/>
          </a:p>
          <a:p>
            <a:pPr marL="0" indent="0">
              <a:buNone/>
            </a:pPr>
            <a:r>
              <a:rPr lang="nl-NL" sz="2000" dirty="0"/>
              <a:t>Wat kan je ermee?</a:t>
            </a:r>
          </a:p>
          <a:p>
            <a:r>
              <a:rPr lang="nl-NL" sz="2000" dirty="0"/>
              <a:t>Vastleggen en inzien van gegevens over aanvragen van klanten bij de gemeente, zoals:</a:t>
            </a:r>
          </a:p>
          <a:p>
            <a:pPr lvl="1"/>
            <a:r>
              <a:rPr lang="nl-NL" sz="1800" dirty="0"/>
              <a:t>Aanvraagnummer – hiermee communiceren we met de klant over de status van de aanvraag</a:t>
            </a:r>
          </a:p>
          <a:p>
            <a:pPr lvl="1"/>
            <a:r>
              <a:rPr lang="nl-NL" sz="1800" dirty="0"/>
              <a:t>Registratiedatum</a:t>
            </a:r>
          </a:p>
          <a:p>
            <a:pPr lvl="1"/>
            <a:r>
              <a:rPr lang="nl-NL" sz="1800" dirty="0"/>
              <a:t>Indicatie dat verzoek een vervolg is op een vorig verzoek of intrekking daarvan</a:t>
            </a:r>
          </a:p>
          <a:p>
            <a:pPr lvl="1"/>
            <a:r>
              <a:rPr lang="nl-NL" sz="1800" dirty="0"/>
              <a:t>Een relatie naar het product dat besteld wordt.</a:t>
            </a:r>
            <a:endParaRPr lang="nl-NL" sz="2000" dirty="0"/>
          </a:p>
          <a:p>
            <a:r>
              <a:rPr lang="nl-NL" sz="2000" dirty="0"/>
              <a:t>Hoe en waar we </a:t>
            </a:r>
            <a:r>
              <a:rPr lang="nl-NL" sz="2000" b="1" dirty="0"/>
              <a:t>specifieke</a:t>
            </a:r>
            <a:r>
              <a:rPr lang="nl-NL" sz="2000" dirty="0"/>
              <a:t> aanvraaggegevens opslaan is onderwerp van onderzoek en beproeving. Denk hierbij aan informatie over schulden bij een schuldhulpverleningstraject of een nieuw woonadres bij een verhuizing.</a:t>
            </a:r>
          </a:p>
          <a:p>
            <a:pPr marL="0" indent="0">
              <a:buNone/>
            </a:pPr>
            <a:endParaRPr lang="nl-NL" sz="2000" dirty="0"/>
          </a:p>
        </p:txBody>
      </p:sp>
    </p:spTree>
    <p:extLst>
      <p:ext uri="{BB962C8B-B14F-4D97-AF65-F5344CB8AC3E}">
        <p14:creationId xmlns:p14="http://schemas.microsoft.com/office/powerpoint/2010/main" val="385170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F1924DD-8B9E-4EE2-B78D-7CC6BEA51B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5466" y="1718518"/>
            <a:ext cx="11986778" cy="3665788"/>
          </a:xfrm>
          <a:prstGeom prst="rect">
            <a:avLst/>
          </a:prstGeom>
        </p:spPr>
      </p:pic>
      <p:sp>
        <p:nvSpPr>
          <p:cNvPr id="5" name="Titel 1">
            <a:extLst>
              <a:ext uri="{FF2B5EF4-FFF2-40B4-BE49-F238E27FC236}">
                <a16:creationId xmlns:a16="http://schemas.microsoft.com/office/drawing/2014/main" id="{B00D0E08-A333-4C01-9DB0-7F0ED374AB23}"/>
              </a:ext>
            </a:extLst>
          </p:cNvPr>
          <p:cNvSpPr>
            <a:spLocks noGrp="1"/>
          </p:cNvSpPr>
          <p:nvPr>
            <p:ph type="title"/>
          </p:nvPr>
        </p:nvSpPr>
        <p:spPr>
          <a:xfrm>
            <a:off x="1080000" y="1080000"/>
            <a:ext cx="10033200" cy="720000"/>
          </a:xfrm>
        </p:spPr>
        <p:txBody>
          <a:bodyPr/>
          <a:lstStyle/>
          <a:p>
            <a:r>
              <a:rPr lang="nl-NL" dirty="0"/>
              <a:t>Hoe hangt dit nu allemaal samen?</a:t>
            </a:r>
          </a:p>
        </p:txBody>
      </p:sp>
    </p:spTree>
    <p:extLst>
      <p:ext uri="{BB962C8B-B14F-4D97-AF65-F5344CB8AC3E}">
        <p14:creationId xmlns:p14="http://schemas.microsoft.com/office/powerpoint/2010/main" val="130951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Op de </a:t>
            </a:r>
            <a:r>
              <a:rPr lang="nl-NL" dirty="0" err="1"/>
              <a:t>to</a:t>
            </a:r>
            <a:r>
              <a:rPr lang="nl-NL" dirty="0"/>
              <a:t> do-lijst:</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457200" indent="-457200">
              <a:buFont typeface="Arial" charset="0"/>
              <a:buAutoNum type="arabicPeriod"/>
            </a:pPr>
            <a:r>
              <a:rPr lang="nl-NL" sz="2000" dirty="0"/>
              <a:t>Verwerken geleerde lessen bij ‘zaken’: hoe maken we het vastleggen en met name opvragen van gerelateerde gegevens over klanten en hun interacties eenvoudig?</a:t>
            </a:r>
          </a:p>
          <a:p>
            <a:pPr marL="457200" indent="-457200">
              <a:buFont typeface="Arial" charset="0"/>
              <a:buAutoNum type="arabicPeriod"/>
            </a:pPr>
            <a:r>
              <a:rPr lang="nl-NL" sz="2000" dirty="0"/>
              <a:t>Wat is nu precies de relatie tussen een productaanvraag, een zaak, een PDC-productdefinitie en het concrete geleverde product?</a:t>
            </a:r>
          </a:p>
          <a:p>
            <a:pPr marL="728662" lvl="1" indent="-457200"/>
            <a:r>
              <a:rPr lang="nl-NL" sz="1800" dirty="0"/>
              <a:t>Meer bepaald: welke kenmerken horen bij de aanvraag, welke bij de zaak, welke bij de </a:t>
            </a:r>
            <a:r>
              <a:rPr lang="nl-NL" sz="1800" dirty="0" err="1"/>
              <a:t>productdefintie</a:t>
            </a:r>
            <a:r>
              <a:rPr lang="nl-NL" sz="1800" dirty="0"/>
              <a:t> en welke bij het zaaktype?</a:t>
            </a:r>
          </a:p>
          <a:p>
            <a:pPr marL="457200" indent="-457200">
              <a:buAutoNum type="arabicPeriod"/>
            </a:pPr>
            <a:r>
              <a:rPr lang="nl-NL" sz="2000" dirty="0"/>
              <a:t>Hoe en waar leggen we nu </a:t>
            </a:r>
            <a:r>
              <a:rPr lang="nl-NL" sz="2000" dirty="0" err="1"/>
              <a:t>productspecifieke</a:t>
            </a:r>
            <a:r>
              <a:rPr lang="nl-NL" sz="2000" dirty="0"/>
              <a:t> aanvraaginformatie vast?</a:t>
            </a:r>
          </a:p>
          <a:p>
            <a:pPr marL="457200" indent="-457200">
              <a:buAutoNum type="arabicPeriod"/>
            </a:pPr>
            <a:r>
              <a:rPr lang="nl-NL" sz="2000" dirty="0"/>
              <a:t>Onder welke voorwaarden mogen welke gegevens door welke personen worden ingezien en hergebruikt?</a:t>
            </a:r>
          </a:p>
          <a:p>
            <a:pPr marL="457200" indent="-457200">
              <a:buAutoNum type="arabicPeriod"/>
            </a:pPr>
            <a:r>
              <a:rPr lang="nl-NL" sz="2000" dirty="0"/>
              <a:t>Naamgeving:  'productaanvragen’. Is die voldoende duidelijk?</a:t>
            </a:r>
          </a:p>
        </p:txBody>
      </p:sp>
    </p:spTree>
    <p:extLst>
      <p:ext uri="{BB962C8B-B14F-4D97-AF65-F5344CB8AC3E}">
        <p14:creationId xmlns:p14="http://schemas.microsoft.com/office/powerpoint/2010/main" val="85059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Inzichten hierover? Andere verzoeken? Of op de hoogte blijven?</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4864500"/>
            <a:ext cx="10033200" cy="1470039"/>
          </a:xfrm>
        </p:spPr>
        <p:txBody>
          <a:bodyPr/>
          <a:lstStyle/>
          <a:p>
            <a:r>
              <a:rPr lang="nl-NL" dirty="0"/>
              <a:t>Dien een issue in via </a:t>
            </a:r>
            <a:br>
              <a:rPr lang="nl-NL" dirty="0"/>
            </a:br>
            <a:r>
              <a:rPr lang="nl-NL" dirty="0">
                <a:hlinkClick r:id="rId2"/>
              </a:rPr>
              <a:t>https://github.com/VNG-Realisatie/klantinteracties/issues</a:t>
            </a:r>
            <a:r>
              <a:rPr lang="nl-NL" dirty="0"/>
              <a:t>.</a:t>
            </a:r>
          </a:p>
          <a:p>
            <a:r>
              <a:rPr lang="nl-NL" dirty="0"/>
              <a:t>Documentatie bij de API-standaarden is of wordt beschikbaar via </a:t>
            </a:r>
            <a:br>
              <a:rPr lang="nl-NL" dirty="0"/>
            </a:br>
            <a:r>
              <a:rPr lang="nl-NL" dirty="0">
                <a:hlinkClick r:id="rId3"/>
              </a:rPr>
              <a:t>https://vng-realisatie.github.io/klantinteracties/</a:t>
            </a:r>
            <a:r>
              <a:rPr lang="nl-NL" dirty="0"/>
              <a:t>.</a:t>
            </a:r>
          </a:p>
          <a:p>
            <a:pPr marL="0" indent="0">
              <a:buNone/>
            </a:pPr>
            <a:r>
              <a:rPr lang="nl-NL" dirty="0"/>
              <a:t> </a:t>
            </a:r>
          </a:p>
          <a:p>
            <a:pPr marL="0" indent="0">
              <a:buNone/>
            </a:pPr>
            <a:endParaRPr lang="nl-NL" dirty="0"/>
          </a:p>
        </p:txBody>
      </p:sp>
      <p:pic>
        <p:nvPicPr>
          <p:cNvPr id="1028" name="Picture 4">
            <a:extLst>
              <a:ext uri="{FF2B5EF4-FFF2-40B4-BE49-F238E27FC236}">
                <a16:creationId xmlns:a16="http://schemas.microsoft.com/office/drawing/2014/main" id="{5F97A009-A26E-4A80-8AB1-8452F8D10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983" y="1800000"/>
            <a:ext cx="6343218" cy="306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27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080000" y="2160000"/>
            <a:ext cx="6120000" cy="1440000"/>
          </a:xfrm>
          <a:prstGeom prst="rect">
            <a:avLst/>
          </a:prstGeom>
        </p:spPr>
        <p:txBody>
          <a:bodyPr/>
          <a:lstStyle/>
          <a:p>
            <a:r>
              <a:rPr lang="nl-NL" dirty="0"/>
              <a:t>Referentiemateriaal</a:t>
            </a:r>
          </a:p>
        </p:txBody>
      </p:sp>
      <p:sp>
        <p:nvSpPr>
          <p:cNvPr id="3" name="Ondertitel 2"/>
          <p:cNvSpPr>
            <a:spLocks noGrp="1"/>
          </p:cNvSpPr>
          <p:nvPr>
            <p:ph type="subTitle" idx="1"/>
          </p:nvPr>
        </p:nvSpPr>
        <p:spPr/>
        <p:txBody>
          <a:bodyPr/>
          <a:lstStyle/>
          <a:p>
            <a:r>
              <a:rPr lang="nl-NL" dirty="0"/>
              <a:t>Bij API-standaarden voor Klantinteracties</a:t>
            </a:r>
          </a:p>
        </p:txBody>
      </p:sp>
      <p:sp>
        <p:nvSpPr>
          <p:cNvPr id="4" name="Tijdelijke aanduiding voor datum 3"/>
          <p:cNvSpPr>
            <a:spLocks noGrp="1"/>
          </p:cNvSpPr>
          <p:nvPr>
            <p:ph type="dt" sz="half" idx="10"/>
          </p:nvPr>
        </p:nvSpPr>
        <p:spPr/>
        <p:txBody>
          <a:bodyPr/>
          <a:lstStyle/>
          <a:p>
            <a:pPr>
              <a:defRPr/>
            </a:pPr>
            <a:r>
              <a:rPr lang="nl-NL" dirty="0"/>
              <a:t>23 juni 2022</a:t>
            </a:r>
          </a:p>
        </p:txBody>
      </p:sp>
    </p:spTree>
    <p:extLst>
      <p:ext uri="{BB962C8B-B14F-4D97-AF65-F5344CB8AC3E}">
        <p14:creationId xmlns:p14="http://schemas.microsoft.com/office/powerpoint/2010/main" val="366863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DA37C0D-BE3D-4881-8655-ADF66E8C06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11" y="1718518"/>
            <a:ext cx="11986778" cy="3665788"/>
          </a:xfrm>
          <a:prstGeom prst="rect">
            <a:avLst/>
          </a:prstGeom>
        </p:spPr>
      </p:pic>
      <p:pic>
        <p:nvPicPr>
          <p:cNvPr id="10" name="Graphic 9">
            <a:extLst>
              <a:ext uri="{FF2B5EF4-FFF2-40B4-BE49-F238E27FC236}">
                <a16:creationId xmlns:a16="http://schemas.microsoft.com/office/drawing/2014/main" id="{B58E6BFC-824B-43EC-9237-4329321BB6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6000" y="2308003"/>
            <a:ext cx="8640000" cy="2642279"/>
          </a:xfrm>
          <a:prstGeom prst="rect">
            <a:avLst/>
          </a:prstGeom>
        </p:spPr>
      </p:pic>
      <p:sp>
        <p:nvSpPr>
          <p:cNvPr id="5" name="Titel 1">
            <a:extLst>
              <a:ext uri="{FF2B5EF4-FFF2-40B4-BE49-F238E27FC236}">
                <a16:creationId xmlns:a16="http://schemas.microsoft.com/office/drawing/2014/main" id="{B00D0E08-A333-4C01-9DB0-7F0ED374AB23}"/>
              </a:ext>
            </a:extLst>
          </p:cNvPr>
          <p:cNvSpPr>
            <a:spLocks noGrp="1"/>
          </p:cNvSpPr>
          <p:nvPr>
            <p:ph type="title"/>
          </p:nvPr>
        </p:nvSpPr>
        <p:spPr>
          <a:xfrm>
            <a:off x="1080000" y="1080000"/>
            <a:ext cx="10033200" cy="720000"/>
          </a:xfrm>
        </p:spPr>
        <p:txBody>
          <a:bodyPr/>
          <a:lstStyle/>
          <a:p>
            <a:r>
              <a:rPr lang="nl-NL" dirty="0"/>
              <a:t>Bedrijfs- en applicatiearchitectuur klantinteracties</a:t>
            </a:r>
          </a:p>
        </p:txBody>
      </p:sp>
    </p:spTree>
    <p:extLst>
      <p:ext uri="{BB962C8B-B14F-4D97-AF65-F5344CB8AC3E}">
        <p14:creationId xmlns:p14="http://schemas.microsoft.com/office/powerpoint/2010/main" val="378746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4C311E0-3A01-4E25-8593-129C7D07C3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6000" y="25874"/>
            <a:ext cx="8640000" cy="4924407"/>
          </a:xfrm>
          <a:prstGeom prst="rect">
            <a:avLst/>
          </a:prstGeom>
        </p:spPr>
      </p:pic>
    </p:spTree>
    <p:extLst>
      <p:ext uri="{BB962C8B-B14F-4D97-AF65-F5344CB8AC3E}">
        <p14:creationId xmlns:p14="http://schemas.microsoft.com/office/powerpoint/2010/main" val="422856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AEE3C42-5700-40F9-B8C1-6C2C1846C3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6000" y="25874"/>
            <a:ext cx="8640000" cy="6832126"/>
          </a:xfrm>
          <a:prstGeom prst="rect">
            <a:avLst/>
          </a:prstGeom>
        </p:spPr>
      </p:pic>
    </p:spTree>
    <p:extLst>
      <p:ext uri="{BB962C8B-B14F-4D97-AF65-F5344CB8AC3E}">
        <p14:creationId xmlns:p14="http://schemas.microsoft.com/office/powerpoint/2010/main" val="333116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6AE0A06-1E4D-49A0-890E-918DB4140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5474" y="1800000"/>
            <a:ext cx="9081052" cy="4316267"/>
          </a:xfrm>
          <a:prstGeom prst="rect">
            <a:avLst/>
          </a:prstGeom>
        </p:spPr>
      </p:pic>
      <p:sp>
        <p:nvSpPr>
          <p:cNvPr id="21" name="Titel 1">
            <a:extLst>
              <a:ext uri="{FF2B5EF4-FFF2-40B4-BE49-F238E27FC236}">
                <a16:creationId xmlns:a16="http://schemas.microsoft.com/office/drawing/2014/main" id="{A2E10B5F-EB7E-4422-9DC1-5E060FAE1DC1}"/>
              </a:ext>
            </a:extLst>
          </p:cNvPr>
          <p:cNvSpPr>
            <a:spLocks noGrp="1"/>
          </p:cNvSpPr>
          <p:nvPr>
            <p:ph type="title"/>
          </p:nvPr>
        </p:nvSpPr>
        <p:spPr>
          <a:xfrm>
            <a:off x="1080000" y="1080000"/>
            <a:ext cx="10033200" cy="720000"/>
          </a:xfrm>
        </p:spPr>
        <p:txBody>
          <a:bodyPr/>
          <a:lstStyle/>
          <a:p>
            <a:r>
              <a:rPr lang="nl-NL" dirty="0"/>
              <a:t>Werken in de keten op basis van productaanvragen</a:t>
            </a:r>
          </a:p>
        </p:txBody>
      </p:sp>
    </p:spTree>
    <p:extLst>
      <p:ext uri="{BB962C8B-B14F-4D97-AF65-F5344CB8AC3E}">
        <p14:creationId xmlns:p14="http://schemas.microsoft.com/office/powerpoint/2010/main" val="383908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a:xfrm>
            <a:off x="1080000" y="1080000"/>
            <a:ext cx="10159500" cy="720000"/>
          </a:xfrm>
        </p:spPr>
        <p:txBody>
          <a:bodyPr/>
          <a:lstStyle/>
          <a:p>
            <a:r>
              <a:rPr lang="nl-NL" dirty="0"/>
              <a:t>We hebben een duidelijke visie op dienstverlening…</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0" indent="0">
              <a:buNone/>
            </a:pPr>
            <a:r>
              <a:rPr lang="nl-NL" sz="2000" dirty="0"/>
              <a:t>NORA:</a:t>
            </a:r>
          </a:p>
          <a:p>
            <a:r>
              <a:rPr lang="nl-NL" sz="2000" dirty="0"/>
              <a:t>De dienst ondersteunt </a:t>
            </a:r>
            <a:r>
              <a:rPr lang="nl-NL" sz="2000" dirty="0" err="1"/>
              <a:t>proactiviteit</a:t>
            </a:r>
            <a:r>
              <a:rPr lang="nl-NL" sz="2000" dirty="0"/>
              <a:t> van dienstverleners binnen en buiten de organisatie</a:t>
            </a:r>
          </a:p>
          <a:p>
            <a:pPr marL="0" indent="0">
              <a:buNone/>
            </a:pPr>
            <a:endParaRPr lang="nl-NL" sz="2000" dirty="0"/>
          </a:p>
          <a:p>
            <a:pPr marL="0" indent="0">
              <a:buNone/>
            </a:pPr>
            <a:r>
              <a:rPr lang="nl-NL" sz="2000" dirty="0"/>
              <a:t>GEMMA:</a:t>
            </a:r>
          </a:p>
          <a:p>
            <a:r>
              <a:rPr lang="nl-NL" sz="2000" dirty="0"/>
              <a:t>Onze gemeente biedt de klant een goede informatiepositie</a:t>
            </a:r>
          </a:p>
          <a:p>
            <a:r>
              <a:rPr lang="nl-NL" sz="2000" dirty="0"/>
              <a:t>Onze gemeente denkt vanuit de positie van de klant</a:t>
            </a:r>
          </a:p>
          <a:p>
            <a:pPr marL="0" indent="0">
              <a:buNone/>
            </a:pPr>
            <a:endParaRPr lang="nl-NL" sz="2000" dirty="0"/>
          </a:p>
          <a:p>
            <a:pPr marL="0" indent="0">
              <a:buNone/>
            </a:pPr>
            <a:r>
              <a:rPr lang="nl-NL" sz="2000" dirty="0"/>
              <a:t>GEMMA </a:t>
            </a:r>
            <a:r>
              <a:rPr lang="nl-NL" sz="2000" dirty="0" err="1"/>
              <a:t>Omnichannel</a:t>
            </a:r>
            <a:r>
              <a:rPr lang="nl-NL" sz="2000" dirty="0"/>
              <a:t>:</a:t>
            </a:r>
          </a:p>
          <a:p>
            <a:r>
              <a:rPr lang="nl-NL" sz="2000" dirty="0"/>
              <a:t>De klant ervaart de gemeente als één organisatie</a:t>
            </a:r>
          </a:p>
          <a:p>
            <a:r>
              <a:rPr lang="nl-NL" sz="2000" dirty="0">
                <a:effectLst/>
                <a:latin typeface="Arial" panose="020B0604020202020204" pitchFamily="34" charset="0"/>
              </a:rPr>
              <a:t>De gemeente heeft integraal zicht op de situatie van de klant</a:t>
            </a:r>
          </a:p>
          <a:p>
            <a:pPr marL="0" indent="0">
              <a:buNone/>
            </a:pPr>
            <a:endParaRPr lang="nl-NL" dirty="0">
              <a:latin typeface="Arial" panose="020B0604020202020204" pitchFamily="34" charset="0"/>
            </a:endParaRPr>
          </a:p>
          <a:p>
            <a:pPr marL="0" indent="0">
              <a:buNone/>
            </a:pPr>
            <a:r>
              <a:rPr lang="nl-NL" sz="1200" dirty="0">
                <a:hlinkClick r:id="rId2"/>
              </a:rPr>
              <a:t>https://www.noraonline.nl/wiki/Proactief_aanbieden</a:t>
            </a:r>
            <a:endParaRPr lang="nl-NL" sz="1200" dirty="0"/>
          </a:p>
          <a:p>
            <a:pPr marL="0" indent="0">
              <a:buNone/>
            </a:pPr>
            <a:r>
              <a:rPr lang="nl-NL" sz="1200" dirty="0">
                <a:hlinkClick r:id="rId3"/>
              </a:rPr>
              <a:t>https://www.gemmaonline.nl/index.php/Overzicht_GEMMA_Architectuurprincipes</a:t>
            </a:r>
            <a:endParaRPr lang="nl-NL" sz="1200" dirty="0"/>
          </a:p>
          <a:p>
            <a:pPr marL="0" indent="0">
              <a:buNone/>
            </a:pPr>
            <a:r>
              <a:rPr lang="nl-NL" sz="1200" dirty="0">
                <a:hlinkClick r:id="rId4"/>
              </a:rPr>
              <a:t>https://www.gemmaonline.nl/images/gemmaonline/0/05/Omnichannel_referentiearchitectuur-def.pdf</a:t>
            </a:r>
            <a:r>
              <a:rPr lang="nl-NL" sz="1200" dirty="0"/>
              <a:t>. </a:t>
            </a:r>
          </a:p>
        </p:txBody>
      </p:sp>
    </p:spTree>
    <p:extLst>
      <p:ext uri="{BB962C8B-B14F-4D97-AF65-F5344CB8AC3E}">
        <p14:creationId xmlns:p14="http://schemas.microsoft.com/office/powerpoint/2010/main" val="7252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C598830B-F0FB-41EE-8480-FD2F4131BE09}"/>
              </a:ext>
            </a:extLst>
          </p:cNvPr>
          <p:cNvGrpSpPr/>
          <p:nvPr/>
        </p:nvGrpSpPr>
        <p:grpSpPr>
          <a:xfrm>
            <a:off x="4048827" y="1533749"/>
            <a:ext cx="4320000" cy="4320000"/>
            <a:chOff x="3829855" y="1950639"/>
            <a:chExt cx="4320000" cy="4320000"/>
          </a:xfrm>
        </p:grpSpPr>
        <p:grpSp>
          <p:nvGrpSpPr>
            <p:cNvPr id="37" name="Groep 36">
              <a:extLst>
                <a:ext uri="{FF2B5EF4-FFF2-40B4-BE49-F238E27FC236}">
                  <a16:creationId xmlns:a16="http://schemas.microsoft.com/office/drawing/2014/main" id="{A060EBA8-EC66-428F-ABC0-4E1F0D4D4DFE}"/>
                </a:ext>
              </a:extLst>
            </p:cNvPr>
            <p:cNvGrpSpPr/>
            <p:nvPr/>
          </p:nvGrpSpPr>
          <p:grpSpPr>
            <a:xfrm>
              <a:off x="3829855" y="1950639"/>
              <a:ext cx="4320000" cy="4320000"/>
              <a:chOff x="3829855" y="1950639"/>
              <a:chExt cx="4320000" cy="4320000"/>
            </a:xfrm>
          </p:grpSpPr>
          <p:sp>
            <p:nvSpPr>
              <p:cNvPr id="39" name="Ovaal 38">
                <a:extLst>
                  <a:ext uri="{FF2B5EF4-FFF2-40B4-BE49-F238E27FC236}">
                    <a16:creationId xmlns:a16="http://schemas.microsoft.com/office/drawing/2014/main" id="{D5316559-D0BB-40EF-82F1-81DEF15A6DC0}"/>
                  </a:ext>
                </a:extLst>
              </p:cNvPr>
              <p:cNvSpPr/>
              <p:nvPr/>
            </p:nvSpPr>
            <p:spPr>
              <a:xfrm>
                <a:off x="3829855" y="1950639"/>
                <a:ext cx="4320000" cy="4320000"/>
              </a:xfrm>
              <a:prstGeom prst="ellipse">
                <a:avLst/>
              </a:prstGeom>
              <a:solidFill>
                <a:srgbClr val="C2001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0" name="Ovaal 39">
                <a:extLst>
                  <a:ext uri="{FF2B5EF4-FFF2-40B4-BE49-F238E27FC236}">
                    <a16:creationId xmlns:a16="http://schemas.microsoft.com/office/drawing/2014/main" id="{F50273D1-B8EC-4DF7-A4D5-7D417EEE19D3}"/>
                  </a:ext>
                </a:extLst>
              </p:cNvPr>
              <p:cNvSpPr/>
              <p:nvPr/>
            </p:nvSpPr>
            <p:spPr>
              <a:xfrm>
                <a:off x="4162841" y="2310639"/>
                <a:ext cx="3600000" cy="36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Ovaal 40">
                <a:extLst>
                  <a:ext uri="{FF2B5EF4-FFF2-40B4-BE49-F238E27FC236}">
                    <a16:creationId xmlns:a16="http://schemas.microsoft.com/office/drawing/2014/main" id="{D0962709-3FD8-4A45-BAEE-D91864FD96A1}"/>
                  </a:ext>
                </a:extLst>
              </p:cNvPr>
              <p:cNvSpPr/>
              <p:nvPr/>
            </p:nvSpPr>
            <p:spPr>
              <a:xfrm>
                <a:off x="4522841" y="2653143"/>
                <a:ext cx="2880000" cy="2880000"/>
              </a:xfrm>
              <a:prstGeom prst="ellipse">
                <a:avLst/>
              </a:prstGeom>
              <a:solidFill>
                <a:srgbClr val="C2001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2" name="Ovaal 41">
                <a:extLst>
                  <a:ext uri="{FF2B5EF4-FFF2-40B4-BE49-F238E27FC236}">
                    <a16:creationId xmlns:a16="http://schemas.microsoft.com/office/drawing/2014/main" id="{7BF5F618-E639-4AA4-A819-8F0AE949E1E3}"/>
                  </a:ext>
                </a:extLst>
              </p:cNvPr>
              <p:cNvSpPr/>
              <p:nvPr/>
            </p:nvSpPr>
            <p:spPr>
              <a:xfrm>
                <a:off x="4873316" y="2999932"/>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38" name="Ovaal 37">
              <a:extLst>
                <a:ext uri="{FF2B5EF4-FFF2-40B4-BE49-F238E27FC236}">
                  <a16:creationId xmlns:a16="http://schemas.microsoft.com/office/drawing/2014/main" id="{3297B70E-7238-4F18-AE2B-FE70CB07D48C}"/>
                </a:ext>
              </a:extLst>
            </p:cNvPr>
            <p:cNvSpPr/>
            <p:nvPr/>
          </p:nvSpPr>
          <p:spPr>
            <a:xfrm>
              <a:off x="5225259" y="3359932"/>
              <a:ext cx="1440000" cy="1440000"/>
            </a:xfrm>
            <a:prstGeom prst="ellipse">
              <a:avLst/>
            </a:prstGeom>
            <a:solidFill>
              <a:srgbClr val="C20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pic>
        <p:nvPicPr>
          <p:cNvPr id="5" name="Tijdelijke aanduiding voor inhoud 4" descr="Gebruiker met effen opvulling">
            <a:extLst>
              <a:ext uri="{FF2B5EF4-FFF2-40B4-BE49-F238E27FC236}">
                <a16:creationId xmlns:a16="http://schemas.microsoft.com/office/drawing/2014/main" id="{90C9A1A3-B906-47CA-87FE-96A9847CB8D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62969" y="2950432"/>
            <a:ext cx="1002523" cy="1002523"/>
          </a:xfrm>
        </p:spPr>
      </p:pic>
      <p:sp>
        <p:nvSpPr>
          <p:cNvPr id="15" name="Tekstvak 14">
            <a:extLst>
              <a:ext uri="{FF2B5EF4-FFF2-40B4-BE49-F238E27FC236}">
                <a16:creationId xmlns:a16="http://schemas.microsoft.com/office/drawing/2014/main" id="{C1BD770B-7C3B-4850-A6DE-38B779C83D2F}"/>
              </a:ext>
            </a:extLst>
          </p:cNvPr>
          <p:cNvSpPr txBox="1"/>
          <p:nvPr/>
        </p:nvSpPr>
        <p:spPr>
          <a:xfrm>
            <a:off x="5753714" y="3780440"/>
            <a:ext cx="835485" cy="461665"/>
          </a:xfrm>
          <a:prstGeom prst="rect">
            <a:avLst/>
          </a:prstGeom>
          <a:noFill/>
        </p:spPr>
        <p:txBody>
          <a:bodyPr wrap="none" rtlCol="0">
            <a:spAutoFit/>
          </a:bodyPr>
          <a:lstStyle/>
          <a:p>
            <a:pPr algn="ctr"/>
            <a:r>
              <a:rPr lang="nl-NL" dirty="0">
                <a:solidFill>
                  <a:schemeClr val="bg1"/>
                </a:solidFill>
                <a:latin typeface="+mj-lt"/>
              </a:rPr>
              <a:t>klant</a:t>
            </a:r>
          </a:p>
        </p:txBody>
      </p:sp>
      <p:sp>
        <p:nvSpPr>
          <p:cNvPr id="2" name="Titel 1"/>
          <p:cNvSpPr>
            <a:spLocks noGrp="1"/>
          </p:cNvSpPr>
          <p:nvPr>
            <p:ph type="title"/>
          </p:nvPr>
        </p:nvSpPr>
        <p:spPr/>
        <p:txBody>
          <a:bodyPr/>
          <a:lstStyle/>
          <a:p>
            <a:r>
              <a:rPr lang="nl-NL" dirty="0"/>
              <a:t>…die impliceert dat:</a:t>
            </a:r>
          </a:p>
        </p:txBody>
      </p:sp>
      <p:pic>
        <p:nvPicPr>
          <p:cNvPr id="7" name="Graphic 6" descr="Archiefdoos archief met effen opvulling">
            <a:extLst>
              <a:ext uri="{FF2B5EF4-FFF2-40B4-BE49-F238E27FC236}">
                <a16:creationId xmlns:a16="http://schemas.microsoft.com/office/drawing/2014/main" id="{FAD60278-3FD4-46AE-A428-4F44FFEDEE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3786" y="1867264"/>
            <a:ext cx="1223619" cy="1223619"/>
          </a:xfrm>
          <a:prstGeom prst="rect">
            <a:avLst/>
          </a:prstGeom>
        </p:spPr>
      </p:pic>
      <p:pic>
        <p:nvPicPr>
          <p:cNvPr id="12" name="Graphic 11" descr="Chatten met effen opvulling">
            <a:extLst>
              <a:ext uri="{FF2B5EF4-FFF2-40B4-BE49-F238E27FC236}">
                <a16:creationId xmlns:a16="http://schemas.microsoft.com/office/drawing/2014/main" id="{06E36D23-2D42-488D-8D7E-4A5356162B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35787" y="956594"/>
            <a:ext cx="1799769" cy="1799769"/>
          </a:xfrm>
          <a:prstGeom prst="rect">
            <a:avLst/>
          </a:prstGeom>
        </p:spPr>
      </p:pic>
      <p:pic>
        <p:nvPicPr>
          <p:cNvPr id="14" name="Graphic 13" descr="Inventarisatie met effen opvulling">
            <a:extLst>
              <a:ext uri="{FF2B5EF4-FFF2-40B4-BE49-F238E27FC236}">
                <a16:creationId xmlns:a16="http://schemas.microsoft.com/office/drawing/2014/main" id="{01B5A767-9E47-45B0-BFEE-12D4D2F5A8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69663" y="4344786"/>
            <a:ext cx="1630291" cy="1630291"/>
          </a:xfrm>
          <a:prstGeom prst="rect">
            <a:avLst/>
          </a:prstGeom>
        </p:spPr>
      </p:pic>
      <p:sp>
        <p:nvSpPr>
          <p:cNvPr id="16" name="Tekstvak 15">
            <a:extLst>
              <a:ext uri="{FF2B5EF4-FFF2-40B4-BE49-F238E27FC236}">
                <a16:creationId xmlns:a16="http://schemas.microsoft.com/office/drawing/2014/main" id="{42DF27D2-163A-4242-8DF8-41F07D8C0DB9}"/>
              </a:ext>
            </a:extLst>
          </p:cNvPr>
          <p:cNvSpPr txBox="1"/>
          <p:nvPr/>
        </p:nvSpPr>
        <p:spPr>
          <a:xfrm>
            <a:off x="1834211" y="5839006"/>
            <a:ext cx="1850667" cy="461665"/>
          </a:xfrm>
          <a:prstGeom prst="rect">
            <a:avLst/>
          </a:prstGeom>
          <a:noFill/>
        </p:spPr>
        <p:txBody>
          <a:bodyPr wrap="square" rtlCol="0">
            <a:spAutoFit/>
          </a:bodyPr>
          <a:lstStyle/>
          <a:p>
            <a:pPr algn="ctr"/>
            <a:r>
              <a:rPr lang="nl-NL" dirty="0">
                <a:latin typeface="+mj-lt"/>
              </a:rPr>
              <a:t>producten</a:t>
            </a:r>
          </a:p>
        </p:txBody>
      </p:sp>
      <p:sp>
        <p:nvSpPr>
          <p:cNvPr id="17" name="Tekstvak 16">
            <a:extLst>
              <a:ext uri="{FF2B5EF4-FFF2-40B4-BE49-F238E27FC236}">
                <a16:creationId xmlns:a16="http://schemas.microsoft.com/office/drawing/2014/main" id="{BD97B5E6-C8B2-45E1-A6B7-637C7402590A}"/>
              </a:ext>
            </a:extLst>
          </p:cNvPr>
          <p:cNvSpPr txBox="1"/>
          <p:nvPr/>
        </p:nvSpPr>
        <p:spPr>
          <a:xfrm>
            <a:off x="9135787" y="2382031"/>
            <a:ext cx="1850667" cy="461665"/>
          </a:xfrm>
          <a:prstGeom prst="rect">
            <a:avLst/>
          </a:prstGeom>
          <a:noFill/>
        </p:spPr>
        <p:txBody>
          <a:bodyPr wrap="square" rtlCol="0">
            <a:spAutoFit/>
          </a:bodyPr>
          <a:lstStyle/>
          <a:p>
            <a:pPr algn="ctr"/>
            <a:r>
              <a:rPr lang="nl-NL" dirty="0">
                <a:latin typeface="+mj-lt"/>
              </a:rPr>
              <a:t>interacties</a:t>
            </a:r>
          </a:p>
        </p:txBody>
      </p:sp>
      <p:sp>
        <p:nvSpPr>
          <p:cNvPr id="18" name="Tekstvak 17">
            <a:extLst>
              <a:ext uri="{FF2B5EF4-FFF2-40B4-BE49-F238E27FC236}">
                <a16:creationId xmlns:a16="http://schemas.microsoft.com/office/drawing/2014/main" id="{404AE1F3-B2B3-474E-AAE7-2A73D4D54D86}"/>
              </a:ext>
            </a:extLst>
          </p:cNvPr>
          <p:cNvSpPr txBox="1"/>
          <p:nvPr/>
        </p:nvSpPr>
        <p:spPr>
          <a:xfrm>
            <a:off x="1037789" y="2860050"/>
            <a:ext cx="1850667" cy="461665"/>
          </a:xfrm>
          <a:prstGeom prst="rect">
            <a:avLst/>
          </a:prstGeom>
          <a:noFill/>
        </p:spPr>
        <p:txBody>
          <a:bodyPr wrap="square" rtlCol="0">
            <a:spAutoFit/>
          </a:bodyPr>
          <a:lstStyle/>
          <a:p>
            <a:pPr algn="ctr"/>
            <a:r>
              <a:rPr lang="nl-NL" dirty="0">
                <a:latin typeface="+mj-lt"/>
              </a:rPr>
              <a:t>zaken</a:t>
            </a:r>
          </a:p>
        </p:txBody>
      </p:sp>
      <p:cxnSp>
        <p:nvCxnSpPr>
          <p:cNvPr id="20" name="Rechte verbindingslijn met pijl 19">
            <a:extLst>
              <a:ext uri="{FF2B5EF4-FFF2-40B4-BE49-F238E27FC236}">
                <a16:creationId xmlns:a16="http://schemas.microsoft.com/office/drawing/2014/main" id="{E9C2C558-4482-4F25-BCF1-F017F9DE66A2}"/>
              </a:ext>
            </a:extLst>
          </p:cNvPr>
          <p:cNvCxnSpPr>
            <a:cxnSpLocks/>
            <a:stCxn id="7" idx="3"/>
            <a:endCxn id="38" idx="1"/>
          </p:cNvCxnSpPr>
          <p:nvPr/>
        </p:nvCxnSpPr>
        <p:spPr>
          <a:xfrm>
            <a:off x="2597405" y="2479074"/>
            <a:ext cx="3057709" cy="6748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a:extLst>
              <a:ext uri="{FF2B5EF4-FFF2-40B4-BE49-F238E27FC236}">
                <a16:creationId xmlns:a16="http://schemas.microsoft.com/office/drawing/2014/main" id="{B5808969-2773-4042-8F5E-F2C11D377B7A}"/>
              </a:ext>
            </a:extLst>
          </p:cNvPr>
          <p:cNvCxnSpPr>
            <a:cxnSpLocks/>
            <a:stCxn id="14" idx="3"/>
            <a:endCxn id="38" idx="3"/>
          </p:cNvCxnSpPr>
          <p:nvPr/>
        </p:nvCxnSpPr>
        <p:spPr>
          <a:xfrm flipV="1">
            <a:off x="3599954" y="4172159"/>
            <a:ext cx="2055160" cy="987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CCF2DD87-A9ED-46A1-B538-268E4A979F75}"/>
              </a:ext>
            </a:extLst>
          </p:cNvPr>
          <p:cNvCxnSpPr>
            <a:cxnSpLocks/>
            <a:stCxn id="12" idx="1"/>
            <a:endCxn id="38" idx="7"/>
          </p:cNvCxnSpPr>
          <p:nvPr/>
        </p:nvCxnSpPr>
        <p:spPr>
          <a:xfrm flipH="1">
            <a:off x="6673348" y="1856479"/>
            <a:ext cx="2462439" cy="12974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Contract met effen opvulling">
            <a:extLst>
              <a:ext uri="{FF2B5EF4-FFF2-40B4-BE49-F238E27FC236}">
                <a16:creationId xmlns:a16="http://schemas.microsoft.com/office/drawing/2014/main" id="{0B04048E-0C2F-4B2C-846F-0E58137C56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46133" y="4609709"/>
            <a:ext cx="1291697" cy="1291697"/>
          </a:xfrm>
          <a:prstGeom prst="rect">
            <a:avLst/>
          </a:prstGeom>
        </p:spPr>
      </p:pic>
      <p:sp>
        <p:nvSpPr>
          <p:cNvPr id="34" name="Tekstvak 33">
            <a:extLst>
              <a:ext uri="{FF2B5EF4-FFF2-40B4-BE49-F238E27FC236}">
                <a16:creationId xmlns:a16="http://schemas.microsoft.com/office/drawing/2014/main" id="{1345987D-760B-45B4-AC8F-A635823D2982}"/>
              </a:ext>
            </a:extLst>
          </p:cNvPr>
          <p:cNvSpPr txBox="1"/>
          <p:nvPr/>
        </p:nvSpPr>
        <p:spPr>
          <a:xfrm>
            <a:off x="9266647" y="5810218"/>
            <a:ext cx="1850667" cy="461665"/>
          </a:xfrm>
          <a:prstGeom prst="rect">
            <a:avLst/>
          </a:prstGeom>
          <a:noFill/>
        </p:spPr>
        <p:txBody>
          <a:bodyPr wrap="square" rtlCol="0">
            <a:spAutoFit/>
          </a:bodyPr>
          <a:lstStyle/>
          <a:p>
            <a:pPr algn="ctr"/>
            <a:r>
              <a:rPr lang="nl-NL" dirty="0">
                <a:latin typeface="+mj-lt"/>
              </a:rPr>
              <a:t>bestellingen</a:t>
            </a:r>
          </a:p>
        </p:txBody>
      </p:sp>
      <p:cxnSp>
        <p:nvCxnSpPr>
          <p:cNvPr id="35" name="Rechte verbindingslijn met pijl 34">
            <a:extLst>
              <a:ext uri="{FF2B5EF4-FFF2-40B4-BE49-F238E27FC236}">
                <a16:creationId xmlns:a16="http://schemas.microsoft.com/office/drawing/2014/main" id="{AC46E1A3-079B-4014-9A95-4D32718BEC0B}"/>
              </a:ext>
            </a:extLst>
          </p:cNvPr>
          <p:cNvCxnSpPr>
            <a:cxnSpLocks/>
            <a:stCxn id="33" idx="1"/>
            <a:endCxn id="38" idx="5"/>
          </p:cNvCxnSpPr>
          <p:nvPr/>
        </p:nvCxnSpPr>
        <p:spPr>
          <a:xfrm flipH="1" flipV="1">
            <a:off x="6673348" y="4172159"/>
            <a:ext cx="2872785" cy="108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2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…terwijl in de praktijk sprake is van:</a:t>
            </a:r>
          </a:p>
        </p:txBody>
      </p:sp>
      <p:pic>
        <p:nvPicPr>
          <p:cNvPr id="5" name="Tijdelijke aanduiding voor inhoud 4" descr="Gebruiker met effen opvulling">
            <a:extLst>
              <a:ext uri="{FF2B5EF4-FFF2-40B4-BE49-F238E27FC236}">
                <a16:creationId xmlns:a16="http://schemas.microsoft.com/office/drawing/2014/main" id="{A4AE1E80-5DF5-4A91-B4A4-FB09F70FA69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16948" y="1652919"/>
            <a:ext cx="1630291" cy="1630291"/>
          </a:xfrm>
        </p:spPr>
      </p:pic>
      <p:grpSp>
        <p:nvGrpSpPr>
          <p:cNvPr id="6" name="Groep 5">
            <a:extLst>
              <a:ext uri="{FF2B5EF4-FFF2-40B4-BE49-F238E27FC236}">
                <a16:creationId xmlns:a16="http://schemas.microsoft.com/office/drawing/2014/main" id="{E1C487C2-90BC-45D3-B579-3BAF99004094}"/>
              </a:ext>
            </a:extLst>
          </p:cNvPr>
          <p:cNvGrpSpPr/>
          <p:nvPr/>
        </p:nvGrpSpPr>
        <p:grpSpPr>
          <a:xfrm>
            <a:off x="4052800" y="1533568"/>
            <a:ext cx="4320000" cy="4320000"/>
            <a:chOff x="3829855" y="1950639"/>
            <a:chExt cx="4320000" cy="4320000"/>
          </a:xfrm>
        </p:grpSpPr>
        <p:grpSp>
          <p:nvGrpSpPr>
            <p:cNvPr id="7" name="Groep 6">
              <a:extLst>
                <a:ext uri="{FF2B5EF4-FFF2-40B4-BE49-F238E27FC236}">
                  <a16:creationId xmlns:a16="http://schemas.microsoft.com/office/drawing/2014/main" id="{3D77A584-2D9B-4DF3-8347-5BBC92402587}"/>
                </a:ext>
              </a:extLst>
            </p:cNvPr>
            <p:cNvGrpSpPr/>
            <p:nvPr/>
          </p:nvGrpSpPr>
          <p:grpSpPr>
            <a:xfrm>
              <a:off x="3829855" y="1950639"/>
              <a:ext cx="4320000" cy="4320000"/>
              <a:chOff x="3829855" y="1950639"/>
              <a:chExt cx="4320000" cy="4320000"/>
            </a:xfrm>
          </p:grpSpPr>
          <p:sp>
            <p:nvSpPr>
              <p:cNvPr id="9" name="Ovaal 8">
                <a:extLst>
                  <a:ext uri="{FF2B5EF4-FFF2-40B4-BE49-F238E27FC236}">
                    <a16:creationId xmlns:a16="http://schemas.microsoft.com/office/drawing/2014/main" id="{10AC73AA-88AB-4184-857D-4418A9311937}"/>
                  </a:ext>
                </a:extLst>
              </p:cNvPr>
              <p:cNvSpPr/>
              <p:nvPr/>
            </p:nvSpPr>
            <p:spPr>
              <a:xfrm>
                <a:off x="3829855" y="1950639"/>
                <a:ext cx="4320000" cy="4320000"/>
              </a:xfrm>
              <a:prstGeom prst="ellipse">
                <a:avLst/>
              </a:prstGeom>
              <a:solidFill>
                <a:srgbClr val="C2001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 name="Ovaal 9">
                <a:extLst>
                  <a:ext uri="{FF2B5EF4-FFF2-40B4-BE49-F238E27FC236}">
                    <a16:creationId xmlns:a16="http://schemas.microsoft.com/office/drawing/2014/main" id="{3FA248C6-6585-4798-A528-E3EF1BA4ED16}"/>
                  </a:ext>
                </a:extLst>
              </p:cNvPr>
              <p:cNvSpPr/>
              <p:nvPr/>
            </p:nvSpPr>
            <p:spPr>
              <a:xfrm>
                <a:off x="4162841" y="2310639"/>
                <a:ext cx="3600000" cy="36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E13CBE16-7A84-4C10-93AF-C6D4A8C990CB}"/>
                  </a:ext>
                </a:extLst>
              </p:cNvPr>
              <p:cNvSpPr/>
              <p:nvPr/>
            </p:nvSpPr>
            <p:spPr>
              <a:xfrm>
                <a:off x="4522841" y="2653143"/>
                <a:ext cx="2880000" cy="2880000"/>
              </a:xfrm>
              <a:prstGeom prst="ellipse">
                <a:avLst/>
              </a:prstGeom>
              <a:solidFill>
                <a:srgbClr val="C2001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Ovaal 11">
                <a:extLst>
                  <a:ext uri="{FF2B5EF4-FFF2-40B4-BE49-F238E27FC236}">
                    <a16:creationId xmlns:a16="http://schemas.microsoft.com/office/drawing/2014/main" id="{07CB85AC-C599-4D86-B775-7A93926E5276}"/>
                  </a:ext>
                </a:extLst>
              </p:cNvPr>
              <p:cNvSpPr/>
              <p:nvPr/>
            </p:nvSpPr>
            <p:spPr>
              <a:xfrm>
                <a:off x="4873316" y="2999932"/>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8" name="Ovaal 7">
              <a:extLst>
                <a:ext uri="{FF2B5EF4-FFF2-40B4-BE49-F238E27FC236}">
                  <a16:creationId xmlns:a16="http://schemas.microsoft.com/office/drawing/2014/main" id="{4EB5CD80-B705-4E69-AB10-35B53A1FF435}"/>
                </a:ext>
              </a:extLst>
            </p:cNvPr>
            <p:cNvSpPr/>
            <p:nvPr/>
          </p:nvSpPr>
          <p:spPr>
            <a:xfrm>
              <a:off x="5225259" y="3359932"/>
              <a:ext cx="1440000" cy="1440000"/>
            </a:xfrm>
            <a:prstGeom prst="ellipse">
              <a:avLst/>
            </a:prstGeom>
            <a:solidFill>
              <a:srgbClr val="C200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pic>
        <p:nvPicPr>
          <p:cNvPr id="13" name="Graphic 12" descr="Archiefdoos archief met effen opvulling">
            <a:extLst>
              <a:ext uri="{FF2B5EF4-FFF2-40B4-BE49-F238E27FC236}">
                <a16:creationId xmlns:a16="http://schemas.microsoft.com/office/drawing/2014/main" id="{4816E757-B763-4335-8036-E8BF506362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02637" y="3051217"/>
            <a:ext cx="914400" cy="914400"/>
          </a:xfrm>
          <a:prstGeom prst="rect">
            <a:avLst/>
          </a:prstGeom>
        </p:spPr>
      </p:pic>
      <p:pic>
        <p:nvPicPr>
          <p:cNvPr id="14" name="Graphic 13" descr="Chatten met effen opvulling">
            <a:extLst>
              <a:ext uri="{FF2B5EF4-FFF2-40B4-BE49-F238E27FC236}">
                <a16:creationId xmlns:a16="http://schemas.microsoft.com/office/drawing/2014/main" id="{4BBC6AAB-6563-4A91-980C-C13057F46F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7758" y="2912830"/>
            <a:ext cx="1799769" cy="1799769"/>
          </a:xfrm>
          <a:prstGeom prst="rect">
            <a:avLst/>
          </a:prstGeom>
        </p:spPr>
      </p:pic>
      <p:pic>
        <p:nvPicPr>
          <p:cNvPr id="15" name="Graphic 14" descr="Inventarisatie met effen opvulling">
            <a:extLst>
              <a:ext uri="{FF2B5EF4-FFF2-40B4-BE49-F238E27FC236}">
                <a16:creationId xmlns:a16="http://schemas.microsoft.com/office/drawing/2014/main" id="{C5AFB292-CAE0-4617-AC14-2BE0329EA6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69663" y="4344786"/>
            <a:ext cx="1630291" cy="1630291"/>
          </a:xfrm>
          <a:prstGeom prst="rect">
            <a:avLst/>
          </a:prstGeom>
        </p:spPr>
      </p:pic>
      <p:sp>
        <p:nvSpPr>
          <p:cNvPr id="16" name="Tekstvak 15">
            <a:extLst>
              <a:ext uri="{FF2B5EF4-FFF2-40B4-BE49-F238E27FC236}">
                <a16:creationId xmlns:a16="http://schemas.microsoft.com/office/drawing/2014/main" id="{062A1B39-7D90-440D-9BE9-2BD0D96D6ECD}"/>
              </a:ext>
            </a:extLst>
          </p:cNvPr>
          <p:cNvSpPr txBox="1"/>
          <p:nvPr/>
        </p:nvSpPr>
        <p:spPr>
          <a:xfrm>
            <a:off x="991774" y="3090374"/>
            <a:ext cx="1880643" cy="461665"/>
          </a:xfrm>
          <a:prstGeom prst="rect">
            <a:avLst/>
          </a:prstGeom>
          <a:noFill/>
        </p:spPr>
        <p:txBody>
          <a:bodyPr wrap="none" rtlCol="0">
            <a:spAutoFit/>
          </a:bodyPr>
          <a:lstStyle/>
          <a:p>
            <a:pPr algn="ctr"/>
            <a:r>
              <a:rPr lang="nl-NL" dirty="0">
                <a:latin typeface="+mj-lt"/>
              </a:rPr>
              <a:t>betrokkenen</a:t>
            </a:r>
          </a:p>
        </p:txBody>
      </p:sp>
      <p:sp>
        <p:nvSpPr>
          <p:cNvPr id="17" name="Tekstvak 16">
            <a:extLst>
              <a:ext uri="{FF2B5EF4-FFF2-40B4-BE49-F238E27FC236}">
                <a16:creationId xmlns:a16="http://schemas.microsoft.com/office/drawing/2014/main" id="{157D28C3-F81E-4B89-9B95-36A8524BDBFC}"/>
              </a:ext>
            </a:extLst>
          </p:cNvPr>
          <p:cNvSpPr txBox="1"/>
          <p:nvPr/>
        </p:nvSpPr>
        <p:spPr>
          <a:xfrm>
            <a:off x="1834211" y="5839006"/>
            <a:ext cx="1850667" cy="461665"/>
          </a:xfrm>
          <a:prstGeom prst="rect">
            <a:avLst/>
          </a:prstGeom>
          <a:noFill/>
        </p:spPr>
        <p:txBody>
          <a:bodyPr wrap="square" rtlCol="0">
            <a:spAutoFit/>
          </a:bodyPr>
          <a:lstStyle/>
          <a:p>
            <a:pPr algn="ctr"/>
            <a:r>
              <a:rPr lang="nl-NL" dirty="0">
                <a:latin typeface="+mj-lt"/>
              </a:rPr>
              <a:t>producten</a:t>
            </a:r>
          </a:p>
        </p:txBody>
      </p:sp>
      <p:sp>
        <p:nvSpPr>
          <p:cNvPr id="18" name="Tekstvak 17">
            <a:extLst>
              <a:ext uri="{FF2B5EF4-FFF2-40B4-BE49-F238E27FC236}">
                <a16:creationId xmlns:a16="http://schemas.microsoft.com/office/drawing/2014/main" id="{7AEEC378-1284-4CB5-A558-59720D28F5D6}"/>
              </a:ext>
            </a:extLst>
          </p:cNvPr>
          <p:cNvSpPr txBox="1"/>
          <p:nvPr/>
        </p:nvSpPr>
        <p:spPr>
          <a:xfrm>
            <a:off x="9427758" y="4338267"/>
            <a:ext cx="1850667" cy="461665"/>
          </a:xfrm>
          <a:prstGeom prst="rect">
            <a:avLst/>
          </a:prstGeom>
          <a:noFill/>
        </p:spPr>
        <p:txBody>
          <a:bodyPr wrap="square" rtlCol="0">
            <a:spAutoFit/>
          </a:bodyPr>
          <a:lstStyle/>
          <a:p>
            <a:pPr algn="ctr"/>
            <a:r>
              <a:rPr lang="nl-NL" dirty="0">
                <a:latin typeface="+mj-lt"/>
              </a:rPr>
              <a:t>interacties</a:t>
            </a:r>
          </a:p>
        </p:txBody>
      </p:sp>
      <p:sp>
        <p:nvSpPr>
          <p:cNvPr id="19" name="Tekstvak 18">
            <a:extLst>
              <a:ext uri="{FF2B5EF4-FFF2-40B4-BE49-F238E27FC236}">
                <a16:creationId xmlns:a16="http://schemas.microsoft.com/office/drawing/2014/main" id="{B118E4F2-6EA3-4256-8CDF-383C168BDA6F}"/>
              </a:ext>
            </a:extLst>
          </p:cNvPr>
          <p:cNvSpPr txBox="1"/>
          <p:nvPr/>
        </p:nvSpPr>
        <p:spPr>
          <a:xfrm>
            <a:off x="5242852" y="3781152"/>
            <a:ext cx="1850667" cy="461665"/>
          </a:xfrm>
          <a:prstGeom prst="rect">
            <a:avLst/>
          </a:prstGeom>
          <a:noFill/>
        </p:spPr>
        <p:txBody>
          <a:bodyPr wrap="square" rtlCol="0">
            <a:spAutoFit/>
          </a:bodyPr>
          <a:lstStyle/>
          <a:p>
            <a:pPr algn="ctr"/>
            <a:r>
              <a:rPr lang="nl-NL" dirty="0">
                <a:solidFill>
                  <a:schemeClr val="bg1"/>
                </a:solidFill>
                <a:latin typeface="+mj-lt"/>
              </a:rPr>
              <a:t>zaak</a:t>
            </a:r>
          </a:p>
        </p:txBody>
      </p:sp>
      <p:cxnSp>
        <p:nvCxnSpPr>
          <p:cNvPr id="20" name="Rechte verbindingslijn met pijl 19">
            <a:extLst>
              <a:ext uri="{FF2B5EF4-FFF2-40B4-BE49-F238E27FC236}">
                <a16:creationId xmlns:a16="http://schemas.microsoft.com/office/drawing/2014/main" id="{623F0172-B059-44D3-A9AD-57AA7DDFEFA1}"/>
              </a:ext>
            </a:extLst>
          </p:cNvPr>
          <p:cNvCxnSpPr>
            <a:stCxn id="5" idx="3"/>
            <a:endCxn id="8" idx="1"/>
          </p:cNvCxnSpPr>
          <p:nvPr/>
        </p:nvCxnSpPr>
        <p:spPr>
          <a:xfrm>
            <a:off x="2747239" y="2468065"/>
            <a:ext cx="2911848" cy="6856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a:extLst>
              <a:ext uri="{FF2B5EF4-FFF2-40B4-BE49-F238E27FC236}">
                <a16:creationId xmlns:a16="http://schemas.microsoft.com/office/drawing/2014/main" id="{41406886-B2FC-4FAF-9CCC-9AB564C9E6C1}"/>
              </a:ext>
            </a:extLst>
          </p:cNvPr>
          <p:cNvCxnSpPr>
            <a:cxnSpLocks/>
            <a:stCxn id="15" idx="3"/>
            <a:endCxn id="8" idx="3"/>
          </p:cNvCxnSpPr>
          <p:nvPr/>
        </p:nvCxnSpPr>
        <p:spPr>
          <a:xfrm flipV="1">
            <a:off x="3599954" y="4171978"/>
            <a:ext cx="2059133" cy="987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a:extLst>
              <a:ext uri="{FF2B5EF4-FFF2-40B4-BE49-F238E27FC236}">
                <a16:creationId xmlns:a16="http://schemas.microsoft.com/office/drawing/2014/main" id="{D2E3AE36-BA51-445E-B958-A12205CF13A7}"/>
              </a:ext>
            </a:extLst>
          </p:cNvPr>
          <p:cNvCxnSpPr>
            <a:cxnSpLocks/>
            <a:stCxn id="14" idx="1"/>
            <a:endCxn id="8" idx="6"/>
          </p:cNvCxnSpPr>
          <p:nvPr/>
        </p:nvCxnSpPr>
        <p:spPr>
          <a:xfrm flipH="1" flipV="1">
            <a:off x="6888204" y="3662861"/>
            <a:ext cx="2539554" cy="149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11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Dit werkt, maar niet optimaal, want…</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457200" indent="-457200">
              <a:buAutoNum type="arabicPeriod"/>
            </a:pPr>
            <a:r>
              <a:rPr lang="nl-NL" dirty="0"/>
              <a:t>Een eenduidige, gestandaardiseerde klantregistratie ontbreekt</a:t>
            </a:r>
          </a:p>
          <a:p>
            <a:pPr marL="457200" indent="-457200">
              <a:buAutoNum type="arabicPeriod"/>
            </a:pPr>
            <a:r>
              <a:rPr lang="nl-NL" dirty="0"/>
              <a:t>Niet overal wordt zaakgericht gewerkt</a:t>
            </a:r>
          </a:p>
          <a:p>
            <a:pPr marL="457200" indent="-457200">
              <a:buAutoNum type="arabicPeriod"/>
            </a:pPr>
            <a:r>
              <a:rPr lang="nl-NL" dirty="0"/>
              <a:t>Een zaak dient twee doelen, die niet altijd bij elkaar aansluiten:</a:t>
            </a:r>
          </a:p>
          <a:p>
            <a:pPr marL="728662" lvl="1" indent="-457200">
              <a:buAutoNum type="arabicPeriod"/>
            </a:pPr>
            <a:r>
              <a:rPr lang="nl-NL" dirty="0"/>
              <a:t>Intern gedreven: het volgen en eventueel bijsturen van procesverloop</a:t>
            </a:r>
          </a:p>
          <a:p>
            <a:pPr marL="728662" lvl="1" indent="-457200">
              <a:buAutoNum type="arabicPeriod"/>
            </a:pPr>
            <a:r>
              <a:rPr lang="nl-NL" dirty="0"/>
              <a:t>Extern gedreven: Het informeren van de klant over voortgang van de behandeling</a:t>
            </a:r>
          </a:p>
          <a:p>
            <a:pPr marL="271462" lvl="1" indent="0">
              <a:buNone/>
            </a:pPr>
            <a:endParaRPr lang="nl-NL" dirty="0"/>
          </a:p>
          <a:p>
            <a:pPr marL="457200" indent="-457200">
              <a:buAutoNum type="arabicPeriod"/>
            </a:pPr>
            <a:endParaRPr lang="nl-NL" dirty="0"/>
          </a:p>
        </p:txBody>
      </p:sp>
    </p:spTree>
    <p:extLst>
      <p:ext uri="{BB962C8B-B14F-4D97-AF65-F5344CB8AC3E}">
        <p14:creationId xmlns:p14="http://schemas.microsoft.com/office/powerpoint/2010/main" val="359318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Er ontbreekt dus een aantal zaken:</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457200" indent="-457200">
              <a:buAutoNum type="arabicPeriod"/>
            </a:pPr>
            <a:r>
              <a:rPr lang="nl-NL" dirty="0"/>
              <a:t>Een eenduidige, gestandaardiseerde klantregistratie</a:t>
            </a:r>
          </a:p>
          <a:p>
            <a:pPr marL="457200" indent="-457200">
              <a:buAutoNum type="arabicPeriod"/>
            </a:pPr>
            <a:r>
              <a:rPr lang="nl-NL" dirty="0"/>
              <a:t>Een manier om een zo compleet als mogelijk en toegestaan klantbeeld te creëren, ook waar niet zaakgericht wordt gewerkt</a:t>
            </a:r>
          </a:p>
          <a:p>
            <a:pPr marL="457200" indent="-457200">
              <a:buAutoNum type="arabicPeriod"/>
            </a:pPr>
            <a:r>
              <a:rPr lang="nl-NL" dirty="0"/>
              <a:t>Een duidelijke(r) scheiding tussen wat de ‘klant besteld heeft’ en het proces dat wordt gevolgd om die bestelling te leveren</a:t>
            </a:r>
          </a:p>
          <a:p>
            <a:pPr marL="457200" indent="-457200">
              <a:buAutoNum type="arabicPeriod"/>
            </a:pPr>
            <a:endParaRPr lang="nl-NL" dirty="0"/>
          </a:p>
          <a:p>
            <a:pPr marL="0" indent="0">
              <a:buNone/>
            </a:pPr>
            <a:r>
              <a:rPr lang="nl-NL" dirty="0"/>
              <a:t>Als ‘spin-off’ van de API-standaarden voor Zaakgericht werken is een begin gemaakt met de ontwikkeling van een set API-standaarden waarmee gemeenten gegevens over interacties met inwoners en ondernemers op gestandaardiseerde wijze kunnen registreren, bewerken en verwijderen.</a:t>
            </a:r>
          </a:p>
          <a:p>
            <a:pPr marL="0" indent="0">
              <a:buNone/>
            </a:pPr>
            <a:r>
              <a:rPr lang="nl-NL" dirty="0"/>
              <a:t>In 2022 werken we aan productiewaardige versies van deze standaarden.</a:t>
            </a:r>
          </a:p>
        </p:txBody>
      </p:sp>
    </p:spTree>
    <p:extLst>
      <p:ext uri="{BB962C8B-B14F-4D97-AF65-F5344CB8AC3E}">
        <p14:creationId xmlns:p14="http://schemas.microsoft.com/office/powerpoint/2010/main" val="962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a:xfrm>
            <a:off x="1079999" y="1080000"/>
            <a:ext cx="10209671" cy="720000"/>
          </a:xfrm>
        </p:spPr>
        <p:txBody>
          <a:bodyPr/>
          <a:lstStyle/>
          <a:p>
            <a:r>
              <a:rPr lang="nl-NL" dirty="0"/>
              <a:t>API-standaarden voor Klantinteracties: productvisie</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0" indent="0">
              <a:lnSpc>
                <a:spcPct val="100000"/>
              </a:lnSpc>
              <a:buNone/>
            </a:pPr>
            <a:r>
              <a:rPr lang="nl-NL" sz="2000" dirty="0"/>
              <a:t>Inwoners en ondernemers tijdig, volledig en zo nodig proactief kunnen informeren en ondersteunen, en het aanvragen van producten en diensten bij gemeente voor hen vergemakkelijken.</a:t>
            </a:r>
          </a:p>
          <a:p>
            <a:pPr marL="0" indent="0">
              <a:lnSpc>
                <a:spcPct val="100000"/>
              </a:lnSpc>
              <a:buNone/>
            </a:pPr>
            <a:r>
              <a:rPr lang="nl-NL" sz="2000" dirty="0"/>
              <a:t>De API-standaarden voor Klantinteracties dragen daaraan bij door het mogelijk maken van:</a:t>
            </a:r>
          </a:p>
          <a:p>
            <a:pPr>
              <a:lnSpc>
                <a:spcPct val="100000"/>
              </a:lnSpc>
              <a:buFont typeface="Arial" panose="020B0604020202020204" pitchFamily="34" charset="0"/>
              <a:buChar char="•"/>
            </a:pPr>
            <a:r>
              <a:rPr lang="nl-NL" sz="1800" dirty="0"/>
              <a:t>Vastleggen en toegankelijk maken van herbruikbare contactgegevens en klantvoorkeuren: </a:t>
            </a:r>
            <a:r>
              <a:rPr lang="nl-NL" sz="1800" b="1" dirty="0"/>
              <a:t>Klanten API-standaard</a:t>
            </a:r>
          </a:p>
          <a:p>
            <a:pPr>
              <a:lnSpc>
                <a:spcPct val="100000"/>
              </a:lnSpc>
              <a:buFont typeface="Arial" panose="020B0604020202020204" pitchFamily="34" charset="0"/>
              <a:buChar char="•"/>
            </a:pPr>
            <a:r>
              <a:rPr lang="nl-NL" sz="1800" dirty="0" err="1"/>
              <a:t>Organisatiebrede</a:t>
            </a:r>
            <a:r>
              <a:rPr lang="nl-NL" sz="1800" dirty="0"/>
              <a:t> </a:t>
            </a:r>
            <a:r>
              <a:rPr lang="nl-NL" sz="1800" dirty="0" err="1"/>
              <a:t>bijhouding</a:t>
            </a:r>
            <a:r>
              <a:rPr lang="nl-NL" sz="1800" dirty="0"/>
              <a:t> van interacties met inwoners en ondernemers met de gemeente: </a:t>
            </a:r>
            <a:r>
              <a:rPr lang="nl-NL" sz="1800" b="1" dirty="0"/>
              <a:t>Contactmomenten API-standaard</a:t>
            </a:r>
            <a:endParaRPr lang="nl-NL" sz="1800" dirty="0"/>
          </a:p>
          <a:p>
            <a:pPr>
              <a:lnSpc>
                <a:spcPct val="100000"/>
              </a:lnSpc>
              <a:buFont typeface="Arial" panose="020B0604020202020204" pitchFamily="34" charset="0"/>
              <a:buChar char="•"/>
            </a:pPr>
            <a:r>
              <a:rPr lang="nl-NL" sz="1800" dirty="0"/>
              <a:t>Scheiding tussen ‘klantorders’ en interne ‘productie- of </a:t>
            </a:r>
            <a:r>
              <a:rPr lang="nl-NL" sz="1800" dirty="0" err="1"/>
              <a:t>pickorders</a:t>
            </a:r>
            <a:r>
              <a:rPr lang="nl-NL" sz="1800" dirty="0"/>
              <a:t>’ en kunnen registreren van aanvragen die niet zaakgericht worden behandeld: </a:t>
            </a:r>
            <a:br>
              <a:rPr lang="nl-NL" sz="1800" dirty="0"/>
            </a:br>
            <a:r>
              <a:rPr lang="nl-NL" sz="1800" b="1" dirty="0"/>
              <a:t>Productaanvragen API-standaard</a:t>
            </a:r>
            <a:endParaRPr lang="nl-NL" sz="1800" dirty="0"/>
          </a:p>
          <a:p>
            <a:pPr>
              <a:lnSpc>
                <a:spcPct val="100000"/>
              </a:lnSpc>
              <a:buFont typeface="Arial" panose="020B0604020202020204" pitchFamily="34" charset="0"/>
              <a:buChar char="•"/>
            </a:pPr>
            <a:r>
              <a:rPr lang="nl-NL" sz="1800" dirty="0"/>
              <a:t>Ondersteuning van samengestelde klantbeelden en </a:t>
            </a:r>
            <a:r>
              <a:rPr lang="nl-NL" sz="1800" dirty="0" err="1"/>
              <a:t>omnichannel</a:t>
            </a:r>
            <a:r>
              <a:rPr lang="nl-NL" sz="1800" dirty="0"/>
              <a:t>-oplossingen: </a:t>
            </a:r>
            <a:r>
              <a:rPr lang="nl-NL" sz="1800" b="1" dirty="0"/>
              <a:t>Gezamenlijk</a:t>
            </a:r>
            <a:endParaRPr lang="nl-NL" sz="1800" dirty="0"/>
          </a:p>
        </p:txBody>
      </p:sp>
    </p:spTree>
    <p:extLst>
      <p:ext uri="{BB962C8B-B14F-4D97-AF65-F5344CB8AC3E}">
        <p14:creationId xmlns:p14="http://schemas.microsoft.com/office/powerpoint/2010/main" val="304155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70B64-FA4C-4BDE-A908-45EB7E5A27E4}"/>
              </a:ext>
            </a:extLst>
          </p:cNvPr>
          <p:cNvSpPr>
            <a:spLocks noGrp="1"/>
          </p:cNvSpPr>
          <p:nvPr>
            <p:ph type="title"/>
          </p:nvPr>
        </p:nvSpPr>
        <p:spPr/>
        <p:txBody>
          <a:bodyPr/>
          <a:lstStyle/>
          <a:p>
            <a:r>
              <a:rPr lang="nl-NL" dirty="0"/>
              <a:t>Klanten API-standaard</a:t>
            </a:r>
          </a:p>
        </p:txBody>
      </p:sp>
      <p:sp>
        <p:nvSpPr>
          <p:cNvPr id="3" name="Tijdelijke aanduiding voor inhoud 2">
            <a:extLst>
              <a:ext uri="{FF2B5EF4-FFF2-40B4-BE49-F238E27FC236}">
                <a16:creationId xmlns:a16="http://schemas.microsoft.com/office/drawing/2014/main" id="{4F9B69F8-7B4D-4787-A661-4040F8B65467}"/>
              </a:ext>
            </a:extLst>
          </p:cNvPr>
          <p:cNvSpPr>
            <a:spLocks noGrp="1"/>
          </p:cNvSpPr>
          <p:nvPr>
            <p:ph idx="1"/>
          </p:nvPr>
        </p:nvSpPr>
        <p:spPr>
          <a:xfrm>
            <a:off x="1080000" y="1800000"/>
            <a:ext cx="10033200" cy="4500000"/>
          </a:xfrm>
        </p:spPr>
        <p:txBody>
          <a:bodyPr/>
          <a:lstStyle/>
          <a:p>
            <a:pPr marL="0" indent="0">
              <a:buNone/>
            </a:pPr>
            <a:r>
              <a:rPr lang="nl-NL" sz="2000" dirty="0"/>
              <a:t>Een klant is een persoon of organisatie waarmee de gemeente contact heeft gehad of (mogelijk) gaat hebben </a:t>
            </a:r>
            <a:r>
              <a:rPr lang="nl-NL" sz="2000" i="1" dirty="0"/>
              <a:t>(concept)</a:t>
            </a:r>
            <a:r>
              <a:rPr lang="nl-NL" sz="2000" dirty="0"/>
              <a:t>.</a:t>
            </a:r>
          </a:p>
          <a:p>
            <a:pPr marL="0" indent="0">
              <a:buNone/>
            </a:pPr>
            <a:endParaRPr lang="nl-NL" sz="2000" dirty="0"/>
          </a:p>
          <a:p>
            <a:pPr marL="0" indent="0">
              <a:buNone/>
            </a:pPr>
            <a:r>
              <a:rPr lang="nl-NL" sz="2000" dirty="0"/>
              <a:t>Wat kan je ermee?</a:t>
            </a:r>
          </a:p>
          <a:p>
            <a:pPr marL="457200" indent="-457200">
              <a:buFont typeface="+mj-lt"/>
              <a:buAutoNum type="arabicPeriod"/>
            </a:pPr>
            <a:r>
              <a:rPr lang="nl-NL" sz="2000" dirty="0"/>
              <a:t>(Laten) vastleggen en inzien van contactgegevens en –voorkeuren, zoals:</a:t>
            </a:r>
          </a:p>
          <a:p>
            <a:pPr marL="728662" lvl="1" indent="-457200"/>
            <a:r>
              <a:rPr lang="nl-NL" sz="2000" dirty="0"/>
              <a:t>Naam</a:t>
            </a:r>
          </a:p>
          <a:p>
            <a:pPr marL="728662" lvl="1" indent="-457200"/>
            <a:r>
              <a:rPr lang="nl-NL" sz="2000" dirty="0"/>
              <a:t>Contact-/bezoekadres</a:t>
            </a:r>
          </a:p>
          <a:p>
            <a:pPr marL="728662" lvl="1" indent="-457200"/>
            <a:r>
              <a:rPr lang="nl-NL" sz="2000" dirty="0"/>
              <a:t>Telefoonnummer</a:t>
            </a:r>
          </a:p>
          <a:p>
            <a:pPr marL="728662" lvl="1" indent="-457200"/>
            <a:r>
              <a:rPr lang="nl-NL" sz="2000" dirty="0"/>
              <a:t>E-mailadres</a:t>
            </a:r>
          </a:p>
          <a:p>
            <a:pPr marL="728662" lvl="1" indent="-457200"/>
            <a:r>
              <a:rPr lang="nl-NL" sz="2000" dirty="0"/>
              <a:t>Voorkeurskanaal</a:t>
            </a:r>
          </a:p>
          <a:p>
            <a:pPr marL="457200" indent="-457200">
              <a:buFont typeface="+mj-lt"/>
              <a:buAutoNum type="arabicPeriod"/>
            </a:pPr>
            <a:r>
              <a:rPr lang="nl-NL" sz="2000" dirty="0"/>
              <a:t>Vastleggen van identificerende gegevens (optioneel)</a:t>
            </a:r>
          </a:p>
          <a:p>
            <a:pPr lvl="1"/>
            <a:r>
              <a:rPr lang="nl-NL" sz="2000" dirty="0"/>
              <a:t>BSN/RSIN/KvK-nummer</a:t>
            </a:r>
          </a:p>
          <a:p>
            <a:pPr lvl="1"/>
            <a:r>
              <a:rPr lang="nl-NL" sz="2000" dirty="0"/>
              <a:t>Combinatie van andere identificerende gegevens volgens ‘EU-interoperabiliteitskader elektronische identificatie’</a:t>
            </a:r>
          </a:p>
        </p:txBody>
      </p:sp>
      <p:sp>
        <p:nvSpPr>
          <p:cNvPr id="4" name="Tekstvak 3">
            <a:extLst>
              <a:ext uri="{FF2B5EF4-FFF2-40B4-BE49-F238E27FC236}">
                <a16:creationId xmlns:a16="http://schemas.microsoft.com/office/drawing/2014/main" id="{6D05E657-6A4C-4934-867B-7C8D8DA5BC07}"/>
              </a:ext>
            </a:extLst>
          </p:cNvPr>
          <p:cNvSpPr txBox="1"/>
          <p:nvPr/>
        </p:nvSpPr>
        <p:spPr>
          <a:xfrm>
            <a:off x="6408806" y="6300000"/>
            <a:ext cx="5852884" cy="461665"/>
          </a:xfrm>
          <a:prstGeom prst="rect">
            <a:avLst/>
          </a:prstGeom>
          <a:noFill/>
        </p:spPr>
        <p:txBody>
          <a:bodyPr wrap="none" rtlCol="0">
            <a:spAutoFit/>
          </a:bodyPr>
          <a:lstStyle/>
          <a:p>
            <a:pPr marL="269875" lvl="1" indent="0">
              <a:buNone/>
            </a:pPr>
            <a:r>
              <a:rPr lang="nl-NL" sz="1200" dirty="0">
                <a:latin typeface="+mn-lt"/>
                <a:hlinkClick r:id="rId2"/>
              </a:rPr>
              <a:t>https://eur-lex.europa.eu/legal-content/NL/TXT/?uri=CELEX%3A32015R1501</a:t>
            </a:r>
            <a:endParaRPr lang="nl-NL" sz="1200" dirty="0">
              <a:latin typeface="+mn-lt"/>
            </a:endParaRPr>
          </a:p>
          <a:p>
            <a:pPr marL="269875" lvl="1" indent="0">
              <a:buNone/>
            </a:pPr>
            <a:r>
              <a:rPr lang="nl-NL" sz="1200" dirty="0">
                <a:latin typeface="+mn-lt"/>
                <a:hlinkClick r:id="rId3"/>
              </a:rPr>
              <a:t>https://vng-realisatie.github.io/klantinteracties/redoc-io-klanten</a:t>
            </a:r>
            <a:r>
              <a:rPr lang="nl-NL" sz="1200" dirty="0">
                <a:latin typeface="+mn-lt"/>
              </a:rPr>
              <a:t> (in ontwikkeling)</a:t>
            </a:r>
          </a:p>
        </p:txBody>
      </p:sp>
    </p:spTree>
    <p:extLst>
      <p:ext uri="{BB962C8B-B14F-4D97-AF65-F5344CB8AC3E}">
        <p14:creationId xmlns:p14="http://schemas.microsoft.com/office/powerpoint/2010/main" val="50345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el 2">
            <a:extLst>
              <a:ext uri="{FF2B5EF4-FFF2-40B4-BE49-F238E27FC236}">
                <a16:creationId xmlns:a16="http://schemas.microsoft.com/office/drawing/2014/main" id="{B147AAE0-A4C3-42AE-842F-9DF137E649DF}"/>
              </a:ext>
            </a:extLst>
          </p:cNvPr>
          <p:cNvGraphicFramePr>
            <a:graphicFrameLocks noGrp="1"/>
          </p:cNvGraphicFramePr>
          <p:nvPr>
            <p:extLst>
              <p:ext uri="{D42A27DB-BD31-4B8C-83A1-F6EECF244321}">
                <p14:modId xmlns:p14="http://schemas.microsoft.com/office/powerpoint/2010/main" val="4237495673"/>
              </p:ext>
            </p:extLst>
          </p:nvPr>
        </p:nvGraphicFramePr>
        <p:xfrm>
          <a:off x="4171521" y="389632"/>
          <a:ext cx="2221621" cy="1262288"/>
        </p:xfrm>
        <a:graphic>
          <a:graphicData uri="http://schemas.openxmlformats.org/drawingml/2006/table">
            <a:tbl>
              <a:tblPr firstRow="1" bandRow="1">
                <a:tableStyleId>{775DCB02-9BB8-47FD-8907-85C794F793BA}</a:tableStyleId>
              </a:tblPr>
              <a:tblGrid>
                <a:gridCol w="1244885">
                  <a:extLst>
                    <a:ext uri="{9D8B030D-6E8A-4147-A177-3AD203B41FA5}">
                      <a16:colId xmlns:a16="http://schemas.microsoft.com/office/drawing/2014/main" val="2390620364"/>
                    </a:ext>
                  </a:extLst>
                </a:gridCol>
                <a:gridCol w="976736">
                  <a:extLst>
                    <a:ext uri="{9D8B030D-6E8A-4147-A177-3AD203B41FA5}">
                      <a16:colId xmlns:a16="http://schemas.microsoft.com/office/drawing/2014/main" val="4014527097"/>
                    </a:ext>
                  </a:extLst>
                </a:gridCol>
              </a:tblGrid>
              <a:tr h="230641">
                <a:tc gridSpan="2">
                  <a:txBody>
                    <a:bodyPr/>
                    <a:lstStyle/>
                    <a:p>
                      <a:r>
                        <a:rPr lang="nl-NL" sz="1000" b="1" dirty="0">
                          <a:solidFill>
                            <a:schemeClr val="bg1"/>
                          </a:solidFill>
                        </a:rPr>
                        <a:t>Klant</a:t>
                      </a:r>
                    </a:p>
                  </a:txBody>
                  <a:tcPr/>
                </a:tc>
                <a:tc hMerge="1">
                  <a:txBody>
                    <a:bodyPr/>
                    <a:lstStyle/>
                    <a:p>
                      <a:endParaRPr lang="nl-NL" sz="1000" dirty="0"/>
                    </a:p>
                  </a:txBody>
                  <a:tcP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3F8FF"/>
                    </a:solidFill>
                  </a:tcPr>
                </a:tc>
                <a:extLst>
                  <a:ext uri="{0D108BD9-81ED-4DB2-BD59-A6C34878D82A}">
                    <a16:rowId xmlns:a16="http://schemas.microsoft.com/office/drawing/2014/main" val="3912905144"/>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voornaam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a:t>
                      </a:r>
                    </a:p>
                  </a:txBody>
                  <a:tcPr/>
                </a:tc>
                <a:extLst>
                  <a:ext uri="{0D108BD9-81ED-4DB2-BD59-A6C34878D82A}">
                    <a16:rowId xmlns:a16="http://schemas.microsoft.com/office/drawing/2014/main" val="229020558"/>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achternaam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Janssen</a:t>
                      </a:r>
                    </a:p>
                  </a:txBody>
                  <a:tcPr/>
                </a:tc>
                <a:extLst>
                  <a:ext uri="{0D108BD9-81ED-4DB2-BD59-A6C34878D82A}">
                    <a16:rowId xmlns:a16="http://schemas.microsoft.com/office/drawing/2014/main" val="3282132944"/>
                  </a:ext>
                </a:extLst>
              </a:tr>
              <a:tr h="26538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emailadres</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piet@mail.nl</a:t>
                      </a:r>
                    </a:p>
                  </a:txBody>
                  <a:tcPr/>
                </a:tc>
                <a:extLst>
                  <a:ext uri="{0D108BD9-81ED-4DB2-BD59-A6C34878D82A}">
                    <a16:rowId xmlns:a16="http://schemas.microsoft.com/office/drawing/2014/main" val="3545293715"/>
                  </a:ext>
                </a:extLst>
              </a:tr>
              <a:tr h="265384">
                <a:tc>
                  <a:txBody>
                    <a:bodyPr/>
                    <a:lstStyle/>
                    <a:p>
                      <a:r>
                        <a:rPr lang="nl-NL" sz="1000" dirty="0">
                          <a:solidFill>
                            <a:srgbClr val="C20016"/>
                          </a:solidFill>
                        </a:rPr>
                        <a:t>subjectidentificatie</a:t>
                      </a:r>
                    </a:p>
                  </a:txBody>
                  <a:tcPr/>
                </a:tc>
                <a:tc>
                  <a:txBody>
                    <a:bodyPr/>
                    <a:lstStyle/>
                    <a:p>
                      <a:r>
                        <a:rPr lang="nl-NL" sz="1000" dirty="0">
                          <a:solidFill>
                            <a:srgbClr val="C20016"/>
                          </a:solidFill>
                        </a:rPr>
                        <a:t>123</a:t>
                      </a:r>
                    </a:p>
                  </a:txBody>
                  <a:tcPr/>
                </a:tc>
                <a:extLst>
                  <a:ext uri="{0D108BD9-81ED-4DB2-BD59-A6C34878D82A}">
                    <a16:rowId xmlns:a16="http://schemas.microsoft.com/office/drawing/2014/main" val="2582181277"/>
                  </a:ext>
                </a:extLst>
              </a:tr>
            </a:tbl>
          </a:graphicData>
        </a:graphic>
      </p:graphicFrame>
      <p:sp>
        <p:nvSpPr>
          <p:cNvPr id="2" name="Titel 1"/>
          <p:cNvSpPr>
            <a:spLocks noGrp="1"/>
          </p:cNvSpPr>
          <p:nvPr>
            <p:ph type="title"/>
          </p:nvPr>
        </p:nvSpPr>
        <p:spPr/>
        <p:txBody>
          <a:bodyPr/>
          <a:lstStyle/>
          <a:p>
            <a:r>
              <a:rPr lang="nl-NL" dirty="0"/>
              <a:t>…daarbij geldt:</a:t>
            </a:r>
          </a:p>
        </p:txBody>
      </p:sp>
      <p:pic>
        <p:nvPicPr>
          <p:cNvPr id="45" name="Graphic 44" descr="Mannelijke kantoormedewerker met effen opvulling">
            <a:extLst>
              <a:ext uri="{FF2B5EF4-FFF2-40B4-BE49-F238E27FC236}">
                <a16:creationId xmlns:a16="http://schemas.microsoft.com/office/drawing/2014/main" id="{D18BA448-77F5-45DF-8DD2-3C0D4D7E5A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000" y="2114285"/>
            <a:ext cx="1267177" cy="1267177"/>
          </a:xfrm>
          <a:prstGeom prst="rect">
            <a:avLst/>
          </a:prstGeom>
        </p:spPr>
      </p:pic>
      <p:sp>
        <p:nvSpPr>
          <p:cNvPr id="49" name="Rechthoek 48">
            <a:extLst>
              <a:ext uri="{FF2B5EF4-FFF2-40B4-BE49-F238E27FC236}">
                <a16:creationId xmlns:a16="http://schemas.microsoft.com/office/drawing/2014/main" id="{A5E80F44-B2C5-4D68-BE5D-DF1247D7854D}"/>
              </a:ext>
            </a:extLst>
          </p:cNvPr>
          <p:cNvSpPr/>
          <p:nvPr/>
        </p:nvSpPr>
        <p:spPr>
          <a:xfrm>
            <a:off x="5377559" y="1873581"/>
            <a:ext cx="1077943" cy="873480"/>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klant</a:t>
            </a:r>
          </a:p>
        </p:txBody>
      </p:sp>
      <p:sp>
        <p:nvSpPr>
          <p:cNvPr id="51" name="Rechthoek 50">
            <a:extLst>
              <a:ext uri="{FF2B5EF4-FFF2-40B4-BE49-F238E27FC236}">
                <a16:creationId xmlns:a16="http://schemas.microsoft.com/office/drawing/2014/main" id="{139F9B09-B4A3-414B-B76F-E80EDC7C583F}"/>
              </a:ext>
            </a:extLst>
          </p:cNvPr>
          <p:cNvSpPr/>
          <p:nvPr/>
        </p:nvSpPr>
        <p:spPr>
          <a:xfrm>
            <a:off x="6674126" y="1874231"/>
            <a:ext cx="1077943" cy="1747611"/>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natuurlijk persoon</a:t>
            </a:r>
          </a:p>
        </p:txBody>
      </p:sp>
      <p:cxnSp>
        <p:nvCxnSpPr>
          <p:cNvPr id="64" name="Rechte verbindingslijn met pijl 63">
            <a:extLst>
              <a:ext uri="{FF2B5EF4-FFF2-40B4-BE49-F238E27FC236}">
                <a16:creationId xmlns:a16="http://schemas.microsoft.com/office/drawing/2014/main" id="{5424BA27-A555-4EDE-8F2D-6C60590AED1A}"/>
              </a:ext>
            </a:extLst>
          </p:cNvPr>
          <p:cNvCxnSpPr>
            <a:cxnSpLocks/>
            <a:endCxn id="11" idx="3"/>
          </p:cNvCxnSpPr>
          <p:nvPr/>
        </p:nvCxnSpPr>
        <p:spPr>
          <a:xfrm flipH="1">
            <a:off x="6455501" y="2854068"/>
            <a:ext cx="218625" cy="1"/>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3F3B86E0-F7D2-47D6-B5E0-D3946DCE48AB}"/>
              </a:ext>
            </a:extLst>
          </p:cNvPr>
          <p:cNvSpPr/>
          <p:nvPr/>
        </p:nvSpPr>
        <p:spPr>
          <a:xfrm>
            <a:off x="2784425" y="1873906"/>
            <a:ext cx="1077943" cy="1747936"/>
          </a:xfrm>
          <a:prstGeom prst="rect">
            <a:avLst/>
          </a:prstGeom>
          <a:solidFill>
            <a:srgbClr val="000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Identificatie/ Authenticatie</a:t>
            </a:r>
          </a:p>
          <a:p>
            <a:pPr algn="ctr"/>
            <a:r>
              <a:rPr lang="nl-NL" sz="1050" dirty="0"/>
              <a:t>(bijvoorbeeld via </a:t>
            </a:r>
            <a:r>
              <a:rPr lang="nl-NL" sz="1050" dirty="0" err="1"/>
              <a:t>DigiD</a:t>
            </a:r>
            <a:r>
              <a:rPr lang="nl-NL" sz="1050" dirty="0"/>
              <a:t>)</a:t>
            </a:r>
          </a:p>
        </p:txBody>
      </p:sp>
      <p:sp>
        <p:nvSpPr>
          <p:cNvPr id="88" name="Rechthoek 87">
            <a:extLst>
              <a:ext uri="{FF2B5EF4-FFF2-40B4-BE49-F238E27FC236}">
                <a16:creationId xmlns:a16="http://schemas.microsoft.com/office/drawing/2014/main" id="{07D74A04-3CA2-4278-B3BD-2454614DA73D}"/>
              </a:ext>
            </a:extLst>
          </p:cNvPr>
          <p:cNvSpPr/>
          <p:nvPr/>
        </p:nvSpPr>
        <p:spPr>
          <a:xfrm>
            <a:off x="4080992" y="1873905"/>
            <a:ext cx="1077943" cy="909051"/>
          </a:xfrm>
          <a:prstGeom prst="rect">
            <a:avLst/>
          </a:prstGeom>
          <a:solidFill>
            <a:srgbClr val="000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Formulier-gegevens</a:t>
            </a:r>
          </a:p>
        </p:txBody>
      </p:sp>
      <p:cxnSp>
        <p:nvCxnSpPr>
          <p:cNvPr id="89" name="Rechte verbindingslijn met pijl 88">
            <a:extLst>
              <a:ext uri="{FF2B5EF4-FFF2-40B4-BE49-F238E27FC236}">
                <a16:creationId xmlns:a16="http://schemas.microsoft.com/office/drawing/2014/main" id="{8951F018-10D0-4106-98B7-AE9C6FFD0EB9}"/>
              </a:ext>
            </a:extLst>
          </p:cNvPr>
          <p:cNvCxnSpPr>
            <a:cxnSpLocks/>
            <a:endCxn id="88" idx="1"/>
          </p:cNvCxnSpPr>
          <p:nvPr/>
        </p:nvCxnSpPr>
        <p:spPr>
          <a:xfrm>
            <a:off x="3862368" y="2310646"/>
            <a:ext cx="218624" cy="177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Rechte verbindingslijn met pijl 89">
            <a:extLst>
              <a:ext uri="{FF2B5EF4-FFF2-40B4-BE49-F238E27FC236}">
                <a16:creationId xmlns:a16="http://schemas.microsoft.com/office/drawing/2014/main" id="{2C4517E7-F187-42BE-B6DC-9D05C623E267}"/>
              </a:ext>
            </a:extLst>
          </p:cNvPr>
          <p:cNvCxnSpPr>
            <a:cxnSpLocks/>
            <a:stCxn id="88" idx="3"/>
            <a:endCxn id="49" idx="1"/>
          </p:cNvCxnSpPr>
          <p:nvPr/>
        </p:nvCxnSpPr>
        <p:spPr>
          <a:xfrm flipV="1">
            <a:off x="5158935" y="2310321"/>
            <a:ext cx="218624" cy="181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Rechte verbindingslijn met pijl 90">
            <a:extLst>
              <a:ext uri="{FF2B5EF4-FFF2-40B4-BE49-F238E27FC236}">
                <a16:creationId xmlns:a16="http://schemas.microsoft.com/office/drawing/2014/main" id="{D420341C-0749-4D64-A094-B6F2A9514BCC}"/>
              </a:ext>
            </a:extLst>
          </p:cNvPr>
          <p:cNvCxnSpPr>
            <a:cxnSpLocks/>
          </p:cNvCxnSpPr>
          <p:nvPr/>
        </p:nvCxnSpPr>
        <p:spPr>
          <a:xfrm>
            <a:off x="3862368" y="3191435"/>
            <a:ext cx="2811758" cy="0"/>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Rechte verbindingslijn met pijl 91">
            <a:extLst>
              <a:ext uri="{FF2B5EF4-FFF2-40B4-BE49-F238E27FC236}">
                <a16:creationId xmlns:a16="http://schemas.microsoft.com/office/drawing/2014/main" id="{1F7A809C-05ED-4F26-9B63-BDDCDCE5AACE}"/>
              </a:ext>
            </a:extLst>
          </p:cNvPr>
          <p:cNvCxnSpPr>
            <a:cxnSpLocks/>
            <a:stCxn id="45" idx="3"/>
            <a:endCxn id="87" idx="1"/>
          </p:cNvCxnSpPr>
          <p:nvPr/>
        </p:nvCxnSpPr>
        <p:spPr>
          <a:xfrm>
            <a:off x="2347177" y="2747874"/>
            <a:ext cx="4372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3" name="Graphic 92" descr="Mannelijke kantoormedewerker met effen opvulling">
            <a:extLst>
              <a:ext uri="{FF2B5EF4-FFF2-40B4-BE49-F238E27FC236}">
                <a16:creationId xmlns:a16="http://schemas.microsoft.com/office/drawing/2014/main" id="{6F2ACF25-8B60-485F-9069-DA36CF8CE5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000" y="4914031"/>
            <a:ext cx="1267177" cy="1267177"/>
          </a:xfrm>
          <a:prstGeom prst="rect">
            <a:avLst/>
          </a:prstGeom>
        </p:spPr>
      </p:pic>
      <p:sp>
        <p:nvSpPr>
          <p:cNvPr id="94" name="Rechthoek 93">
            <a:extLst>
              <a:ext uri="{FF2B5EF4-FFF2-40B4-BE49-F238E27FC236}">
                <a16:creationId xmlns:a16="http://schemas.microsoft.com/office/drawing/2014/main" id="{B6981712-68D6-42E4-AFE0-CF20D56D30B4}"/>
              </a:ext>
            </a:extLst>
          </p:cNvPr>
          <p:cNvSpPr/>
          <p:nvPr/>
        </p:nvSpPr>
        <p:spPr>
          <a:xfrm>
            <a:off x="5377559" y="5110392"/>
            <a:ext cx="1077943" cy="873480"/>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klant</a:t>
            </a:r>
          </a:p>
        </p:txBody>
      </p:sp>
      <p:sp>
        <p:nvSpPr>
          <p:cNvPr id="98" name="Rechthoek 97">
            <a:extLst>
              <a:ext uri="{FF2B5EF4-FFF2-40B4-BE49-F238E27FC236}">
                <a16:creationId xmlns:a16="http://schemas.microsoft.com/office/drawing/2014/main" id="{96A23FE4-316E-485C-A211-856F2A39C519}"/>
              </a:ext>
            </a:extLst>
          </p:cNvPr>
          <p:cNvSpPr/>
          <p:nvPr/>
        </p:nvSpPr>
        <p:spPr>
          <a:xfrm>
            <a:off x="4080992" y="5110717"/>
            <a:ext cx="1077943" cy="873480"/>
          </a:xfrm>
          <a:prstGeom prst="rect">
            <a:avLst/>
          </a:prstGeom>
          <a:solidFill>
            <a:srgbClr val="000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Formulier-gegevens</a:t>
            </a:r>
          </a:p>
        </p:txBody>
      </p:sp>
      <p:cxnSp>
        <p:nvCxnSpPr>
          <p:cNvPr id="99" name="Rechte verbindingslijn met pijl 98">
            <a:extLst>
              <a:ext uri="{FF2B5EF4-FFF2-40B4-BE49-F238E27FC236}">
                <a16:creationId xmlns:a16="http://schemas.microsoft.com/office/drawing/2014/main" id="{0524CFE1-2DBD-481E-8480-D71460DFDFC1}"/>
              </a:ext>
            </a:extLst>
          </p:cNvPr>
          <p:cNvCxnSpPr>
            <a:cxnSpLocks/>
            <a:stCxn id="93" idx="3"/>
            <a:endCxn id="98" idx="1"/>
          </p:cNvCxnSpPr>
          <p:nvPr/>
        </p:nvCxnSpPr>
        <p:spPr>
          <a:xfrm flipV="1">
            <a:off x="2347177" y="5547457"/>
            <a:ext cx="1733815" cy="1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AD9AE691-FE5E-43D1-BCE1-9C870E7B8EAB}"/>
              </a:ext>
            </a:extLst>
          </p:cNvPr>
          <p:cNvCxnSpPr>
            <a:cxnSpLocks/>
            <a:stCxn id="98" idx="3"/>
            <a:endCxn id="94" idx="1"/>
          </p:cNvCxnSpPr>
          <p:nvPr/>
        </p:nvCxnSpPr>
        <p:spPr>
          <a:xfrm flipV="1">
            <a:off x="5158935" y="5547132"/>
            <a:ext cx="218624" cy="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itel 1">
            <a:extLst>
              <a:ext uri="{FF2B5EF4-FFF2-40B4-BE49-F238E27FC236}">
                <a16:creationId xmlns:a16="http://schemas.microsoft.com/office/drawing/2014/main" id="{B8D07328-2C29-4321-BC82-B7AFE5D80312}"/>
              </a:ext>
            </a:extLst>
          </p:cNvPr>
          <p:cNvSpPr txBox="1">
            <a:spLocks/>
          </p:cNvSpPr>
          <p:nvPr/>
        </p:nvSpPr>
        <p:spPr bwMode="auto">
          <a:xfrm>
            <a:off x="1232400" y="4007113"/>
            <a:ext cx="100332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912813" rtl="0" eaLnBrk="1" fontAlgn="base" hangingPunct="1">
              <a:lnSpc>
                <a:spcPct val="90000"/>
              </a:lnSpc>
              <a:spcBef>
                <a:spcPct val="0"/>
              </a:spcBef>
              <a:spcAft>
                <a:spcPct val="0"/>
              </a:spcAft>
              <a:defRPr lang="de-DE" sz="3200" b="1" kern="1200">
                <a:solidFill>
                  <a:srgbClr val="00A9F3"/>
                </a:solidFill>
                <a:latin typeface="Arial" charset="0"/>
                <a:ea typeface="Arial" charset="0"/>
                <a:cs typeface="Arial" charset="0"/>
              </a:defRPr>
            </a:lvl1pPr>
            <a:lvl2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2pPr>
            <a:lvl3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3pPr>
            <a:lvl4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4pPr>
            <a:lvl5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5pPr>
            <a:lvl6pPr marL="4572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6pPr>
            <a:lvl7pPr marL="9144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7pPr>
            <a:lvl8pPr marL="13716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8pPr>
            <a:lvl9pPr marL="18288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9pPr>
          </a:lstStyle>
          <a:p>
            <a:r>
              <a:rPr lang="nl-NL" dirty="0"/>
              <a:t>…of</a:t>
            </a:r>
          </a:p>
        </p:txBody>
      </p:sp>
      <p:sp>
        <p:nvSpPr>
          <p:cNvPr id="104" name="Ovaal 103">
            <a:extLst>
              <a:ext uri="{FF2B5EF4-FFF2-40B4-BE49-F238E27FC236}">
                <a16:creationId xmlns:a16="http://schemas.microsoft.com/office/drawing/2014/main" id="{C1753FE7-23B5-46CF-B097-B8D88B996650}"/>
              </a:ext>
            </a:extLst>
          </p:cNvPr>
          <p:cNvSpPr/>
          <p:nvPr/>
        </p:nvSpPr>
        <p:spPr>
          <a:xfrm>
            <a:off x="3692770" y="3024603"/>
            <a:ext cx="3227983" cy="344711"/>
          </a:xfrm>
          <a:prstGeom prst="ellipse">
            <a:avLst/>
          </a:prstGeom>
          <a:noFill/>
          <a:ln w="19050">
            <a:solidFill>
              <a:srgbClr val="F07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C00000"/>
              </a:solidFill>
            </a:endParaRPr>
          </a:p>
        </p:txBody>
      </p:sp>
      <p:sp>
        <p:nvSpPr>
          <p:cNvPr id="21" name="Tekstvak 20">
            <a:extLst>
              <a:ext uri="{FF2B5EF4-FFF2-40B4-BE49-F238E27FC236}">
                <a16:creationId xmlns:a16="http://schemas.microsoft.com/office/drawing/2014/main" id="{46A4F4A2-B130-4755-BB6F-A0BA7131D325}"/>
              </a:ext>
            </a:extLst>
          </p:cNvPr>
          <p:cNvSpPr txBox="1"/>
          <p:nvPr/>
        </p:nvSpPr>
        <p:spPr>
          <a:xfrm>
            <a:off x="8189317" y="2295473"/>
            <a:ext cx="3729861" cy="1200329"/>
          </a:xfrm>
          <a:prstGeom prst="rect">
            <a:avLst/>
          </a:prstGeom>
          <a:noFill/>
        </p:spPr>
        <p:txBody>
          <a:bodyPr wrap="square" rtlCol="0">
            <a:spAutoFit/>
          </a:bodyPr>
          <a:lstStyle/>
          <a:p>
            <a:r>
              <a:rPr lang="nl-NL" sz="1200" dirty="0">
                <a:latin typeface="+mj-lt"/>
              </a:rPr>
              <a:t>Van deze klant hebben we met voldoende zekerheid vastgesteld welke persoon ‘daarbij hoort’. De volgende keer kunnen we na authenticatie de klantgegevens weer oproepen.</a:t>
            </a:r>
          </a:p>
          <a:p>
            <a:endParaRPr lang="nl-NL" sz="1200" dirty="0">
              <a:latin typeface="+mj-lt"/>
            </a:endParaRPr>
          </a:p>
          <a:p>
            <a:r>
              <a:rPr lang="nl-NL" sz="1200" dirty="0">
                <a:latin typeface="+mj-lt"/>
              </a:rPr>
              <a:t>Deze klant is dus ‘herbruikbaar’</a:t>
            </a:r>
          </a:p>
        </p:txBody>
      </p:sp>
      <p:sp>
        <p:nvSpPr>
          <p:cNvPr id="105" name="Tekstvak 104">
            <a:extLst>
              <a:ext uri="{FF2B5EF4-FFF2-40B4-BE49-F238E27FC236}">
                <a16:creationId xmlns:a16="http://schemas.microsoft.com/office/drawing/2014/main" id="{4F64F2CC-3134-421D-9A73-C5B9B7A190AA}"/>
              </a:ext>
            </a:extLst>
          </p:cNvPr>
          <p:cNvSpPr txBox="1"/>
          <p:nvPr/>
        </p:nvSpPr>
        <p:spPr>
          <a:xfrm>
            <a:off x="7034617" y="4681471"/>
            <a:ext cx="3995729" cy="1569660"/>
          </a:xfrm>
          <a:prstGeom prst="rect">
            <a:avLst/>
          </a:prstGeom>
          <a:noFill/>
        </p:spPr>
        <p:txBody>
          <a:bodyPr wrap="square" rtlCol="0">
            <a:spAutoFit/>
          </a:bodyPr>
          <a:lstStyle/>
          <a:p>
            <a:r>
              <a:rPr lang="nl-NL" sz="1200" dirty="0">
                <a:latin typeface="+mj-lt"/>
              </a:rPr>
              <a:t>Van deze klant weten we niet zeker wie de klantgegevens heeft verstrekt. We kunnen dus ook niet zeker weten dat we met dezelfde persoon te maken hebben als zich later een ‘Piet Janssen’ met mailadres ‘piet@mail.nl’ meldt.</a:t>
            </a:r>
          </a:p>
          <a:p>
            <a:endParaRPr lang="nl-NL" sz="1200" dirty="0">
              <a:latin typeface="+mj-lt"/>
            </a:endParaRPr>
          </a:p>
          <a:p>
            <a:r>
              <a:rPr lang="nl-NL" sz="1200" dirty="0">
                <a:latin typeface="+mj-lt"/>
              </a:rPr>
              <a:t>Deze klant is dus niet ‘herbruikbaar’ – en geen onderdeel van het klantbeeld</a:t>
            </a:r>
          </a:p>
        </p:txBody>
      </p:sp>
      <p:graphicFrame>
        <p:nvGraphicFramePr>
          <p:cNvPr id="106" name="Tabel 2">
            <a:extLst>
              <a:ext uri="{FF2B5EF4-FFF2-40B4-BE49-F238E27FC236}">
                <a16:creationId xmlns:a16="http://schemas.microsoft.com/office/drawing/2014/main" id="{7875C50D-E17F-4149-BD96-48334C835467}"/>
              </a:ext>
            </a:extLst>
          </p:cNvPr>
          <p:cNvGraphicFramePr>
            <a:graphicFrameLocks noGrp="1"/>
          </p:cNvGraphicFramePr>
          <p:nvPr>
            <p:extLst>
              <p:ext uri="{D42A27DB-BD31-4B8C-83A1-F6EECF244321}">
                <p14:modId xmlns:p14="http://schemas.microsoft.com/office/powerpoint/2010/main" val="366624043"/>
              </p:ext>
            </p:extLst>
          </p:nvPr>
        </p:nvGraphicFramePr>
        <p:xfrm>
          <a:off x="7294421" y="621370"/>
          <a:ext cx="2221621" cy="996904"/>
        </p:xfrm>
        <a:graphic>
          <a:graphicData uri="http://schemas.openxmlformats.org/drawingml/2006/table">
            <a:tbl>
              <a:tblPr firstRow="1" bandRow="1">
                <a:tableStyleId>{35758FB7-9AC5-4552-8A53-C91805E547FA}</a:tableStyleId>
              </a:tblPr>
              <a:tblGrid>
                <a:gridCol w="1092068">
                  <a:extLst>
                    <a:ext uri="{9D8B030D-6E8A-4147-A177-3AD203B41FA5}">
                      <a16:colId xmlns:a16="http://schemas.microsoft.com/office/drawing/2014/main" val="2390620364"/>
                    </a:ext>
                  </a:extLst>
                </a:gridCol>
                <a:gridCol w="1129553">
                  <a:extLst>
                    <a:ext uri="{9D8B030D-6E8A-4147-A177-3AD203B41FA5}">
                      <a16:colId xmlns:a16="http://schemas.microsoft.com/office/drawing/2014/main" val="4014527097"/>
                    </a:ext>
                  </a:extLst>
                </a:gridCol>
              </a:tblGrid>
              <a:tr h="230641">
                <a:tc gridSpan="2">
                  <a:txBody>
                    <a:bodyPr/>
                    <a:lstStyle/>
                    <a:p>
                      <a:r>
                        <a:rPr lang="nl-NL" sz="1000" b="1" dirty="0">
                          <a:solidFill>
                            <a:schemeClr val="bg1"/>
                          </a:solidFill>
                        </a:rPr>
                        <a:t>Persoon</a:t>
                      </a:r>
                    </a:p>
                  </a:txBody>
                  <a:tcPr/>
                </a:tc>
                <a:tc hMerge="1">
                  <a:txBody>
                    <a:bodyPr/>
                    <a:lstStyle/>
                    <a:p>
                      <a:endParaRPr lang="nl-NL" sz="1000" dirty="0"/>
                    </a:p>
                  </a:txBody>
                  <a:tcP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3F8FF"/>
                    </a:solidFill>
                  </a:tcPr>
                </a:tc>
                <a:extLst>
                  <a:ext uri="{0D108BD9-81ED-4DB2-BD59-A6C34878D82A}">
                    <a16:rowId xmlns:a16="http://schemas.microsoft.com/office/drawing/2014/main" val="513817745"/>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err="1">
                          <a:solidFill>
                            <a:schemeClr val="bg1"/>
                          </a:solidFill>
                        </a:rPr>
                        <a:t>bsn</a:t>
                      </a:r>
                      <a:endParaRPr lang="nl-NL" sz="1000" dirty="0">
                        <a:solidFill>
                          <a:schemeClr val="bg1"/>
                        </a:solidFill>
                      </a:endParaRP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solidFill>
                            <a:schemeClr val="bg1"/>
                          </a:solidFill>
                        </a:rPr>
                        <a:t>123</a:t>
                      </a:r>
                    </a:p>
                  </a:txBody>
                  <a:tcPr/>
                </a:tc>
                <a:extLst>
                  <a:ext uri="{0D108BD9-81ED-4DB2-BD59-A6C34878D82A}">
                    <a16:rowId xmlns:a16="http://schemas.microsoft.com/office/drawing/2014/main" val="229020558"/>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solidFill>
                            <a:schemeClr val="bg1"/>
                          </a:solidFill>
                        </a:rPr>
                        <a:t>geslachtsnaam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solidFill>
                            <a:schemeClr val="bg1"/>
                          </a:solidFill>
                        </a:rPr>
                        <a:t>Janssen</a:t>
                      </a:r>
                    </a:p>
                  </a:txBody>
                  <a:tcPr/>
                </a:tc>
                <a:extLst>
                  <a:ext uri="{0D108BD9-81ED-4DB2-BD59-A6C34878D82A}">
                    <a16:rowId xmlns:a16="http://schemas.microsoft.com/office/drawing/2014/main" val="3282132944"/>
                  </a:ext>
                </a:extLst>
              </a:tr>
              <a:tr h="26538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solidFill>
                            <a:schemeClr val="bg1"/>
                          </a:solidFill>
                        </a:rPr>
                        <a:t>voornamen</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solidFill>
                            <a:schemeClr val="bg1"/>
                          </a:solidFill>
                        </a:rPr>
                        <a:t>Petrus Cornelis</a:t>
                      </a:r>
                    </a:p>
                  </a:txBody>
                  <a:tcPr/>
                </a:tc>
                <a:extLst>
                  <a:ext uri="{0D108BD9-81ED-4DB2-BD59-A6C34878D82A}">
                    <a16:rowId xmlns:a16="http://schemas.microsoft.com/office/drawing/2014/main" val="3545293715"/>
                  </a:ext>
                </a:extLst>
              </a:tr>
            </a:tbl>
          </a:graphicData>
        </a:graphic>
      </p:graphicFrame>
      <p:graphicFrame>
        <p:nvGraphicFramePr>
          <p:cNvPr id="107" name="Tabel 2">
            <a:extLst>
              <a:ext uri="{FF2B5EF4-FFF2-40B4-BE49-F238E27FC236}">
                <a16:creationId xmlns:a16="http://schemas.microsoft.com/office/drawing/2014/main" id="{E63B1944-8C8F-41AE-93A3-9BD066C7136D}"/>
              </a:ext>
            </a:extLst>
          </p:cNvPr>
          <p:cNvGraphicFramePr>
            <a:graphicFrameLocks noGrp="1"/>
          </p:cNvGraphicFramePr>
          <p:nvPr>
            <p:extLst>
              <p:ext uri="{D42A27DB-BD31-4B8C-83A1-F6EECF244321}">
                <p14:modId xmlns:p14="http://schemas.microsoft.com/office/powerpoint/2010/main" val="2118793828"/>
              </p:ext>
            </p:extLst>
          </p:nvPr>
        </p:nvGraphicFramePr>
        <p:xfrm>
          <a:off x="4170260" y="389412"/>
          <a:ext cx="2221621" cy="996904"/>
        </p:xfrm>
        <a:graphic>
          <a:graphicData uri="http://schemas.openxmlformats.org/drawingml/2006/table">
            <a:tbl>
              <a:tblPr firstRow="1" bandRow="1">
                <a:tableStyleId>{775DCB02-9BB8-47FD-8907-85C794F793BA}</a:tableStyleId>
              </a:tblPr>
              <a:tblGrid>
                <a:gridCol w="1244885">
                  <a:extLst>
                    <a:ext uri="{9D8B030D-6E8A-4147-A177-3AD203B41FA5}">
                      <a16:colId xmlns:a16="http://schemas.microsoft.com/office/drawing/2014/main" val="2390620364"/>
                    </a:ext>
                  </a:extLst>
                </a:gridCol>
                <a:gridCol w="976736">
                  <a:extLst>
                    <a:ext uri="{9D8B030D-6E8A-4147-A177-3AD203B41FA5}">
                      <a16:colId xmlns:a16="http://schemas.microsoft.com/office/drawing/2014/main" val="4014527097"/>
                    </a:ext>
                  </a:extLst>
                </a:gridCol>
              </a:tblGrid>
              <a:tr h="230641">
                <a:tc gridSpan="2">
                  <a:txBody>
                    <a:bodyPr/>
                    <a:lstStyle/>
                    <a:p>
                      <a:r>
                        <a:rPr lang="nl-NL" sz="1000" b="1" dirty="0">
                          <a:solidFill>
                            <a:schemeClr val="bg1"/>
                          </a:solidFill>
                        </a:rPr>
                        <a:t>Klant</a:t>
                      </a:r>
                    </a:p>
                  </a:txBody>
                  <a:tcPr/>
                </a:tc>
                <a:tc hMerge="1">
                  <a:txBody>
                    <a:bodyPr/>
                    <a:lstStyle/>
                    <a:p>
                      <a:endParaRPr lang="nl-NL" sz="1000" dirty="0"/>
                    </a:p>
                  </a:txBody>
                  <a:tcP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3F8FF"/>
                    </a:solidFill>
                  </a:tcPr>
                </a:tc>
                <a:extLst>
                  <a:ext uri="{0D108BD9-81ED-4DB2-BD59-A6C34878D82A}">
                    <a16:rowId xmlns:a16="http://schemas.microsoft.com/office/drawing/2014/main" val="3912905144"/>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voornaam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a:t>
                      </a:r>
                    </a:p>
                  </a:txBody>
                  <a:tcPr/>
                </a:tc>
                <a:extLst>
                  <a:ext uri="{0D108BD9-81ED-4DB2-BD59-A6C34878D82A}">
                    <a16:rowId xmlns:a16="http://schemas.microsoft.com/office/drawing/2014/main" val="229020558"/>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achternaam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Janssen</a:t>
                      </a:r>
                    </a:p>
                  </a:txBody>
                  <a:tcPr/>
                </a:tc>
                <a:extLst>
                  <a:ext uri="{0D108BD9-81ED-4DB2-BD59-A6C34878D82A}">
                    <a16:rowId xmlns:a16="http://schemas.microsoft.com/office/drawing/2014/main" val="3282132944"/>
                  </a:ext>
                </a:extLst>
              </a:tr>
              <a:tr h="26538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emailadres</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piet@mail.nl</a:t>
                      </a:r>
                    </a:p>
                  </a:txBody>
                  <a:tcPr/>
                </a:tc>
                <a:extLst>
                  <a:ext uri="{0D108BD9-81ED-4DB2-BD59-A6C34878D82A}">
                    <a16:rowId xmlns:a16="http://schemas.microsoft.com/office/drawing/2014/main" val="3545293715"/>
                  </a:ext>
                </a:extLst>
              </a:tr>
            </a:tbl>
          </a:graphicData>
        </a:graphic>
      </p:graphicFrame>
      <p:cxnSp>
        <p:nvCxnSpPr>
          <p:cNvPr id="108" name="Rechte verbindingslijn met pijl 107">
            <a:extLst>
              <a:ext uri="{FF2B5EF4-FFF2-40B4-BE49-F238E27FC236}">
                <a16:creationId xmlns:a16="http://schemas.microsoft.com/office/drawing/2014/main" id="{7EC24F87-05D7-4485-B909-638E50B97FFD}"/>
              </a:ext>
            </a:extLst>
          </p:cNvPr>
          <p:cNvCxnSpPr>
            <a:cxnSpLocks/>
            <a:stCxn id="106" idx="2"/>
          </p:cNvCxnSpPr>
          <p:nvPr/>
        </p:nvCxnSpPr>
        <p:spPr>
          <a:xfrm flipH="1">
            <a:off x="7358042" y="1618274"/>
            <a:ext cx="1047189" cy="531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Rechte verbindingslijn met pijl 108">
            <a:extLst>
              <a:ext uri="{FF2B5EF4-FFF2-40B4-BE49-F238E27FC236}">
                <a16:creationId xmlns:a16="http://schemas.microsoft.com/office/drawing/2014/main" id="{B249244F-1962-4CBD-ADE0-355F1B0C2754}"/>
              </a:ext>
            </a:extLst>
          </p:cNvPr>
          <p:cNvCxnSpPr>
            <a:cxnSpLocks/>
            <a:stCxn id="107" idx="2"/>
          </p:cNvCxnSpPr>
          <p:nvPr/>
        </p:nvCxnSpPr>
        <p:spPr>
          <a:xfrm>
            <a:off x="5281070" y="1386316"/>
            <a:ext cx="528603" cy="775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Rechte verbindingslijn met pijl 109">
            <a:extLst>
              <a:ext uri="{FF2B5EF4-FFF2-40B4-BE49-F238E27FC236}">
                <a16:creationId xmlns:a16="http://schemas.microsoft.com/office/drawing/2014/main" id="{8D52252E-7CF2-4DA9-A2A4-FE35109057F0}"/>
              </a:ext>
            </a:extLst>
          </p:cNvPr>
          <p:cNvCxnSpPr>
            <a:cxnSpLocks/>
          </p:cNvCxnSpPr>
          <p:nvPr/>
        </p:nvCxnSpPr>
        <p:spPr>
          <a:xfrm flipV="1">
            <a:off x="5809673" y="991684"/>
            <a:ext cx="1548369" cy="4867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1" name="Tabel 2">
            <a:extLst>
              <a:ext uri="{FF2B5EF4-FFF2-40B4-BE49-F238E27FC236}">
                <a16:creationId xmlns:a16="http://schemas.microsoft.com/office/drawing/2014/main" id="{760A49DE-B0F0-434D-B863-928B1C2120FC}"/>
              </a:ext>
            </a:extLst>
          </p:cNvPr>
          <p:cNvGraphicFramePr>
            <a:graphicFrameLocks noGrp="1"/>
          </p:cNvGraphicFramePr>
          <p:nvPr>
            <p:extLst>
              <p:ext uri="{D42A27DB-BD31-4B8C-83A1-F6EECF244321}">
                <p14:modId xmlns:p14="http://schemas.microsoft.com/office/powerpoint/2010/main" val="3975838277"/>
              </p:ext>
            </p:extLst>
          </p:nvPr>
        </p:nvGraphicFramePr>
        <p:xfrm>
          <a:off x="4157436" y="3666220"/>
          <a:ext cx="2221621" cy="1262288"/>
        </p:xfrm>
        <a:graphic>
          <a:graphicData uri="http://schemas.openxmlformats.org/drawingml/2006/table">
            <a:tbl>
              <a:tblPr firstRow="1" bandRow="1">
                <a:tableStyleId>{775DCB02-9BB8-47FD-8907-85C794F793BA}</a:tableStyleId>
              </a:tblPr>
              <a:tblGrid>
                <a:gridCol w="1244885">
                  <a:extLst>
                    <a:ext uri="{9D8B030D-6E8A-4147-A177-3AD203B41FA5}">
                      <a16:colId xmlns:a16="http://schemas.microsoft.com/office/drawing/2014/main" val="2390620364"/>
                    </a:ext>
                  </a:extLst>
                </a:gridCol>
                <a:gridCol w="976736">
                  <a:extLst>
                    <a:ext uri="{9D8B030D-6E8A-4147-A177-3AD203B41FA5}">
                      <a16:colId xmlns:a16="http://schemas.microsoft.com/office/drawing/2014/main" val="4014527097"/>
                    </a:ext>
                  </a:extLst>
                </a:gridCol>
              </a:tblGrid>
              <a:tr h="230641">
                <a:tc gridSpan="2">
                  <a:txBody>
                    <a:bodyPr/>
                    <a:lstStyle/>
                    <a:p>
                      <a:r>
                        <a:rPr lang="nl-NL" sz="1000" b="1" dirty="0"/>
                        <a:t>Klant</a:t>
                      </a:r>
                    </a:p>
                  </a:txBody>
                  <a:tcPr/>
                </a:tc>
                <a:tc hMerge="1">
                  <a:txBody>
                    <a:bodyPr/>
                    <a:lstStyle/>
                    <a:p>
                      <a:endParaRPr lang="nl-NL" sz="1000" dirty="0"/>
                    </a:p>
                  </a:txBody>
                  <a:tcP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3F8FF"/>
                    </a:solidFill>
                  </a:tcPr>
                </a:tc>
                <a:extLst>
                  <a:ext uri="{0D108BD9-81ED-4DB2-BD59-A6C34878D82A}">
                    <a16:rowId xmlns:a16="http://schemas.microsoft.com/office/drawing/2014/main" val="2774744059"/>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voornaam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a:t>
                      </a:r>
                    </a:p>
                  </a:txBody>
                  <a:tcPr/>
                </a:tc>
                <a:extLst>
                  <a:ext uri="{0D108BD9-81ED-4DB2-BD59-A6C34878D82A}">
                    <a16:rowId xmlns:a16="http://schemas.microsoft.com/office/drawing/2014/main" val="229020558"/>
                  </a:ext>
                </a:extLst>
              </a:tr>
              <a:tr h="230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achternaam</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Janssen</a:t>
                      </a:r>
                    </a:p>
                  </a:txBody>
                  <a:tcPr/>
                </a:tc>
                <a:extLst>
                  <a:ext uri="{0D108BD9-81ED-4DB2-BD59-A6C34878D82A}">
                    <a16:rowId xmlns:a16="http://schemas.microsoft.com/office/drawing/2014/main" val="3282132944"/>
                  </a:ext>
                </a:extLst>
              </a:tr>
              <a:tr h="26538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emailadres</a:t>
                      </a:r>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000" dirty="0"/>
                        <a:t>piet@mail.nl</a:t>
                      </a:r>
                    </a:p>
                  </a:txBody>
                  <a:tcPr/>
                </a:tc>
                <a:extLst>
                  <a:ext uri="{0D108BD9-81ED-4DB2-BD59-A6C34878D82A}">
                    <a16:rowId xmlns:a16="http://schemas.microsoft.com/office/drawing/2014/main" val="3545293715"/>
                  </a:ext>
                </a:extLst>
              </a:tr>
              <a:tr h="265384">
                <a:tc>
                  <a:txBody>
                    <a:bodyPr/>
                    <a:lstStyle/>
                    <a:p>
                      <a:r>
                        <a:rPr lang="nl-NL" sz="1000" dirty="0"/>
                        <a:t>subjectidentificatie</a:t>
                      </a:r>
                    </a:p>
                  </a:txBody>
                  <a:tcPr/>
                </a:tc>
                <a:tc>
                  <a:txBody>
                    <a:bodyPr/>
                    <a:lstStyle/>
                    <a:p>
                      <a:endParaRPr lang="nl-NL" sz="1000" dirty="0"/>
                    </a:p>
                  </a:txBody>
                  <a:tcPr/>
                </a:tc>
                <a:extLst>
                  <a:ext uri="{0D108BD9-81ED-4DB2-BD59-A6C34878D82A}">
                    <a16:rowId xmlns:a16="http://schemas.microsoft.com/office/drawing/2014/main" val="2582181277"/>
                  </a:ext>
                </a:extLst>
              </a:tr>
            </a:tbl>
          </a:graphicData>
        </a:graphic>
      </p:graphicFrame>
      <p:cxnSp>
        <p:nvCxnSpPr>
          <p:cNvPr id="112" name="Rechte verbindingslijn met pijl 111">
            <a:extLst>
              <a:ext uri="{FF2B5EF4-FFF2-40B4-BE49-F238E27FC236}">
                <a16:creationId xmlns:a16="http://schemas.microsoft.com/office/drawing/2014/main" id="{9F478795-8639-4B16-A79D-50D9A2E0CF85}"/>
              </a:ext>
            </a:extLst>
          </p:cNvPr>
          <p:cNvCxnSpPr>
            <a:cxnSpLocks/>
            <a:stCxn id="111" idx="2"/>
          </p:cNvCxnSpPr>
          <p:nvPr/>
        </p:nvCxnSpPr>
        <p:spPr>
          <a:xfrm>
            <a:off x="5268246" y="4928508"/>
            <a:ext cx="614962" cy="4364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hoek 10">
            <a:extLst>
              <a:ext uri="{FF2B5EF4-FFF2-40B4-BE49-F238E27FC236}">
                <a16:creationId xmlns:a16="http://schemas.microsoft.com/office/drawing/2014/main" id="{EDEC88EA-1609-40D2-9711-45F54140F746}"/>
              </a:ext>
            </a:extLst>
          </p:cNvPr>
          <p:cNvSpPr/>
          <p:nvPr/>
        </p:nvSpPr>
        <p:spPr>
          <a:xfrm>
            <a:off x="5377558" y="2739562"/>
            <a:ext cx="1077943" cy="2290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a:t>ID-gegeven</a:t>
            </a:r>
          </a:p>
        </p:txBody>
      </p:sp>
      <p:cxnSp>
        <p:nvCxnSpPr>
          <p:cNvPr id="41" name="Rechte verbindingslijn met pijl 40">
            <a:extLst>
              <a:ext uri="{FF2B5EF4-FFF2-40B4-BE49-F238E27FC236}">
                <a16:creationId xmlns:a16="http://schemas.microsoft.com/office/drawing/2014/main" id="{849614D0-3053-4805-A572-BCA48CFA9032}"/>
              </a:ext>
            </a:extLst>
          </p:cNvPr>
          <p:cNvCxnSpPr>
            <a:cxnSpLocks/>
          </p:cNvCxnSpPr>
          <p:nvPr/>
        </p:nvCxnSpPr>
        <p:spPr>
          <a:xfrm>
            <a:off x="5802340" y="1473869"/>
            <a:ext cx="428389" cy="13138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B12809DB-D1B9-4C2C-930E-7506AEEAB5E5}"/>
              </a:ext>
            </a:extLst>
          </p:cNvPr>
          <p:cNvSpPr/>
          <p:nvPr/>
        </p:nvSpPr>
        <p:spPr>
          <a:xfrm>
            <a:off x="6297050" y="2699188"/>
            <a:ext cx="509879" cy="315557"/>
          </a:xfrm>
          <a:prstGeom prst="ellipse">
            <a:avLst/>
          </a:prstGeom>
          <a:noFill/>
          <a:ln w="19050">
            <a:solidFill>
              <a:srgbClr val="F07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C00000"/>
              </a:solidFill>
            </a:endParaRPr>
          </a:p>
        </p:txBody>
      </p:sp>
    </p:spTree>
    <p:extLst>
      <p:ext uri="{BB962C8B-B14F-4D97-AF65-F5344CB8AC3E}">
        <p14:creationId xmlns:p14="http://schemas.microsoft.com/office/powerpoint/2010/main" val="19033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8" grpId="0" animBg="1"/>
      <p:bldP spid="94" grpId="0" animBg="1"/>
      <p:bldP spid="98" grpId="0" animBg="1"/>
      <p:bldP spid="103" grpId="0"/>
      <p:bldP spid="104" grpId="0" animBg="1"/>
      <p:bldP spid="21" grpId="0"/>
      <p:bldP spid="105" grpId="0"/>
      <p:bldP spid="11" grpId="0" animBg="1"/>
      <p:bldP spid="20" grpId="0" animBg="1"/>
      <p:bldP spid="20" grpId="1" animBg="1"/>
    </p:bldLst>
  </p:timing>
</p:sld>
</file>

<file path=ppt/theme/theme1.xml><?xml version="1.0" encoding="utf-8"?>
<a:theme xmlns:a="http://schemas.openxmlformats.org/drawingml/2006/main" name="VNG_Academie">
  <a:themeElements>
    <a:clrScheme name="Aangepast 17">
      <a:dk1>
        <a:srgbClr val="000000"/>
      </a:dk1>
      <a:lt1>
        <a:srgbClr val="FFFFFF"/>
      </a:lt1>
      <a:dk2>
        <a:srgbClr val="002C64"/>
      </a:dk2>
      <a:lt2>
        <a:srgbClr val="00A9F3"/>
      </a:lt2>
      <a:accent1>
        <a:srgbClr val="8EBAE5"/>
      </a:accent1>
      <a:accent2>
        <a:srgbClr val="3DB7E4"/>
      </a:accent2>
      <a:accent3>
        <a:srgbClr val="002F5F"/>
      </a:accent3>
      <a:accent4>
        <a:srgbClr val="F0AB00"/>
      </a:accent4>
      <a:accent5>
        <a:srgbClr val="00853C"/>
      </a:accent5>
      <a:accent6>
        <a:srgbClr val="C20015"/>
      </a:accent6>
      <a:hlink>
        <a:srgbClr val="999999"/>
      </a:hlink>
      <a:folHlink>
        <a:srgbClr val="CCCCCC"/>
      </a:folHlink>
    </a:clrScheme>
    <a:fontScheme name="V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NG_Realisatie.potx" id="{F484F4E8-B658-4C50-85C6-BE2C03AA5488}" vid="{7B9B7332-BBE6-418A-ADCE-BAA95B9FDDAE}"/>
    </a:ext>
  </a:extLst>
</a:theme>
</file>

<file path=ppt/theme/theme2.xml><?xml version="1.0" encoding="utf-8"?>
<a:theme xmlns:a="http://schemas.openxmlformats.org/drawingml/2006/main" name="VNG Titels">
  <a:themeElements>
    <a:clrScheme name="Aangepast 23">
      <a:dk1>
        <a:srgbClr val="000000"/>
      </a:dk1>
      <a:lt1>
        <a:srgbClr val="FFFFFF"/>
      </a:lt1>
      <a:dk2>
        <a:srgbClr val="002C64"/>
      </a:dk2>
      <a:lt2>
        <a:srgbClr val="00A9F3"/>
      </a:lt2>
      <a:accent1>
        <a:srgbClr val="8EBAE5"/>
      </a:accent1>
      <a:accent2>
        <a:srgbClr val="3DB7E4"/>
      </a:accent2>
      <a:accent3>
        <a:srgbClr val="002F5F"/>
      </a:accent3>
      <a:accent4>
        <a:srgbClr val="F0AB00"/>
      </a:accent4>
      <a:accent5>
        <a:srgbClr val="008541"/>
      </a:accent5>
      <a:accent6>
        <a:srgbClr val="C20016"/>
      </a:accent6>
      <a:hlink>
        <a:srgbClr val="999999"/>
      </a:hlink>
      <a:folHlink>
        <a:srgbClr val="CCCCCC"/>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NG_Realisatie.potx" id="{F484F4E8-B658-4C50-85C6-BE2C03AA5488}" vid="{6BF90099-68E9-41D6-BACD-A9720FFAC8B6}"/>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VNG_Realisatie</Template>
  <TotalTime>2874</TotalTime>
  <Words>1131</Words>
  <Application>Microsoft Office PowerPoint</Application>
  <PresentationFormat>Breedbeeld</PresentationFormat>
  <Paragraphs>151</Paragraphs>
  <Slides>19</Slides>
  <Notes>2</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19</vt:i4>
      </vt:variant>
    </vt:vector>
  </HeadingPairs>
  <TitlesOfParts>
    <vt:vector size="23" baseType="lpstr">
      <vt:lpstr>Arial</vt:lpstr>
      <vt:lpstr>Calibri</vt:lpstr>
      <vt:lpstr>VNG_Academie</vt:lpstr>
      <vt:lpstr>VNG Titels</vt:lpstr>
      <vt:lpstr>Van ‘zaak centraal’  naar ‘klant centraal’</vt:lpstr>
      <vt:lpstr>We hebben een duidelijke visie op dienstverlening…</vt:lpstr>
      <vt:lpstr>…die impliceert dat:</vt:lpstr>
      <vt:lpstr>…terwijl in de praktijk sprake is van:</vt:lpstr>
      <vt:lpstr>Dit werkt, maar niet optimaal, want…</vt:lpstr>
      <vt:lpstr>Er ontbreekt dus een aantal zaken:</vt:lpstr>
      <vt:lpstr>API-standaarden voor Klantinteracties: productvisie</vt:lpstr>
      <vt:lpstr>Klanten API-standaard</vt:lpstr>
      <vt:lpstr>…daarbij geldt:</vt:lpstr>
      <vt:lpstr>Contactmomenten API-standaard</vt:lpstr>
      <vt:lpstr>Productaanvragen API-standaard</vt:lpstr>
      <vt:lpstr>Hoe hangt dit nu allemaal samen?</vt:lpstr>
      <vt:lpstr>Op de to do-lijst:</vt:lpstr>
      <vt:lpstr>Inzichten hierover? Andere verzoeken? Of op de hoogte blijven?</vt:lpstr>
      <vt:lpstr>Referentiemateriaal</vt:lpstr>
      <vt:lpstr>Bedrijfs- en applicatiearchitectuur klantinteracties</vt:lpstr>
      <vt:lpstr>PowerPoint-presentatie</vt:lpstr>
      <vt:lpstr>PowerPoint-presentatie</vt:lpstr>
      <vt:lpstr>Werken in de keten op basis van productaanvragen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‘zaak centraal’  naar ‘klant centraal’</dc:title>
  <dc:creator>Ivo Hendriks</dc:creator>
  <cp:keywords/>
  <cp:lastModifiedBy>Ivo Hendriks</cp:lastModifiedBy>
  <cp:revision>2</cp:revision>
  <cp:lastPrinted>2016-11-29T12:08:35Z</cp:lastPrinted>
  <dcterms:created xsi:type="dcterms:W3CDTF">2022-06-21T13:04:38Z</dcterms:created>
  <dcterms:modified xsi:type="dcterms:W3CDTF">2022-06-24T15:06:41Z</dcterms:modified>
</cp:coreProperties>
</file>