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398" r:id="rId2"/>
    <p:sldId id="273" r:id="rId3"/>
    <p:sldId id="278" r:id="rId4"/>
    <p:sldId id="280" r:id="rId5"/>
    <p:sldId id="281" r:id="rId6"/>
    <p:sldId id="302" r:id="rId7"/>
    <p:sldId id="304" r:id="rId8"/>
    <p:sldId id="303" r:id="rId9"/>
    <p:sldId id="305" r:id="rId10"/>
    <p:sldId id="410" r:id="rId11"/>
    <p:sldId id="411" r:id="rId12"/>
    <p:sldId id="378" r:id="rId13"/>
    <p:sldId id="379" r:id="rId14"/>
    <p:sldId id="382" r:id="rId15"/>
    <p:sldId id="380" r:id="rId16"/>
    <p:sldId id="412" r:id="rId17"/>
    <p:sldId id="381" r:id="rId18"/>
    <p:sldId id="383" r:id="rId19"/>
    <p:sldId id="384" r:id="rId20"/>
    <p:sldId id="385" r:id="rId21"/>
    <p:sldId id="409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6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3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9" autoAdjust="0"/>
    <p:restoredTop sz="90452" autoAdjust="0"/>
  </p:normalViewPr>
  <p:slideViewPr>
    <p:cSldViewPr>
      <p:cViewPr>
        <p:scale>
          <a:sx n="66" d="100"/>
          <a:sy n="66" d="100"/>
        </p:scale>
        <p:origin x="-1344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D5D1359-5E8F-4BE2-BDF3-05C1E1401B85}" type="datetimeFigureOut">
              <a:rPr lang="ar-EG" smtClean="0"/>
              <a:pPr/>
              <a:t>09/02/1436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92D4BBE-CF61-441D-BB81-7CC5DED86FE0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AFD6A-F3E7-472F-A036-CFF1C34EF1EC}" type="slidenum">
              <a:rPr lang="ar-EG" smtClean="0"/>
              <a:pPr/>
              <a:t>1</a:t>
            </a:fld>
            <a:endParaRPr 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10</a:t>
            </a:fld>
            <a:endParaRPr 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D4BBE-CF61-441D-BB81-7CC5DED86FE0}" type="slidenum">
              <a:rPr lang="ar-EG" smtClean="0"/>
              <a:pPr/>
              <a:t>11</a:t>
            </a:fld>
            <a:endParaRPr 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1A4F-3F16-4B98-8DD4-CE552975C00B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AD9D-A0E6-4F9C-8994-20B1C86FAF71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1103-E412-4008-9E94-036752CB0EE4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29B3-DC82-44E6-A2B4-8E206C5D0D2C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A0F9D-4736-471E-9411-3947C4BB3F75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88A1-1B68-4F0C-A1DB-C8C4D1909822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B400-F429-4D47-BB52-FB53EDF89FA6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DB19-2CC7-43F6-BD49-A15F3F5C5267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6D750-7864-4F36-BCCD-4BF29D5AA81B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984C-D88E-469F-B887-0E56CCDB830F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FBD5-6D64-4397-98D3-72013A157CFB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48E6-D844-480B-8AFA-BA19FFAB1E69}" type="datetime1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-elhelow/AI-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9200"/>
            <a:ext cx="911618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Get g-value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1676400"/>
          </a:xfrm>
        </p:spPr>
        <p:txBody>
          <a:bodyPr/>
          <a:lstStyle/>
          <a:p>
            <a:r>
              <a:rPr lang="en-US" sz="2800" dirty="0" smtClean="0"/>
              <a:t>G-value is </a:t>
            </a:r>
            <a:r>
              <a:rPr lang="en-US" sz="2800" dirty="0" smtClean="0">
                <a:solidFill>
                  <a:srgbClr val="0070C0"/>
                </a:solidFill>
              </a:rPr>
              <a:t>the path cost </a:t>
            </a:r>
            <a:r>
              <a:rPr lang="en-US" sz="2800" dirty="0" smtClean="0"/>
              <a:t>from the start point to the chosen cell.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124200"/>
            <a:ext cx="3505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smtClean="0"/>
              <a:t>All this in Robot’s mind.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Robot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not move until it has the complete path.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57800" y="35052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</a:t>
            </a:r>
            <a:r>
              <a:rPr lang="en-US" sz="2800" b="1" dirty="0" smtClean="0"/>
              <a:t>order: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257800" y="3048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762000"/>
            <a:ext cx="3154416" cy="266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4475" y="3981450"/>
            <a:ext cx="32099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Get g-value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Container: [g, (x, y), [path]]</a:t>
            </a:r>
          </a:p>
          <a:p>
            <a:pPr lvl="1"/>
            <a:r>
              <a:rPr lang="en-US" sz="2400" dirty="0" smtClean="0"/>
              <a:t>[[</a:t>
            </a:r>
            <a:r>
              <a:rPr lang="en-US" sz="2400" dirty="0" smtClean="0"/>
              <a:t>0, (0, 0), [(0, 0</a:t>
            </a:r>
            <a:r>
              <a:rPr lang="en-US" sz="2400" dirty="0" smtClean="0"/>
              <a:t>)]]]</a:t>
            </a:r>
            <a:endParaRPr lang="en-US" sz="2400" dirty="0" smtClean="0"/>
          </a:p>
          <a:p>
            <a:pPr lvl="1"/>
            <a:r>
              <a:rPr lang="en-US" sz="2400" dirty="0" smtClean="0"/>
              <a:t>[[1, (1, 0), [(0, 0), (1, 0)]], [1, (0, 1), [(0, 0), (0, 1)]]]</a:t>
            </a:r>
          </a:p>
          <a:p>
            <a:pPr lvl="1"/>
            <a:r>
              <a:rPr lang="en-US" sz="2400" dirty="0" smtClean="0"/>
              <a:t>[[1, (1, 0), [(0, 0), (1, 0)]], [2, (1, 1), [(0, 0), (0, 1), (1, 1)]]]</a:t>
            </a:r>
            <a:endParaRPr lang="en-US" sz="24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43400" y="29718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</a:t>
            </a:r>
            <a:r>
              <a:rPr lang="en-US" sz="2800" b="1" dirty="0" smtClean="0"/>
              <a:t>order: (pop order)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85800" y="29718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Path to Goal</a:t>
            </a:r>
            <a:r>
              <a:rPr lang="en-US" sz="2800" b="1" dirty="0" smtClean="0"/>
              <a:t>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6275" y="3505200"/>
            <a:ext cx="320992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" y="3505200"/>
            <a:ext cx="3238500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(Heuristic Fn)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49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A-star uses a so called heuristic function.</a:t>
            </a:r>
          </a:p>
          <a:p>
            <a:r>
              <a:rPr lang="en-US" sz="2800" dirty="0" smtClean="0"/>
              <a:t>If we call the heuristic function h, then for each cell it results into a value.</a:t>
            </a:r>
          </a:p>
          <a:p>
            <a:r>
              <a:rPr lang="en-US" sz="2800" dirty="0" smtClean="0"/>
              <a:t>Here is one: It is the </a:t>
            </a:r>
            <a:r>
              <a:rPr lang="en-US" sz="2800" dirty="0" smtClean="0">
                <a:solidFill>
                  <a:srgbClr val="0070C0"/>
                </a:solidFill>
              </a:rPr>
              <a:t>number of steps it takes to the goal if there were no obstacles</a:t>
            </a:r>
            <a:r>
              <a:rPr lang="en-US" sz="2800" dirty="0" smtClean="0"/>
              <a:t>.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11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191000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The heuristic function doesn't have to be accurate. </a:t>
            </a:r>
          </a:p>
          <a:p>
            <a:pPr lvl="0"/>
            <a:r>
              <a:rPr lang="en-US" sz="2800" dirty="0" smtClean="0">
                <a:solidFill>
                  <a:srgbClr val="0070C0"/>
                </a:solidFill>
              </a:rPr>
              <a:t>If it was accurate, you already solved the planning problem and no need for search.</a:t>
            </a:r>
          </a:p>
          <a:p>
            <a:pPr lvl="0"/>
            <a:r>
              <a:rPr lang="en-US" sz="2800" dirty="0" smtClean="0"/>
              <a:t>You can use two heuristic functions in one problem. </a:t>
            </a: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447800"/>
            <a:ext cx="411532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Heuristic Function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14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heuristic function is an idea more than a static formula.</a:t>
            </a:r>
          </a:p>
          <a:p>
            <a:endParaRPr lang="en-US" sz="2800" dirty="0" smtClean="0"/>
          </a:p>
          <a:p>
            <a:r>
              <a:rPr lang="en-US" sz="2800" dirty="0" smtClean="0"/>
              <a:t>In Maze Search Example:</a:t>
            </a:r>
          </a:p>
          <a:p>
            <a:pPr lvl="1"/>
            <a:r>
              <a:rPr lang="en-US" sz="2400" dirty="0" smtClean="0"/>
              <a:t>f = g + h.</a:t>
            </a:r>
          </a:p>
          <a:p>
            <a:pPr lvl="1"/>
            <a:r>
              <a:rPr lang="en-US" sz="2400" dirty="0" smtClean="0"/>
              <a:t>g is G-value.</a:t>
            </a:r>
          </a:p>
          <a:p>
            <a:pPr lvl="1"/>
            <a:r>
              <a:rPr lang="en-US" sz="2400" dirty="0" smtClean="0"/>
              <a:t>h is </a:t>
            </a:r>
            <a:r>
              <a:rPr lang="en-US" sz="2400" smtClean="0"/>
              <a:t>Heuristic value.</a:t>
            </a:r>
            <a:endParaRPr lang="ar-EG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6425" y="647700"/>
            <a:ext cx="32289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686425" y="1905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4715" y="3886200"/>
            <a:ext cx="322068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5694715" y="34290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65159" y="838200"/>
            <a:ext cx="2743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f-value </a:t>
            </a:r>
            <a:r>
              <a:rPr lang="en-US" sz="2800" b="1" dirty="0" smtClean="0"/>
              <a:t>matrix: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5375" y="1371600"/>
            <a:ext cx="32480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4572000" cy="1828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Container: [f, g, (x, y)]</a:t>
            </a:r>
          </a:p>
          <a:p>
            <a:pPr lvl="1"/>
            <a:r>
              <a:rPr lang="en-US" sz="2400" dirty="0" smtClean="0"/>
              <a:t>[[</a:t>
            </a:r>
            <a:r>
              <a:rPr lang="en-US" sz="2400" dirty="0" smtClean="0"/>
              <a:t>9, 6, (4, 2</a:t>
            </a:r>
            <a:r>
              <a:rPr lang="en-US" sz="2400" dirty="0" smtClean="0"/>
              <a:t>)] ]</a:t>
            </a:r>
          </a:p>
          <a:p>
            <a:pPr lvl="1"/>
            <a:r>
              <a:rPr lang="en-US" sz="2400" dirty="0" smtClean="0"/>
              <a:t>[[</a:t>
            </a:r>
            <a:r>
              <a:rPr lang="en-US" sz="2400" dirty="0" smtClean="0"/>
              <a:t>11, 7, (3, 2</a:t>
            </a:r>
            <a:r>
              <a:rPr lang="en-US" sz="2400" dirty="0" smtClean="0"/>
              <a:t>)], </a:t>
            </a:r>
            <a:r>
              <a:rPr lang="en-US" sz="2400" dirty="0" smtClean="0"/>
              <a:t>[9, 7, (4, 3</a:t>
            </a:r>
            <a:r>
              <a:rPr lang="en-US" sz="2400" dirty="0" smtClean="0"/>
              <a:t>)] ]</a:t>
            </a:r>
          </a:p>
          <a:p>
            <a:pPr lvl="1"/>
            <a:r>
              <a:rPr lang="en-US" sz="2400" dirty="0" smtClean="0"/>
              <a:t>[[</a:t>
            </a:r>
            <a:r>
              <a:rPr lang="en-US" sz="2400" dirty="0" smtClean="0"/>
              <a:t>11, 7, (3, 2</a:t>
            </a:r>
            <a:r>
              <a:rPr lang="en-US" sz="2400" dirty="0" smtClean="0"/>
              <a:t>)], </a:t>
            </a:r>
            <a:r>
              <a:rPr lang="en-US" sz="2400" dirty="0" smtClean="0"/>
              <a:t>[11, 8, (3, 3</a:t>
            </a:r>
            <a:r>
              <a:rPr lang="en-US" sz="2400" dirty="0" smtClean="0"/>
              <a:t>)]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665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55893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343400"/>
            <a:ext cx="422473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0" y="3905250"/>
            <a:ext cx="31813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05400" y="1009650"/>
            <a:ext cx="32004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38862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</a:t>
            </a:r>
            <a:r>
              <a:rPr lang="en-US" sz="2800" b="1" dirty="0" smtClean="0"/>
              <a:t>order: (pop order)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Without Heuristic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466850"/>
            <a:ext cx="32004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752600"/>
            <a:ext cx="417762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2954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Expansion</a:t>
            </a:r>
            <a:r>
              <a:rPr lang="en-US" sz="2800" b="1" dirty="0" smtClean="0"/>
              <a:t> </a:t>
            </a:r>
            <a:r>
              <a:rPr lang="en-US" sz="2800" b="1" dirty="0" smtClean="0"/>
              <a:t>order: (pop order)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Sudoku Game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(Using A star)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2895600" cy="5333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/>
              <a:t>9*9 Sudoku game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514600"/>
            <a:ext cx="389867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029200" y="1600200"/>
            <a:ext cx="2895600" cy="53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514600"/>
            <a:ext cx="3810000" cy="314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does an agent make decisions?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Python (key=lambda)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219200"/>
            <a:ext cx="7696200" cy="236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&gt;&gt;&gt; </a:t>
            </a:r>
            <a:r>
              <a:rPr lang="en-US" sz="2400" dirty="0" err="1" smtClean="0"/>
              <a:t>dict</a:t>
            </a:r>
            <a:r>
              <a:rPr lang="en-US" sz="2400" dirty="0" smtClean="0"/>
              <a:t> = {'a':20,'b':30,'c':10,'d':40}</a:t>
            </a:r>
          </a:p>
          <a:p>
            <a:pPr>
              <a:buNone/>
            </a:pPr>
            <a:r>
              <a:rPr lang="en-US" sz="2400" dirty="0" smtClean="0"/>
              <a:t>&gt;&gt;&gt; min(</a:t>
            </a:r>
            <a:r>
              <a:rPr lang="en-US" sz="2400" dirty="0" err="1" smtClean="0"/>
              <a:t>dict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'a'</a:t>
            </a:r>
          </a:p>
          <a:p>
            <a:pPr>
              <a:buNone/>
            </a:pPr>
            <a:r>
              <a:rPr lang="en-US" sz="2400" dirty="0" smtClean="0"/>
              <a:t>&gt;&gt;&gt; min(</a:t>
            </a:r>
            <a:r>
              <a:rPr lang="en-US" sz="2400" dirty="0" err="1" smtClean="0"/>
              <a:t>dict</a:t>
            </a:r>
            <a:r>
              <a:rPr lang="en-US" sz="2400" dirty="0" smtClean="0"/>
              <a:t>, key=lambda p:dict[p])</a:t>
            </a:r>
          </a:p>
          <a:p>
            <a:pPr>
              <a:buNone/>
            </a:pPr>
            <a:r>
              <a:rPr lang="en-US" sz="2400" dirty="0" smtClean="0"/>
              <a:t>'c'</a:t>
            </a:r>
            <a:endParaRPr lang="ar-EG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733800"/>
            <a:ext cx="66960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from copy import </a:t>
            </a:r>
            <a:r>
              <a:rPr lang="en-US" sz="2000" dirty="0" err="1" smtClean="0"/>
              <a:t>deepcopy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Grid = [['4', '.', '7',     '3', '.', '9',      '8', '.', '5'],</a:t>
            </a:r>
          </a:p>
          <a:p>
            <a:pPr>
              <a:buNone/>
            </a:pPr>
            <a:r>
              <a:rPr lang="en-US" sz="2000" dirty="0" smtClean="0"/>
              <a:t>             ['.', '3', '.',     '.', '.', '.',      '.', '.', '.'],</a:t>
            </a:r>
          </a:p>
          <a:p>
            <a:pPr>
              <a:buNone/>
            </a:pPr>
            <a:r>
              <a:rPr lang="en-US" sz="2000" dirty="0" smtClean="0"/>
              <a:t>             ['.', '.', '.',     '7', '.', '.',      '.', '.', '.'],</a:t>
            </a:r>
          </a:p>
          <a:p>
            <a:pPr>
              <a:buNone/>
            </a:pPr>
            <a:r>
              <a:rPr lang="en-US" sz="2000" dirty="0" smtClean="0"/>
              <a:t>        </a:t>
            </a:r>
          </a:p>
          <a:p>
            <a:pPr>
              <a:buNone/>
            </a:pPr>
            <a:r>
              <a:rPr lang="en-US" sz="2000" dirty="0" smtClean="0"/>
              <a:t>             ['.', '2', '.',     '.', '.', '.',      '.', '6', '.'],</a:t>
            </a:r>
          </a:p>
          <a:p>
            <a:pPr>
              <a:buNone/>
            </a:pPr>
            <a:r>
              <a:rPr lang="en-US" sz="2000" dirty="0" smtClean="0"/>
              <a:t>             ['.', '.', '.',     '.', '8', '.',      '4', '.', '.'],</a:t>
            </a:r>
          </a:p>
          <a:p>
            <a:pPr>
              <a:buNone/>
            </a:pPr>
            <a:r>
              <a:rPr lang="en-US" sz="2000" dirty="0" smtClean="0"/>
              <a:t>             ['.', '.', '.',     '.', '1', '.',      '.', '.', '.'],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       ['.', '.', '.',     '6', '.', '3',      '.', '7', '.'],</a:t>
            </a:r>
          </a:p>
          <a:p>
            <a:pPr>
              <a:buNone/>
            </a:pPr>
            <a:r>
              <a:rPr lang="en-US" sz="2000" dirty="0" smtClean="0"/>
              <a:t>             ['5', '.', '.',     '2', '.', '.',      '.', '.', '.'],</a:t>
            </a:r>
          </a:p>
          <a:p>
            <a:pPr>
              <a:buNone/>
            </a:pPr>
            <a:r>
              <a:rPr lang="en-US" sz="2000" dirty="0" smtClean="0"/>
              <a:t>             ['1', '.', '4',     '.', '.', '.',      '.', '.', '.']]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739254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US" sz="2000" dirty="0" err="1" smtClean="0"/>
              <a:t>square_indx</a:t>
            </a:r>
            <a:r>
              <a:rPr lang="en-US" sz="2000" dirty="0" smtClean="0"/>
              <a:t> = [[(0,3),(0,3)],</a:t>
            </a:r>
          </a:p>
          <a:p>
            <a:pPr>
              <a:buNone/>
            </a:pPr>
            <a:r>
              <a:rPr lang="en-US" sz="2000" dirty="0" smtClean="0"/>
              <a:t>                            [(0,3),(3,6)],</a:t>
            </a:r>
          </a:p>
          <a:p>
            <a:pPr>
              <a:buNone/>
            </a:pPr>
            <a:r>
              <a:rPr lang="en-US" sz="2000" dirty="0" smtClean="0"/>
              <a:t>                            [(0,3),(6,9)],</a:t>
            </a:r>
          </a:p>
          <a:p>
            <a:pPr>
              <a:buNone/>
            </a:pPr>
            <a:r>
              <a:rPr lang="en-US" sz="2000" dirty="0" smtClean="0"/>
              <a:t>               </a:t>
            </a:r>
          </a:p>
          <a:p>
            <a:pPr>
              <a:buNone/>
            </a:pPr>
            <a:r>
              <a:rPr lang="en-US" sz="2000" dirty="0" smtClean="0"/>
              <a:t>                            [(3,6),(0,3)],</a:t>
            </a:r>
          </a:p>
          <a:p>
            <a:pPr>
              <a:buNone/>
            </a:pPr>
            <a:r>
              <a:rPr lang="en-US" sz="2000" dirty="0" smtClean="0"/>
              <a:t>                            [(3,6),(3,6)],</a:t>
            </a:r>
          </a:p>
          <a:p>
            <a:pPr>
              <a:buNone/>
            </a:pPr>
            <a:r>
              <a:rPr lang="en-US" sz="2000" dirty="0" smtClean="0"/>
              <a:t>                            [(3,6),(6,9)],</a:t>
            </a:r>
          </a:p>
          <a:p>
            <a:pPr>
              <a:buNone/>
            </a:pPr>
            <a:r>
              <a:rPr lang="en-US" sz="2000" dirty="0" smtClean="0"/>
              <a:t>               </a:t>
            </a:r>
          </a:p>
          <a:p>
            <a:pPr>
              <a:buNone/>
            </a:pPr>
            <a:r>
              <a:rPr lang="en-US" sz="2000" dirty="0" smtClean="0"/>
              <a:t>                            [(6,9),(0,3)],</a:t>
            </a:r>
          </a:p>
          <a:p>
            <a:pPr>
              <a:buNone/>
            </a:pPr>
            <a:r>
              <a:rPr lang="en-US" sz="2000" dirty="0" smtClean="0"/>
              <a:t>                            [(6,9),(3,6)],</a:t>
            </a:r>
          </a:p>
          <a:p>
            <a:pPr>
              <a:buNone/>
            </a:pPr>
            <a:r>
              <a:rPr lang="en-US" sz="2000" dirty="0" smtClean="0"/>
              <a:t>                            [(6,9),(6,9)]]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elements = ['1','2','3','4','5','6','7','8','9']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739254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get_rows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rows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row = {}</a:t>
            </a:r>
          </a:p>
          <a:p>
            <a:pPr>
              <a:buNone/>
            </a:pPr>
            <a:r>
              <a:rPr lang="en-US" sz="2000" dirty="0" smtClean="0"/>
              <a:t>        for y in range(0,9):</a:t>
            </a:r>
          </a:p>
          <a:p>
            <a:pPr>
              <a:buNone/>
            </a:pPr>
            <a:r>
              <a:rPr lang="en-US" sz="2000" dirty="0" smtClean="0"/>
              <a:t>            row[(</a:t>
            </a:r>
            <a:r>
              <a:rPr lang="en-US" sz="2000" dirty="0" err="1" smtClean="0"/>
              <a:t>i,y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][y]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rows.append</a:t>
            </a:r>
            <a:r>
              <a:rPr lang="en-US" sz="2000" dirty="0" smtClean="0"/>
              <a:t>(row)</a:t>
            </a:r>
          </a:p>
          <a:p>
            <a:pPr>
              <a:buNone/>
            </a:pPr>
            <a:r>
              <a:rPr lang="en-US" sz="2000" dirty="0" smtClean="0"/>
              <a:t>    return rows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get_cols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cols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col</a:t>
            </a:r>
            <a:r>
              <a:rPr lang="en-US" sz="2000" dirty="0" smtClean="0"/>
              <a:t> = {}</a:t>
            </a:r>
          </a:p>
          <a:p>
            <a:pPr>
              <a:buNone/>
            </a:pPr>
            <a:r>
              <a:rPr lang="en-US" sz="2000" dirty="0" smtClean="0"/>
              <a:t>        for x in range(0,9):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col</a:t>
            </a:r>
            <a:r>
              <a:rPr lang="en-US" sz="2000" dirty="0" smtClean="0"/>
              <a:t>[(</a:t>
            </a:r>
            <a:r>
              <a:rPr lang="en-US" sz="2000" dirty="0" err="1" smtClean="0"/>
              <a:t>x,i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[x][</a:t>
            </a:r>
            <a:r>
              <a:rPr lang="en-US" sz="2000" dirty="0" err="1" smtClean="0"/>
              <a:t>i</a:t>
            </a:r>
            <a:r>
              <a:rPr lang="en-US" sz="2000" dirty="0" smtClean="0"/>
              <a:t>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cols.append</a:t>
            </a:r>
            <a:r>
              <a:rPr lang="en-US" sz="2000" dirty="0" smtClean="0"/>
              <a:t>(</a:t>
            </a:r>
            <a:r>
              <a:rPr lang="en-US" sz="2000" dirty="0" err="1" smtClean="0"/>
              <a:t>col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return cols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914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get_squares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squares = []</a:t>
            </a:r>
          </a:p>
          <a:p>
            <a:pPr>
              <a:buNone/>
            </a:pPr>
            <a:r>
              <a:rPr lang="en-US" sz="2000" dirty="0" smtClean="0"/>
              <a:t>    for </a:t>
            </a:r>
            <a:r>
              <a:rPr lang="en-US" sz="2000" dirty="0" err="1" smtClean="0"/>
              <a:t>i</a:t>
            </a:r>
            <a:r>
              <a:rPr lang="en-US" sz="2000" dirty="0" smtClean="0"/>
              <a:t> in range(0,9):</a:t>
            </a:r>
          </a:p>
          <a:p>
            <a:pPr>
              <a:buNone/>
            </a:pPr>
            <a:r>
              <a:rPr lang="en-US" sz="2000" dirty="0" smtClean="0"/>
              <a:t>        square = {}</a:t>
            </a:r>
          </a:p>
          <a:p>
            <a:pPr>
              <a:buNone/>
            </a:pPr>
            <a:r>
              <a:rPr lang="en-US" sz="2000" dirty="0" smtClean="0"/>
              <a:t>        for x in range(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][0][0],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][0][1]):</a:t>
            </a:r>
          </a:p>
          <a:p>
            <a:pPr>
              <a:buNone/>
            </a:pPr>
            <a:r>
              <a:rPr lang="en-US" sz="2000" dirty="0" smtClean="0"/>
              <a:t>            for y in range(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][1][0],</a:t>
            </a:r>
            <a:r>
              <a:rPr lang="en-US" sz="2000" dirty="0" err="1" smtClean="0"/>
              <a:t>square_indx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][1][1]):</a:t>
            </a:r>
          </a:p>
          <a:p>
            <a:pPr>
              <a:buNone/>
            </a:pPr>
            <a:r>
              <a:rPr lang="en-US" sz="2000" dirty="0" smtClean="0"/>
              <a:t>                square[(</a:t>
            </a:r>
            <a:r>
              <a:rPr lang="en-US" sz="2000" dirty="0" err="1" smtClean="0"/>
              <a:t>x,y</a:t>
            </a:r>
            <a:r>
              <a:rPr lang="en-US" sz="2000" dirty="0" smtClean="0"/>
              <a:t>)] =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[x][y]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squares.append</a:t>
            </a:r>
            <a:r>
              <a:rPr lang="en-US" sz="2000" dirty="0" smtClean="0"/>
              <a:t>(square)</a:t>
            </a:r>
          </a:p>
          <a:p>
            <a:pPr>
              <a:buNone/>
            </a:pPr>
            <a:r>
              <a:rPr lang="en-US" sz="2000" dirty="0" smtClean="0"/>
              <a:t>    return squares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get_all_related_cells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squares = </a:t>
            </a:r>
            <a:r>
              <a:rPr lang="en-US" sz="2000" dirty="0" err="1" smtClean="0"/>
              <a:t>get_squares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rows = </a:t>
            </a:r>
            <a:r>
              <a:rPr lang="en-US" sz="2000" dirty="0" err="1" smtClean="0"/>
              <a:t>get_rows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cols = </a:t>
            </a:r>
            <a:r>
              <a:rPr lang="en-US" sz="2000" dirty="0" err="1" smtClean="0"/>
              <a:t>get_cols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 = squares + rows + cols</a:t>
            </a:r>
          </a:p>
          <a:p>
            <a:pPr>
              <a:buNone/>
            </a:pPr>
            <a:r>
              <a:rPr lang="en-US" sz="2000" dirty="0" smtClean="0"/>
              <a:t>    return </a:t>
            </a:r>
            <a:r>
              <a:rPr lang="en-US" sz="2000" dirty="0" err="1" smtClean="0"/>
              <a:t>all_vec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581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</a:t>
            </a:r>
            <a:r>
              <a:rPr lang="en-US" sz="2000" dirty="0" err="1" smtClean="0"/>
              <a:t>cell_r</a:t>
            </a:r>
            <a:r>
              <a:rPr lang="en-US" sz="2000" dirty="0" smtClean="0"/>
              <a:t>, </a:t>
            </a:r>
            <a:r>
              <a:rPr lang="en-US" sz="2000" dirty="0" err="1" smtClean="0"/>
              <a:t>cell_c</a:t>
            </a:r>
            <a:r>
              <a:rPr lang="en-US" sz="2000" dirty="0" smtClean="0"/>
              <a:t>,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map = {}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 = </a:t>
            </a:r>
            <a:r>
              <a:rPr lang="en-US" sz="2000" dirty="0" err="1" smtClean="0"/>
              <a:t>get_all_related_cells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for a in </a:t>
            </a:r>
            <a:r>
              <a:rPr lang="en-US" sz="2000" dirty="0" err="1" smtClean="0"/>
              <a:t>all_vec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if (</a:t>
            </a:r>
            <a:r>
              <a:rPr lang="en-US" sz="2000" dirty="0" err="1" smtClean="0"/>
              <a:t>cell_r</a:t>
            </a:r>
            <a:r>
              <a:rPr lang="en-US" sz="2000" dirty="0" smtClean="0"/>
              <a:t>, </a:t>
            </a:r>
            <a:r>
              <a:rPr lang="en-US" sz="2000" dirty="0" err="1" smtClean="0"/>
              <a:t>cell_c</a:t>
            </a:r>
            <a:r>
              <a:rPr lang="en-US" sz="2000" dirty="0" smtClean="0"/>
              <a:t>) in </a:t>
            </a:r>
            <a:r>
              <a:rPr lang="en-US" sz="2000" dirty="0" err="1" smtClean="0"/>
              <a:t>a.keys</a:t>
            </a:r>
            <a:r>
              <a:rPr lang="en-US" sz="2000" dirty="0" smtClean="0"/>
              <a:t>():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map.update</a:t>
            </a:r>
            <a:r>
              <a:rPr lang="en-US" sz="2000" dirty="0" smtClean="0"/>
              <a:t>(a)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exist = []</a:t>
            </a:r>
          </a:p>
          <a:p>
            <a:pPr>
              <a:buNone/>
            </a:pPr>
            <a:r>
              <a:rPr lang="en-US" sz="2000" dirty="0" smtClean="0"/>
              <a:t>    for m in map:</a:t>
            </a:r>
          </a:p>
          <a:p>
            <a:pPr>
              <a:buNone/>
            </a:pPr>
            <a:r>
              <a:rPr lang="en-US" sz="2000" dirty="0" smtClean="0"/>
              <a:t>        if not map[m]=='.':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exist.append</a:t>
            </a:r>
            <a:r>
              <a:rPr lang="en-US" sz="2000" dirty="0" smtClean="0"/>
              <a:t>(map[m])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rest = list(set(elements) - set(exist))</a:t>
            </a:r>
          </a:p>
          <a:p>
            <a:pPr>
              <a:buNone/>
            </a:pPr>
            <a:r>
              <a:rPr lang="en-US" sz="2000" dirty="0" smtClean="0"/>
              <a:t>    return rest</a:t>
            </a:r>
            <a:endParaRPr lang="ar-EG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5240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get_legal_for_all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 = {}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for r in range(0,9):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for c in range(0,9):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if 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[r][c]=='.':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    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[(</a:t>
            </a:r>
            <a:r>
              <a:rPr lang="en-US" sz="2000" b="1" dirty="0" err="1" smtClean="0">
                <a:solidFill>
                  <a:srgbClr val="0070C0"/>
                </a:solidFill>
              </a:rPr>
              <a:t>r,c</a:t>
            </a:r>
            <a:r>
              <a:rPr lang="en-US" sz="2000" b="1" dirty="0" smtClean="0">
                <a:solidFill>
                  <a:srgbClr val="0070C0"/>
                </a:solidFill>
              </a:rPr>
              <a:t>)]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get_legal_for_cell</a:t>
            </a:r>
            <a:r>
              <a:rPr lang="en-US" sz="2000" b="1" dirty="0" smtClean="0">
                <a:solidFill>
                  <a:srgbClr val="0070C0"/>
                </a:solidFill>
              </a:rPr>
              <a:t>(r, c, 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return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def </a:t>
            </a:r>
            <a:r>
              <a:rPr lang="en-US" sz="2000" b="1" dirty="0" err="1" smtClean="0">
                <a:solidFill>
                  <a:srgbClr val="0070C0"/>
                </a:solidFill>
              </a:rPr>
              <a:t>get_next_cell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get_legal_for_all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new_Grid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if </a:t>
            </a:r>
            <a:r>
              <a:rPr lang="en-US" sz="2000" b="1" dirty="0" err="1" smtClean="0">
                <a:solidFill>
                  <a:srgbClr val="0070C0"/>
                </a:solidFill>
              </a:rPr>
              <a:t>len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)&gt;0: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key = min(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, key=lambda p:len(</a:t>
            </a:r>
            <a:r>
              <a:rPr lang="en-US" sz="2000" b="1" dirty="0" err="1" smtClean="0">
                <a:solidFill>
                  <a:srgbClr val="0070C0"/>
                </a:solidFill>
              </a:rPr>
              <a:t>legal_for_all</a:t>
            </a:r>
            <a:r>
              <a:rPr lang="en-US" sz="2000" b="1" dirty="0" smtClean="0">
                <a:solidFill>
                  <a:srgbClr val="0070C0"/>
                </a:solidFill>
              </a:rPr>
              <a:t>[p]))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else: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    key=(</a:t>
            </a:r>
            <a:r>
              <a:rPr lang="en-US" sz="2000" b="1" dirty="0" err="1" smtClean="0">
                <a:solidFill>
                  <a:srgbClr val="0070C0"/>
                </a:solidFill>
              </a:rPr>
              <a:t>None,None</a:t>
            </a:r>
            <a:r>
              <a:rPr lang="en-US" sz="2000" b="1" dirty="0" smtClean="0">
                <a:solidFill>
                  <a:srgbClr val="0070C0"/>
                </a:solidFill>
              </a:rPr>
              <a:t>)     # only when grid completed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return key</a:t>
            </a:r>
            <a:endParaRPr lang="ar-EG" sz="2000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= True</a:t>
            </a:r>
          </a:p>
          <a:p>
            <a:pPr>
              <a:buNone/>
            </a:pPr>
            <a:r>
              <a:rPr lang="en-US" sz="2000" dirty="0" smtClean="0"/>
              <a:t>    for r in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= </a:t>
            </a:r>
            <a:r>
              <a:rPr lang="en-US" sz="2000" dirty="0" err="1" smtClean="0"/>
              <a:t>grid_complete</a:t>
            </a:r>
            <a:r>
              <a:rPr lang="en-US" sz="2000" dirty="0" smtClean="0"/>
              <a:t> and not ('.' in r)</a:t>
            </a:r>
          </a:p>
          <a:p>
            <a:pPr>
              <a:buNone/>
            </a:pPr>
            <a:r>
              <a:rPr lang="en-US" sz="2000" dirty="0" smtClean="0"/>
              <a:t>    return </a:t>
            </a:r>
            <a:r>
              <a:rPr lang="en-US" sz="2000" dirty="0" err="1" smtClean="0"/>
              <a:t>grid_complete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def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print item</a:t>
            </a:r>
          </a:p>
          <a:p>
            <a:pPr>
              <a:buNone/>
            </a:pPr>
            <a:r>
              <a:rPr lang="en-US" sz="2000" dirty="0" smtClean="0"/>
              <a:t>    print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5146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def solve_step_in_sudoko(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if </a:t>
            </a:r>
            <a:r>
              <a:rPr lang="en-US" sz="2000" dirty="0" err="1" smtClean="0"/>
              <a:t>is_complete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):</a:t>
            </a:r>
          </a:p>
          <a:p>
            <a:pPr>
              <a:buNone/>
            </a:pPr>
            <a:r>
              <a:rPr lang="en-US" sz="2000" dirty="0" smtClean="0"/>
              <a:t>        print 'Complete:'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print_grid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return 0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    </a:t>
            </a:r>
            <a:r>
              <a:rPr lang="en-US" sz="2000" b="1" dirty="0" err="1" smtClean="0">
                <a:solidFill>
                  <a:srgbClr val="0070C0"/>
                </a:solidFill>
              </a:rPr>
              <a:t>r,c</a:t>
            </a:r>
            <a:r>
              <a:rPr lang="en-US" sz="2000" b="1" dirty="0" smtClean="0">
                <a:solidFill>
                  <a:srgbClr val="0070C0"/>
                </a:solidFill>
              </a:rPr>
              <a:t> = </a:t>
            </a:r>
            <a:r>
              <a:rPr lang="en-US" sz="2000" b="1" dirty="0" err="1" smtClean="0">
                <a:solidFill>
                  <a:srgbClr val="0070C0"/>
                </a:solidFill>
              </a:rPr>
              <a:t>get_next_cell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last_Grid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 = </a:t>
            </a:r>
            <a:r>
              <a:rPr lang="en-US" sz="2000" dirty="0" err="1" smtClean="0"/>
              <a:t>get_legal_for_cell</a:t>
            </a:r>
            <a:r>
              <a:rPr lang="en-US" sz="2000" dirty="0" smtClean="0"/>
              <a:t>(r, c, 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for item in </a:t>
            </a:r>
            <a:r>
              <a:rPr lang="en-US" sz="2000" dirty="0" err="1" smtClean="0"/>
              <a:t>legal_for_cell</a:t>
            </a:r>
            <a:r>
              <a:rPr lang="en-US" sz="2000" dirty="0" smtClean="0"/>
              <a:t>: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 = </a:t>
            </a:r>
            <a:r>
              <a:rPr lang="en-US" sz="2000" dirty="0" err="1" smtClean="0"/>
              <a:t>deepcopy</a:t>
            </a:r>
            <a:r>
              <a:rPr lang="en-US" sz="2000" dirty="0" smtClean="0"/>
              <a:t>(</a:t>
            </a:r>
            <a:r>
              <a:rPr lang="en-US" sz="2000" dirty="0" err="1" smtClean="0"/>
              <a:t>last_Grid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[r][c] = item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solve_step_in_sudoko</a:t>
            </a:r>
            <a:r>
              <a:rPr lang="en-US" sz="2000" dirty="0" smtClean="0"/>
              <a:t>(</a:t>
            </a:r>
            <a:r>
              <a:rPr lang="en-US" sz="2000" dirty="0" err="1" smtClean="0"/>
              <a:t>new_Grid</a:t>
            </a:r>
            <a:r>
              <a:rPr lang="en-US" sz="20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solve_step_in_sudoko</a:t>
            </a:r>
            <a:r>
              <a:rPr lang="en-US" sz="2000" dirty="0" smtClean="0"/>
              <a:t>(Grid)</a:t>
            </a:r>
            <a:endParaRPr lang="ar-EG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33400"/>
            <a:ext cx="3276600" cy="268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(Sudoku game)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104007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is a universal </a:t>
            </a:r>
            <a:r>
              <a:rPr lang="en-US" dirty="0" smtClean="0">
                <a:solidFill>
                  <a:srgbClr val="0070C0"/>
                </a:solidFill>
              </a:rPr>
              <a:t>problem solving mechanism</a:t>
            </a:r>
            <a:r>
              <a:rPr lang="en-US" dirty="0" smtClean="0"/>
              <a:t> in artificial intelligence</a:t>
            </a:r>
          </a:p>
          <a:p>
            <a:r>
              <a:rPr lang="en-US" dirty="0" smtClean="0"/>
              <a:t>Search algorithms: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Uninformed</a:t>
            </a:r>
            <a:r>
              <a:rPr lang="en-US" dirty="0" smtClean="0"/>
              <a:t> search or Brute force search</a:t>
            </a:r>
          </a:p>
          <a:p>
            <a:pPr lvl="1"/>
            <a:r>
              <a:rPr lang="en-US" dirty="0" smtClean="0"/>
              <a:t>Heuristic search or </a:t>
            </a:r>
            <a:r>
              <a:rPr lang="en-US" dirty="0" smtClean="0">
                <a:solidFill>
                  <a:srgbClr val="0070C0"/>
                </a:solidFill>
              </a:rPr>
              <a:t>informed</a:t>
            </a:r>
            <a:r>
              <a:rPr lang="en-US" dirty="0" smtClean="0"/>
              <a:t> search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Maze Search Program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Eng. Ahmed </a:t>
            </a:r>
            <a:r>
              <a:rPr lang="en-US" dirty="0" err="1" smtClean="0"/>
              <a:t>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Program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4857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00400"/>
            <a:ext cx="5457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943225"/>
            <a:ext cx="5391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191000"/>
            <a:ext cx="6276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ontent Placeholder 5"/>
          <p:cNvSpPr txBox="1">
            <a:spLocks/>
          </p:cNvSpPr>
          <p:nvPr/>
        </p:nvSpPr>
        <p:spPr>
          <a:xfrm>
            <a:off x="609600" y="5181600"/>
            <a:ext cx="4038600" cy="83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 smtClean="0"/>
              <a:t>Moves order: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Up -&gt; Left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Down -&gt; Right</a:t>
            </a:r>
            <a:endParaRPr kumimoji="0" lang="ar-EG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1143000"/>
            <a:ext cx="306482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Program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751" y="1371600"/>
            <a:ext cx="8876049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2438400"/>
            <a:ext cx="7410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Program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269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2590800"/>
            <a:ext cx="8001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Maze Search Program</a:t>
            </a:r>
          </a:p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(Using A star)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(Maze Search)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00200"/>
            <a:ext cx="2514600" cy="685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A-star Maze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743200"/>
            <a:ext cx="370316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743200"/>
            <a:ext cx="375746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1600200"/>
            <a:ext cx="3276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Heuristic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(A star)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541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0686" y="533400"/>
            <a:ext cx="30709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971800"/>
            <a:ext cx="55245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(A star)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66850"/>
            <a:ext cx="5457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09675"/>
            <a:ext cx="53911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428875"/>
            <a:ext cx="62769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550" y="4847613"/>
            <a:ext cx="7029450" cy="86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609600" y="3376054"/>
            <a:ext cx="8229600" cy="119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Maze Search (A star)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8229600" cy="269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smtClean="0">
                <a:solidFill>
                  <a:srgbClr val="0070C0"/>
                </a:solidFill>
              </a:rPr>
              <a:t>Code</a:t>
            </a:r>
            <a:endParaRPr lang="ar-E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complete code at</a:t>
            </a:r>
          </a:p>
          <a:p>
            <a:pPr lvl="1"/>
            <a:r>
              <a:rPr lang="en-US" dirty="0" smtClean="0">
                <a:hlinkClick r:id="rId2"/>
              </a:rPr>
              <a:t>https://github.com/ahmed-elhelow/AI-class</a:t>
            </a:r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sz="2800" dirty="0" smtClean="0">
                <a:hlinkClick r:id="rId2"/>
              </a:rPr>
              <a:t>Ahmed.elhelow@90daraga.com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Search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Heuristic search or informed search </a:t>
            </a:r>
          </a:p>
          <a:p>
            <a:pPr lvl="1"/>
            <a:r>
              <a:rPr lang="en-US" dirty="0" smtClean="0"/>
              <a:t>Heuristic is a technique designed for solving a problem </a:t>
            </a:r>
            <a:r>
              <a:rPr lang="en-US" dirty="0" smtClean="0">
                <a:solidFill>
                  <a:srgbClr val="0070C0"/>
                </a:solidFill>
              </a:rPr>
              <a:t>more quickly </a:t>
            </a:r>
            <a:r>
              <a:rPr lang="en-US" dirty="0" smtClean="0"/>
              <a:t>when classic methods are too slow.</a:t>
            </a:r>
          </a:p>
          <a:p>
            <a:pPr lvl="1"/>
            <a:r>
              <a:rPr lang="en-US" dirty="0" smtClean="0"/>
              <a:t>Including:</a:t>
            </a:r>
          </a:p>
          <a:p>
            <a:pPr lvl="2"/>
            <a:r>
              <a:rPr lang="en-US" dirty="0" smtClean="0"/>
              <a:t>A* algorithm</a:t>
            </a:r>
          </a:p>
          <a:p>
            <a:pPr lvl="2"/>
            <a:r>
              <a:rPr lang="en-US" dirty="0" smtClean="0"/>
              <a:t>Iterative deepening a*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A star algorithm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Planning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Given: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Map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Goal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Goal:</a:t>
            </a:r>
          </a:p>
          <a:p>
            <a:pPr marL="800100" lvl="1" indent="-342900">
              <a:spcBef>
                <a:spcPct val="20000"/>
              </a:spcBef>
              <a:buFont typeface="Calibri" pitchFamily="34" charset="0"/>
              <a:buChar char="–"/>
              <a:defRPr/>
            </a:pPr>
            <a:r>
              <a:rPr lang="en-US" sz="2400" dirty="0" smtClean="0"/>
              <a:t>Find minimum cost path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ar-EG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0" y="1524000"/>
            <a:ext cx="340995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Rush hour optimal path ?</a:t>
            </a:r>
            <a:endParaRPr 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6325" y="1295400"/>
            <a:ext cx="37242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4800600"/>
            <a:ext cx="25046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4267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First Solution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237942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1371600"/>
            <a:ext cx="374332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Compute Cost</a:t>
            </a:r>
            <a:endParaRPr lang="ar-EG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35814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b="1" dirty="0" smtClean="0"/>
              <a:t>Second Solution</a:t>
            </a:r>
          </a:p>
          <a:p>
            <a:r>
              <a:rPr lang="en-US" sz="2800" b="1" dirty="0" smtClean="0"/>
              <a:t>(Better Solution)</a:t>
            </a:r>
            <a:endParaRPr lang="en-US" sz="28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4876800"/>
            <a:ext cx="250466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1343025"/>
            <a:ext cx="37433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0070C0"/>
                </a:solidFill>
              </a:rPr>
              <a:t>Robot Maze</a:t>
            </a:r>
            <a:endParaRPr lang="ar-EG" b="1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4849" y="4724400"/>
            <a:ext cx="2016551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2025" y="1447800"/>
            <a:ext cx="32289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2590800"/>
          </a:xfrm>
        </p:spPr>
        <p:txBody>
          <a:bodyPr/>
          <a:lstStyle/>
          <a:p>
            <a:r>
              <a:rPr lang="en-US" sz="2800" b="1" dirty="0" smtClean="0"/>
              <a:t>Ex.: Parking lot</a:t>
            </a:r>
          </a:p>
          <a:p>
            <a:r>
              <a:rPr lang="en-US" sz="2800" b="1" dirty="0" smtClean="0"/>
              <a:t>Cost for any action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Eng. Ahmed Tarik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1463</Words>
  <Application>Microsoft Office PowerPoint</Application>
  <PresentationFormat>On-screen Show (4:3)</PresentationFormat>
  <Paragraphs>262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Slide 1</vt:lpstr>
      <vt:lpstr>Slide 2</vt:lpstr>
      <vt:lpstr>Search</vt:lpstr>
      <vt:lpstr>Search</vt:lpstr>
      <vt:lpstr>A star algorithm</vt:lpstr>
      <vt:lpstr>Compute Cost</vt:lpstr>
      <vt:lpstr>Compute Cost</vt:lpstr>
      <vt:lpstr>Compute Cost</vt:lpstr>
      <vt:lpstr>Robot Maze</vt:lpstr>
      <vt:lpstr>Get g-value</vt:lpstr>
      <vt:lpstr>Get g-value</vt:lpstr>
      <vt:lpstr>A star (Heuristic Fn)</vt:lpstr>
      <vt:lpstr>Heuristic Function</vt:lpstr>
      <vt:lpstr>Heuristic Function</vt:lpstr>
      <vt:lpstr>A star (Maze Search)</vt:lpstr>
      <vt:lpstr>A star (Maze Search)</vt:lpstr>
      <vt:lpstr>Without Heuristic</vt:lpstr>
      <vt:lpstr>Slide 18</vt:lpstr>
      <vt:lpstr>A star (Sudoku game)</vt:lpstr>
      <vt:lpstr>Python (key=lambda)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A star (Sudoku game)</vt:lpstr>
      <vt:lpstr>Slide 30</vt:lpstr>
      <vt:lpstr>Maze Search Program</vt:lpstr>
      <vt:lpstr>Maze Search Program</vt:lpstr>
      <vt:lpstr>Maze Search Program</vt:lpstr>
      <vt:lpstr>Slide 34</vt:lpstr>
      <vt:lpstr>A star (Maze Search)</vt:lpstr>
      <vt:lpstr>Maze Search (A star)</vt:lpstr>
      <vt:lpstr>Maze Search (A star)</vt:lpstr>
      <vt:lpstr>Maze Search (A star)</vt:lpstr>
      <vt:lpstr>Code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302</cp:revision>
  <dcterms:created xsi:type="dcterms:W3CDTF">2006-08-16T00:00:00Z</dcterms:created>
  <dcterms:modified xsi:type="dcterms:W3CDTF">2014-12-01T21:40:29Z</dcterms:modified>
</cp:coreProperties>
</file>