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95" r:id="rId11"/>
    <p:sldId id="296" r:id="rId12"/>
    <p:sldId id="285" r:id="rId13"/>
    <p:sldId id="286" r:id="rId14"/>
    <p:sldId id="287" r:id="rId15"/>
    <p:sldId id="288" r:id="rId16"/>
    <p:sldId id="297" r:id="rId17"/>
    <p:sldId id="298" r:id="rId18"/>
    <p:sldId id="289" r:id="rId19"/>
    <p:sldId id="290" r:id="rId20"/>
    <p:sldId id="293" r:id="rId21"/>
    <p:sldId id="291" r:id="rId22"/>
    <p:sldId id="292" r:id="rId23"/>
    <p:sldId id="294" r:id="rId24"/>
    <p:sldId id="299" r:id="rId25"/>
    <p:sldId id="300" r:id="rId26"/>
    <p:sldId id="301" r:id="rId27"/>
    <p:sldId id="302" r:id="rId28"/>
    <p:sldId id="303" r:id="rId29"/>
    <p:sldId id="330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57" autoAdjust="0"/>
  </p:normalViewPr>
  <p:slideViewPr>
    <p:cSldViewPr>
      <p:cViewPr>
        <p:scale>
          <a:sx n="66" d="100"/>
          <a:sy n="66" d="100"/>
        </p:scale>
        <p:origin x="-134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13/01/1436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36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39CB-3688-431D-9924-DCF84C12A777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FF5C-AE56-40CB-B744-5A89D8AB9627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A29B-5DE3-440F-8DE5-7217B987EEE3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61E7-7C52-4F9C-8CC9-20FC74FE6F7D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68DC-FA47-49B9-B801-59C79A7D8AC8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F3ED-CA58-4AEB-8E46-58A375DFB2CC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87A-A2F8-4836-87B3-E2EEF8095882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5522-44F3-4734-A402-4F6FB5D1027D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DAD9-FA4D-411F-BE6A-6847EF860299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88B9-A12C-44E5-8077-82985BA206D6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B6B0-3456-4D5F-B340-13464940BE6A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64A2-7439-4213-B6EC-00ACF116D46D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33475"/>
            <a:ext cx="63341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25" y="18192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57300"/>
            <a:ext cx="6886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25" y="2886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earch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536464" cy="45259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Strategy: expand the deepest unexpanded node.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Implementation: a LIFO queue (stack).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queue evolves like this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E F C D</a:t>
            </a:r>
          </a:p>
          <a:p>
            <a:pPr lvl="1"/>
            <a:r>
              <a:rPr lang="pt-BR" sz="1600" dirty="0" smtClean="0"/>
              <a:t>K L F C D</a:t>
            </a:r>
          </a:p>
          <a:p>
            <a:pPr lvl="1"/>
            <a:r>
              <a:rPr lang="pt-BR" sz="1600" dirty="0" smtClean="0"/>
              <a:t>L F C D</a:t>
            </a:r>
          </a:p>
          <a:p>
            <a:pPr lvl="1"/>
            <a:r>
              <a:rPr lang="pt-BR" sz="1600" dirty="0" smtClean="0"/>
              <a:t>F C D</a:t>
            </a:r>
          </a:p>
          <a:p>
            <a:pPr lvl="1"/>
            <a:r>
              <a:rPr lang="pt-BR" sz="1600" dirty="0" smtClean="0"/>
              <a:t>M C D</a:t>
            </a:r>
          </a:p>
          <a:p>
            <a:pPr lvl="1"/>
            <a:r>
              <a:rPr lang="pt-BR" sz="1600" dirty="0" smtClean="0"/>
              <a:t>C D</a:t>
            </a:r>
          </a:p>
          <a:p>
            <a:pPr lvl="1"/>
            <a:r>
              <a:rPr lang="pt-BR" sz="1600" dirty="0" smtClean="0"/>
              <a:t>G H I D</a:t>
            </a:r>
          </a:p>
          <a:p>
            <a:pPr lvl="1"/>
            <a:r>
              <a:rPr lang="pt-BR" sz="1600" dirty="0" smtClean="0"/>
              <a:t>H I D</a:t>
            </a:r>
          </a:p>
          <a:p>
            <a:pPr lvl="1"/>
            <a:r>
              <a:rPr lang="pt-BR" sz="1600" dirty="0" smtClean="0"/>
              <a:t>N O I D</a:t>
            </a:r>
          </a:p>
          <a:p>
            <a:pPr lvl="1"/>
            <a:r>
              <a:rPr lang="pt-BR" sz="1600" dirty="0" smtClean="0"/>
              <a:t>O I D</a:t>
            </a:r>
          </a:p>
          <a:p>
            <a:pPr lvl="1"/>
            <a:r>
              <a:rPr lang="pt-BR" sz="1600" dirty="0" smtClean="0"/>
              <a:t>R S T I D</a:t>
            </a:r>
          </a:p>
          <a:p>
            <a:pPr lvl="1"/>
            <a:r>
              <a:rPr lang="pt-BR" sz="1600" dirty="0" smtClean="0"/>
              <a:t>S T I D</a:t>
            </a:r>
          </a:p>
          <a:p>
            <a:pPr lvl="1"/>
            <a:r>
              <a:rPr lang="pt-BR" sz="1600" dirty="0" smtClean="0"/>
              <a:t>V T I D</a:t>
            </a:r>
          </a:p>
          <a:p>
            <a:pPr lvl="1"/>
            <a:r>
              <a:rPr lang="pt-BR" sz="1600" dirty="0" smtClean="0"/>
              <a:t>T I D</a:t>
            </a:r>
          </a:p>
          <a:p>
            <a:pPr lvl="1"/>
            <a:r>
              <a:rPr lang="pt-BR" sz="1600" dirty="0" smtClean="0"/>
              <a:t>I D</a:t>
            </a:r>
          </a:p>
          <a:p>
            <a:pPr lvl="1"/>
            <a:r>
              <a:rPr lang="pt-BR" sz="1600" dirty="0" smtClean="0"/>
              <a:t>D</a:t>
            </a:r>
          </a:p>
          <a:p>
            <a:pPr lvl="1"/>
            <a:r>
              <a:rPr lang="pt-BR" sz="1600" dirty="0" smtClean="0"/>
              <a:t>J</a:t>
            </a:r>
          </a:p>
          <a:p>
            <a:pPr lvl="1"/>
            <a:r>
              <a:rPr lang="pt-BR" sz="1600" dirty="0" smtClean="0"/>
              <a:t>P Q</a:t>
            </a:r>
          </a:p>
          <a:p>
            <a:pPr lvl="1"/>
            <a:r>
              <a:rPr lang="pt-BR" sz="1600" dirty="0" smtClean="0"/>
              <a:t>Q</a:t>
            </a:r>
          </a:p>
          <a:p>
            <a:pPr lvl="1"/>
            <a:r>
              <a:rPr lang="pt-BR" sz="1600" dirty="0" smtClean="0"/>
              <a:t>U</a:t>
            </a:r>
            <a:endParaRPr lang="ar-EG" sz="1600" dirty="0"/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638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dfs_paths</a:t>
            </a:r>
            <a:r>
              <a:rPr lang="en-US" sz="2400" dirty="0" smtClean="0"/>
              <a:t>(graph, start, goal):</a:t>
            </a:r>
          </a:p>
          <a:p>
            <a:pPr>
              <a:buNone/>
            </a:pPr>
            <a:r>
              <a:rPr lang="en-US" sz="2400" dirty="0" smtClean="0"/>
              <a:t>    paths = []</a:t>
            </a:r>
          </a:p>
          <a:p>
            <a:pPr>
              <a:buNone/>
            </a:pPr>
            <a:r>
              <a:rPr lang="en-US" sz="2400" dirty="0" smtClean="0"/>
              <a:t>    stack = [(start, [start])]</a:t>
            </a:r>
          </a:p>
          <a:p>
            <a:pPr>
              <a:buNone/>
            </a:pPr>
            <a:r>
              <a:rPr lang="en-US" sz="2400" dirty="0" smtClean="0"/>
              <a:t>    while stack:</a:t>
            </a:r>
          </a:p>
          <a:p>
            <a:pPr>
              <a:buNone/>
            </a:pPr>
            <a:r>
              <a:rPr lang="en-US" sz="2400" dirty="0" smtClean="0"/>
              <a:t>        (vertex, path) = stack.pop()</a:t>
            </a:r>
          </a:p>
          <a:p>
            <a:pPr>
              <a:buNone/>
            </a:pPr>
            <a:r>
              <a:rPr lang="en-US" sz="2400" dirty="0" smtClean="0"/>
              <a:t>        for next in graph[vertex] - set(path):</a:t>
            </a:r>
          </a:p>
          <a:p>
            <a:pPr>
              <a:buNone/>
            </a:pPr>
            <a:r>
              <a:rPr lang="en-US" sz="2400" dirty="0" smtClean="0"/>
              <a:t>            if next == goal: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paths.append</a:t>
            </a:r>
            <a:r>
              <a:rPr lang="en-US" sz="2400" dirty="0" smtClean="0"/>
              <a:t>(path + [next])</a:t>
            </a:r>
          </a:p>
          <a:p>
            <a:pPr>
              <a:buNone/>
            </a:pPr>
            <a:r>
              <a:rPr lang="en-US" sz="2400" dirty="0" smtClean="0"/>
              <a:t>            else: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stack.append</a:t>
            </a:r>
            <a:r>
              <a:rPr lang="en-US" sz="2400" dirty="0" smtClean="0"/>
              <a:t>((next, path + [next]))</a:t>
            </a:r>
          </a:p>
          <a:p>
            <a:pPr>
              <a:buNone/>
            </a:pPr>
            <a:r>
              <a:rPr lang="en-US" sz="2400" dirty="0" smtClean="0"/>
              <a:t>    return paths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dfs_paths</a:t>
            </a:r>
            <a:r>
              <a:rPr lang="en-US" sz="2400" dirty="0" smtClean="0"/>
              <a:t>(graph, 'A', 'F')</a:t>
            </a:r>
          </a:p>
          <a:p>
            <a:pPr>
              <a:buNone/>
            </a:pPr>
            <a:r>
              <a:rPr lang="en-US" sz="2400" dirty="0" smtClean="0"/>
              <a:t># [['A', 'C', 'F'], ['A', 'B', 'E',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8725"/>
            <a:ext cx="62960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124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85875"/>
            <a:ext cx="6858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25" y="2886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900" b="1" dirty="0" smtClean="0">
                <a:solidFill>
                  <a:srgbClr val="0070C0"/>
                </a:solidFill>
              </a:rPr>
              <a:t>Depth First Iterative Deepening Search</a:t>
            </a:r>
            <a:endParaRPr lang="ar-EG" sz="39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Strategy: 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A depth-limited search is run repeatedly, increasing the depth limit with each iteration until it reaches d, the depth of the shallowest goal state.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/>
              <a:t>The queue evolves like this</a:t>
            </a:r>
          </a:p>
          <a:p>
            <a:r>
              <a:rPr lang="pt-BR" sz="1800" dirty="0" smtClean="0"/>
              <a:t>Depth = 1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C D</a:t>
            </a:r>
          </a:p>
          <a:p>
            <a:pPr lvl="1"/>
            <a:r>
              <a:rPr lang="pt-BR" sz="1600" dirty="0" smtClean="0"/>
              <a:t>D</a:t>
            </a:r>
          </a:p>
          <a:p>
            <a:r>
              <a:rPr lang="pt-BR" sz="1800" dirty="0" smtClean="0"/>
              <a:t>Depth = 2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E F C D</a:t>
            </a:r>
          </a:p>
          <a:p>
            <a:pPr lvl="1"/>
            <a:r>
              <a:rPr lang="pt-BR" sz="1600" dirty="0" smtClean="0"/>
              <a:t>F C D</a:t>
            </a:r>
          </a:p>
          <a:p>
            <a:pPr lvl="1"/>
            <a:r>
              <a:rPr lang="pt-BR" sz="1600" dirty="0" smtClean="0"/>
              <a:t>C D</a:t>
            </a:r>
          </a:p>
          <a:p>
            <a:pPr lvl="1"/>
            <a:r>
              <a:rPr lang="pt-BR" sz="1600" dirty="0" smtClean="0"/>
              <a:t>G H I D</a:t>
            </a:r>
          </a:p>
          <a:p>
            <a:pPr lvl="1"/>
            <a:r>
              <a:rPr lang="pt-BR" sz="1600" dirty="0" smtClean="0"/>
              <a:t>H I D</a:t>
            </a:r>
          </a:p>
          <a:p>
            <a:pPr lvl="1"/>
            <a:r>
              <a:rPr lang="pt-BR" sz="1600" dirty="0" smtClean="0"/>
              <a:t>I D</a:t>
            </a:r>
          </a:p>
          <a:p>
            <a:pPr lvl="1"/>
            <a:r>
              <a:rPr lang="pt-BR" sz="1600" dirty="0" smtClean="0"/>
              <a:t>D</a:t>
            </a:r>
          </a:p>
          <a:p>
            <a:pPr lvl="1"/>
            <a:r>
              <a:rPr lang="pt-BR" sz="1600" dirty="0" smtClean="0"/>
              <a:t>J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/>
              <a:t>The queue evolves like this</a:t>
            </a:r>
          </a:p>
          <a:p>
            <a:r>
              <a:rPr lang="pt-BR" sz="1800" dirty="0" smtClean="0"/>
              <a:t>Depth = 3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E F C D</a:t>
            </a:r>
          </a:p>
          <a:p>
            <a:pPr lvl="1"/>
            <a:r>
              <a:rPr lang="pt-BR" sz="1600" dirty="0" smtClean="0"/>
              <a:t>K L F C D</a:t>
            </a:r>
          </a:p>
          <a:p>
            <a:pPr lvl="1"/>
            <a:r>
              <a:rPr lang="pt-BR" sz="1600" dirty="0" smtClean="0"/>
              <a:t>L F C D</a:t>
            </a:r>
          </a:p>
          <a:p>
            <a:pPr lvl="1"/>
            <a:r>
              <a:rPr lang="pt-BR" sz="1600" dirty="0" smtClean="0"/>
              <a:t>F C D</a:t>
            </a:r>
          </a:p>
          <a:p>
            <a:pPr lvl="1"/>
            <a:r>
              <a:rPr lang="pt-BR" sz="1600" dirty="0" smtClean="0"/>
              <a:t>M C D</a:t>
            </a:r>
          </a:p>
          <a:p>
            <a:pPr lvl="1"/>
            <a:r>
              <a:rPr lang="pt-BR" sz="1600" dirty="0" smtClean="0"/>
              <a:t>C D</a:t>
            </a:r>
          </a:p>
          <a:p>
            <a:pPr lvl="1"/>
            <a:r>
              <a:rPr lang="pt-BR" sz="1600" dirty="0" smtClean="0"/>
              <a:t>G H I D</a:t>
            </a:r>
          </a:p>
          <a:p>
            <a:pPr lvl="1"/>
            <a:r>
              <a:rPr lang="pt-BR" sz="1600" dirty="0" smtClean="0"/>
              <a:t>H I D</a:t>
            </a:r>
          </a:p>
          <a:p>
            <a:pPr lvl="1"/>
            <a:r>
              <a:rPr lang="pt-BR" sz="1600" dirty="0" smtClean="0"/>
              <a:t>N O I D</a:t>
            </a:r>
          </a:p>
          <a:p>
            <a:pPr lvl="1"/>
            <a:r>
              <a:rPr lang="pt-BR" sz="1600" dirty="0" smtClean="0"/>
              <a:t>O I D</a:t>
            </a:r>
          </a:p>
          <a:p>
            <a:pPr lvl="1"/>
            <a:r>
              <a:rPr lang="pt-BR" sz="1600" dirty="0" smtClean="0"/>
              <a:t>I D</a:t>
            </a:r>
          </a:p>
          <a:p>
            <a:pPr lvl="1"/>
            <a:r>
              <a:rPr lang="pt-BR" sz="1600" dirty="0" smtClean="0"/>
              <a:t>D</a:t>
            </a:r>
          </a:p>
          <a:p>
            <a:pPr lvl="1"/>
            <a:r>
              <a:rPr lang="pt-BR" sz="1600" dirty="0" smtClean="0"/>
              <a:t>J</a:t>
            </a:r>
          </a:p>
          <a:p>
            <a:pPr lvl="1"/>
            <a:r>
              <a:rPr lang="pt-BR" sz="1600" dirty="0" smtClean="0"/>
              <a:t>P Q</a:t>
            </a:r>
          </a:p>
          <a:p>
            <a:pPr lvl="1"/>
            <a:r>
              <a:rPr lang="pt-BR" sz="1600" dirty="0" smtClean="0"/>
              <a:t>Q</a:t>
            </a:r>
          </a:p>
          <a:p>
            <a:r>
              <a:rPr lang="pt-BR" sz="1800" dirty="0" smtClean="0"/>
              <a:t>Depth = 4</a:t>
            </a:r>
          </a:p>
          <a:p>
            <a:pPr lvl="1"/>
            <a:r>
              <a:rPr lang="pt-BR" sz="1600" dirty="0" smtClean="0"/>
              <a:t>...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638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def </a:t>
            </a:r>
            <a:r>
              <a:rPr lang="en-US" sz="2200" dirty="0" err="1" smtClean="0"/>
              <a:t>dfs_paths</a:t>
            </a:r>
            <a:r>
              <a:rPr lang="en-US" sz="2200" dirty="0" smtClean="0"/>
              <a:t>(graph, start, goal, limit):</a:t>
            </a:r>
          </a:p>
          <a:p>
            <a:pPr>
              <a:buNone/>
            </a:pPr>
            <a:r>
              <a:rPr lang="en-US" sz="2200" dirty="0" smtClean="0"/>
              <a:t>    paths = []</a:t>
            </a:r>
          </a:p>
          <a:p>
            <a:pPr>
              <a:buNone/>
            </a:pPr>
            <a:r>
              <a:rPr lang="en-US" sz="2200" dirty="0" smtClean="0"/>
              <a:t>    stack = [(start, [start])]</a:t>
            </a:r>
          </a:p>
          <a:p>
            <a:pPr>
              <a:buNone/>
            </a:pPr>
            <a:r>
              <a:rPr lang="en-US" sz="2200" dirty="0" smtClean="0"/>
              <a:t>    while stack:</a:t>
            </a:r>
          </a:p>
          <a:p>
            <a:pPr>
              <a:buNone/>
            </a:pPr>
            <a:r>
              <a:rPr lang="en-US" sz="2200" dirty="0" smtClean="0"/>
              <a:t>        (vertex, path) = stack.pop()</a:t>
            </a:r>
          </a:p>
          <a:p>
            <a:pPr>
              <a:buNone/>
            </a:pPr>
            <a:r>
              <a:rPr lang="en-US" sz="2200" dirty="0" smtClean="0"/>
              <a:t>        depth = </a:t>
            </a:r>
            <a:r>
              <a:rPr lang="en-US" sz="2200" dirty="0" err="1" smtClean="0"/>
              <a:t>len</a:t>
            </a:r>
            <a:r>
              <a:rPr lang="en-US" sz="2200" dirty="0" smtClean="0"/>
              <a:t>(path)</a:t>
            </a:r>
          </a:p>
          <a:p>
            <a:pPr>
              <a:buNone/>
            </a:pPr>
            <a:r>
              <a:rPr lang="en-US" sz="2200" dirty="0" smtClean="0"/>
              <a:t>        if(depth&lt;limit):</a:t>
            </a:r>
          </a:p>
          <a:p>
            <a:pPr>
              <a:buNone/>
            </a:pPr>
            <a:r>
              <a:rPr lang="en-US" sz="2200" dirty="0" smtClean="0"/>
              <a:t>            for next in graph[vertex] - set(path):</a:t>
            </a:r>
          </a:p>
          <a:p>
            <a:pPr>
              <a:buNone/>
            </a:pPr>
            <a:r>
              <a:rPr lang="en-US" sz="2200" dirty="0" smtClean="0"/>
              <a:t>                if next == goal:</a:t>
            </a:r>
          </a:p>
          <a:p>
            <a:pPr>
              <a:buNone/>
            </a:pPr>
            <a:r>
              <a:rPr lang="en-US" sz="2200" dirty="0" smtClean="0"/>
              <a:t>                    </a:t>
            </a:r>
            <a:r>
              <a:rPr lang="en-US" sz="2200" dirty="0" err="1" smtClean="0"/>
              <a:t>paths.append</a:t>
            </a:r>
            <a:r>
              <a:rPr lang="en-US" sz="2200" dirty="0" smtClean="0"/>
              <a:t>(path + [next])</a:t>
            </a:r>
          </a:p>
          <a:p>
            <a:pPr>
              <a:buNone/>
            </a:pPr>
            <a:r>
              <a:rPr lang="en-US" sz="2200" dirty="0" smtClean="0"/>
              <a:t>                else:</a:t>
            </a:r>
          </a:p>
          <a:p>
            <a:pPr>
              <a:buNone/>
            </a:pPr>
            <a:r>
              <a:rPr lang="en-US" sz="2200" dirty="0" smtClean="0"/>
              <a:t>                    </a:t>
            </a:r>
            <a:r>
              <a:rPr lang="en-US" sz="2200" dirty="0" err="1" smtClean="0"/>
              <a:t>stack.append</a:t>
            </a:r>
            <a:r>
              <a:rPr lang="en-US" sz="2200" dirty="0" smtClean="0"/>
              <a:t>((next, path + [next]))</a:t>
            </a:r>
          </a:p>
          <a:p>
            <a:pPr>
              <a:buNone/>
            </a:pPr>
            <a:r>
              <a:rPr lang="en-US" sz="2200" dirty="0" smtClean="0"/>
              <a:t>    return paths</a:t>
            </a:r>
            <a:endParaRPr lang="en-US" sz="22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638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def IDDFS(graph, start, goal):</a:t>
            </a:r>
          </a:p>
          <a:p>
            <a:pPr>
              <a:buNone/>
            </a:pPr>
            <a:r>
              <a:rPr lang="en-US" sz="2200" dirty="0" smtClean="0"/>
              <a:t>    for </a:t>
            </a:r>
            <a:r>
              <a:rPr lang="en-US" sz="2200" dirty="0" err="1" smtClean="0"/>
              <a:t>i</a:t>
            </a:r>
            <a:r>
              <a:rPr lang="en-US" sz="2200" dirty="0" smtClean="0"/>
              <a:t> in range(2, 4+1):</a:t>
            </a:r>
          </a:p>
          <a:p>
            <a:pPr>
              <a:buNone/>
            </a:pPr>
            <a:r>
              <a:rPr lang="en-US" sz="2200" dirty="0" smtClean="0"/>
              <a:t>        paths=</a:t>
            </a:r>
            <a:r>
              <a:rPr lang="en-US" sz="2200" dirty="0" err="1" smtClean="0"/>
              <a:t>dfs_paths</a:t>
            </a:r>
            <a:r>
              <a:rPr lang="en-US" sz="2200" dirty="0" smtClean="0"/>
              <a:t>(graph, start, goal, limit=</a:t>
            </a:r>
            <a:r>
              <a:rPr lang="en-US" sz="2200" dirty="0" err="1" smtClean="0"/>
              <a:t>i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       if(paths):</a:t>
            </a:r>
          </a:p>
          <a:p>
            <a:pPr>
              <a:buNone/>
            </a:pPr>
            <a:r>
              <a:rPr lang="en-US" sz="2200" dirty="0" smtClean="0"/>
              <a:t>            print paths</a:t>
            </a:r>
          </a:p>
          <a:p>
            <a:pPr>
              <a:buNone/>
            </a:pPr>
            <a:r>
              <a:rPr lang="en-US" sz="2200" dirty="0" smtClean="0"/>
              <a:t>##            break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IDDFS(graph, 'A', 'F')</a:t>
            </a:r>
          </a:p>
          <a:p>
            <a:pPr>
              <a:buNone/>
            </a:pPr>
            <a:r>
              <a:rPr lang="en-US" sz="2200" dirty="0" smtClean="0"/>
              <a:t># [['A', 'C', 'F']]</a:t>
            </a:r>
          </a:p>
          <a:p>
            <a:pPr>
              <a:buNone/>
            </a:pPr>
            <a:r>
              <a:rPr lang="en-US" sz="2200" dirty="0" smtClean="0"/>
              <a:t># [['A', 'B', 'E', 'F'], ['A', 'C', 'F']]</a:t>
            </a:r>
            <a:endParaRPr lang="en-US" sz="22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74295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144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143000"/>
            <a:ext cx="7019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2764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590800"/>
            <a:ext cx="6353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(DFS or BFS)?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762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6193"/>
            <a:ext cx="8229600" cy="441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76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Sudoku is a CSP (Constraint satisfaction problem).</a:t>
            </a:r>
          </a:p>
          <a:p>
            <a:r>
              <a:rPr lang="en-US" dirty="0" smtClean="0"/>
              <a:t>CSP is solved by Backtracking, Constraints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 Propagation (8 queen)</a:t>
            </a:r>
          </a:p>
          <a:p>
            <a:pPr lvl="1"/>
            <a:r>
              <a:rPr lang="en-US" dirty="0" smtClean="0"/>
              <a:t>Place a queen in a square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Remove the attacked squares from future consideration</a:t>
            </a:r>
          </a:p>
          <a:p>
            <a:pPr lvl="1"/>
            <a:r>
              <a:rPr lang="en-US" dirty="0" smtClean="0"/>
              <a:t>Count the number of non-attacked squares in every row and column</a:t>
            </a:r>
          </a:p>
          <a:p>
            <a:pPr lvl="1"/>
            <a:r>
              <a:rPr lang="en-US" dirty="0" smtClean="0"/>
              <a:t>Place a queen in </a:t>
            </a:r>
            <a:r>
              <a:rPr lang="en-US" dirty="0" smtClean="0">
                <a:solidFill>
                  <a:srgbClr val="0070C0"/>
                </a:solidFill>
              </a:rPr>
              <a:t>a row or column with minimum number</a:t>
            </a:r>
          </a:p>
          <a:p>
            <a:pPr lvl="1"/>
            <a:r>
              <a:rPr lang="en-US" dirty="0" smtClean="0"/>
              <a:t>Remove the attacked squares from future consideration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Propagation (8 queen)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9" y="2667000"/>
            <a:ext cx="29434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Algorithm</a:t>
            </a:r>
          </a:p>
          <a:p>
            <a:pPr lvl="1"/>
            <a:r>
              <a:rPr lang="en-US" dirty="0" smtClean="0"/>
              <a:t>Backtrack is to </a:t>
            </a:r>
            <a:r>
              <a:rPr lang="en-US" dirty="0" smtClean="0">
                <a:solidFill>
                  <a:srgbClr val="0070C0"/>
                </a:solidFill>
              </a:rPr>
              <a:t>return by the same route </a:t>
            </a:r>
            <a:r>
              <a:rPr lang="en-US" dirty="0" smtClean="0"/>
              <a:t>by which one has come.</a:t>
            </a:r>
          </a:p>
          <a:p>
            <a:pPr lvl="1"/>
            <a:r>
              <a:rPr lang="en-US" dirty="0" smtClean="0"/>
              <a:t>Backtracking is an algorithm that </a:t>
            </a:r>
            <a:r>
              <a:rPr lang="en-US" dirty="0" smtClean="0">
                <a:solidFill>
                  <a:srgbClr val="0070C0"/>
                </a:solidFill>
              </a:rPr>
              <a:t>incrementally builds candidates </a:t>
            </a:r>
            <a:r>
              <a:rPr lang="en-US" dirty="0" smtClean="0"/>
              <a:t>to the solutions, and </a:t>
            </a:r>
            <a:r>
              <a:rPr lang="en-US" dirty="0" smtClean="0">
                <a:solidFill>
                  <a:srgbClr val="0070C0"/>
                </a:solidFill>
              </a:rPr>
              <a:t>abandons </a:t>
            </a:r>
            <a:r>
              <a:rPr lang="en-US" dirty="0" smtClean="0"/>
              <a:t>each partial candidate </a:t>
            </a:r>
            <a:r>
              <a:rPr lang="en-US" i="1" dirty="0" smtClean="0"/>
              <a:t>c</a:t>
            </a:r>
            <a:r>
              <a:rPr lang="en-US" dirty="0" smtClean="0"/>
              <a:t>("backtracks") as soon as it determines that 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 cannot possibly be completed </a:t>
            </a:r>
            <a:r>
              <a:rPr lang="en-US" dirty="0" smtClean="0"/>
              <a:t>to a valid solution.</a:t>
            </a:r>
          </a:p>
          <a:p>
            <a:pPr lvl="1"/>
            <a:r>
              <a:rPr lang="en-US" dirty="0" smtClean="0"/>
              <a:t>Backtracking essentially is </a:t>
            </a:r>
            <a:r>
              <a:rPr lang="en-US" dirty="0" smtClean="0">
                <a:solidFill>
                  <a:srgbClr val="0070C0"/>
                </a:solidFill>
              </a:rPr>
              <a:t>a depth-first </a:t>
            </a:r>
            <a:r>
              <a:rPr lang="en-US" dirty="0" smtClean="0"/>
              <a:t>algorithm using </a:t>
            </a:r>
            <a:r>
              <a:rPr lang="en-US" dirty="0" smtClean="0">
                <a:solidFill>
                  <a:srgbClr val="0070C0"/>
                </a:solidFill>
              </a:rPr>
              <a:t>recursion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600201"/>
            <a:ext cx="3962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Sudoku is considered as depth first algorithm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Uninformed search or Brute force search</a:t>
            </a:r>
          </a:p>
          <a:p>
            <a:pPr lvl="1"/>
            <a:r>
              <a:rPr lang="en-US" dirty="0" smtClean="0"/>
              <a:t>While a brute-force search is simple to implement, and will always find a solution if it exists, its </a:t>
            </a:r>
            <a:r>
              <a:rPr lang="en-US" dirty="0" smtClean="0">
                <a:solidFill>
                  <a:srgbClr val="0070C0"/>
                </a:solidFill>
              </a:rPr>
              <a:t>cost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70C0"/>
                </a:solidFill>
              </a:rPr>
              <a:t>proportional to</a:t>
            </a:r>
            <a:r>
              <a:rPr lang="en-US" dirty="0" smtClean="0"/>
              <a:t> the number of candidate solutions.</a:t>
            </a:r>
          </a:p>
          <a:p>
            <a:pPr lvl="1"/>
            <a:r>
              <a:rPr lang="en-US" dirty="0" smtClean="0"/>
              <a:t>It is a </a:t>
            </a:r>
            <a:r>
              <a:rPr lang="en-US" dirty="0" smtClean="0">
                <a:solidFill>
                  <a:srgbClr val="0070C0"/>
                </a:solidFill>
              </a:rPr>
              <a:t>blind</a:t>
            </a:r>
            <a:r>
              <a:rPr lang="en-US" dirty="0" smtClean="0"/>
              <a:t> search algorithm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Breadth first search algorithm</a:t>
            </a:r>
          </a:p>
          <a:p>
            <a:pPr lvl="2"/>
            <a:r>
              <a:rPr lang="en-US" dirty="0" smtClean="0"/>
              <a:t>Depth first search algorithm</a:t>
            </a:r>
          </a:p>
          <a:p>
            <a:pPr lvl="2"/>
            <a:r>
              <a:rPr lang="en-US" dirty="0" smtClean="0"/>
              <a:t>Iterative deepening search</a:t>
            </a:r>
          </a:p>
          <a:p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earch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536464" cy="45259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Strategy: expand the shallowest unexpanded node.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Implementation: FIFO queue.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queue evolves like this</a:t>
            </a:r>
          </a:p>
          <a:p>
            <a:pPr lvl="1"/>
            <a:r>
              <a:rPr lang="pt-BR" sz="1600" dirty="0" smtClean="0"/>
              <a:t>    A</a:t>
            </a:r>
          </a:p>
          <a:p>
            <a:pPr lvl="1"/>
            <a:r>
              <a:rPr lang="pt-BR" sz="1600" dirty="0" smtClean="0"/>
              <a:t>    B C D</a:t>
            </a:r>
          </a:p>
          <a:p>
            <a:pPr lvl="1"/>
            <a:r>
              <a:rPr lang="pt-BR" sz="1600" dirty="0" smtClean="0"/>
              <a:t>    C D E F</a:t>
            </a:r>
          </a:p>
          <a:p>
            <a:pPr lvl="1"/>
            <a:r>
              <a:rPr lang="pt-BR" sz="1600" dirty="0" smtClean="0"/>
              <a:t>    D E F G H I</a:t>
            </a:r>
          </a:p>
          <a:p>
            <a:pPr lvl="1"/>
            <a:r>
              <a:rPr lang="pt-BR" sz="1600" dirty="0" smtClean="0"/>
              <a:t>    E F G H I J</a:t>
            </a:r>
          </a:p>
          <a:p>
            <a:pPr lvl="1"/>
            <a:r>
              <a:rPr lang="pt-BR" sz="1600" dirty="0" smtClean="0"/>
              <a:t>    F G H I J K L</a:t>
            </a:r>
          </a:p>
          <a:p>
            <a:pPr lvl="1"/>
            <a:r>
              <a:rPr lang="pt-BR" sz="1600" dirty="0" smtClean="0"/>
              <a:t>    G H I J K L M</a:t>
            </a:r>
          </a:p>
          <a:p>
            <a:pPr lvl="1"/>
            <a:r>
              <a:rPr lang="pt-BR" sz="1600" dirty="0" smtClean="0"/>
              <a:t>    H I J K L M</a:t>
            </a:r>
          </a:p>
          <a:p>
            <a:pPr lvl="1"/>
            <a:r>
              <a:rPr lang="pt-BR" sz="1600" dirty="0" smtClean="0"/>
              <a:t>    I J K L M N O</a:t>
            </a:r>
          </a:p>
          <a:p>
            <a:pPr lvl="1"/>
            <a:r>
              <a:rPr lang="pt-BR" sz="1600" dirty="0" smtClean="0"/>
              <a:t>    J K L M N O</a:t>
            </a:r>
          </a:p>
          <a:p>
            <a:pPr lvl="1"/>
            <a:r>
              <a:rPr lang="pt-BR" sz="1600" dirty="0" smtClean="0"/>
              <a:t>    K L M N O P Q</a:t>
            </a:r>
          </a:p>
          <a:p>
            <a:pPr lvl="1"/>
            <a:r>
              <a:rPr lang="pt-BR" sz="1600" dirty="0" smtClean="0"/>
              <a:t>    L M N O P Q</a:t>
            </a:r>
          </a:p>
          <a:p>
            <a:pPr lvl="1"/>
            <a:r>
              <a:rPr lang="pt-BR" sz="1600" dirty="0" smtClean="0"/>
              <a:t>    M N O P Q</a:t>
            </a:r>
          </a:p>
          <a:p>
            <a:pPr lvl="1"/>
            <a:r>
              <a:rPr lang="pt-BR" sz="1600" dirty="0" smtClean="0"/>
              <a:t>    N O P Q</a:t>
            </a:r>
          </a:p>
          <a:p>
            <a:pPr lvl="1"/>
            <a:r>
              <a:rPr lang="pt-BR" sz="1600" dirty="0" smtClean="0"/>
              <a:t>    O P Q</a:t>
            </a:r>
          </a:p>
          <a:p>
            <a:pPr lvl="1"/>
            <a:r>
              <a:rPr lang="pt-BR" sz="1600" dirty="0" smtClean="0"/>
              <a:t>    P Q R S T</a:t>
            </a:r>
          </a:p>
          <a:p>
            <a:pPr lvl="1"/>
            <a:r>
              <a:rPr lang="pt-BR" sz="1600" dirty="0" smtClean="0"/>
              <a:t>    Q R S T</a:t>
            </a:r>
          </a:p>
          <a:p>
            <a:pPr lvl="1"/>
            <a:r>
              <a:rPr lang="pt-BR" sz="1600" dirty="0" smtClean="0"/>
              <a:t>    R S T U</a:t>
            </a:r>
          </a:p>
          <a:p>
            <a:pPr lvl="1"/>
            <a:r>
              <a:rPr lang="pt-BR" sz="1600" dirty="0" smtClean="0"/>
              <a:t>    S T U</a:t>
            </a:r>
          </a:p>
          <a:p>
            <a:pPr lvl="1"/>
            <a:r>
              <a:rPr lang="pt-BR" sz="1600" dirty="0" smtClean="0"/>
              <a:t>    T U V</a:t>
            </a:r>
          </a:p>
          <a:p>
            <a:pPr lvl="1"/>
            <a:r>
              <a:rPr lang="pt-BR" sz="1600" dirty="0" smtClean="0"/>
              <a:t>    U V</a:t>
            </a:r>
          </a:p>
          <a:p>
            <a:pPr lvl="1"/>
            <a:r>
              <a:rPr lang="pt-BR" sz="1600" dirty="0" smtClean="0"/>
              <a:t>    V</a:t>
            </a:r>
            <a:endParaRPr lang="ar-EG" sz="1600" dirty="0"/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638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bfs_paths</a:t>
            </a:r>
            <a:r>
              <a:rPr lang="en-US" sz="2400" dirty="0" smtClean="0"/>
              <a:t>(graph, start, goal):</a:t>
            </a:r>
          </a:p>
          <a:p>
            <a:pPr>
              <a:buNone/>
            </a:pPr>
            <a:r>
              <a:rPr lang="en-US" sz="2400" dirty="0" smtClean="0"/>
              <a:t>    paths = []</a:t>
            </a:r>
          </a:p>
          <a:p>
            <a:pPr>
              <a:buNone/>
            </a:pPr>
            <a:r>
              <a:rPr lang="en-US" sz="2400" dirty="0" smtClean="0"/>
              <a:t>    queue = [(start, [start])]</a:t>
            </a:r>
          </a:p>
          <a:p>
            <a:pPr>
              <a:buNone/>
            </a:pPr>
            <a:r>
              <a:rPr lang="en-US" sz="2400" dirty="0" smtClean="0"/>
              <a:t>while queue:</a:t>
            </a:r>
          </a:p>
          <a:p>
            <a:pPr>
              <a:buNone/>
            </a:pPr>
            <a:r>
              <a:rPr lang="en-US" sz="2400" dirty="0" smtClean="0"/>
              <a:t>        (vertex, path) = queue.pop(0)</a:t>
            </a:r>
          </a:p>
          <a:p>
            <a:pPr>
              <a:buNone/>
            </a:pPr>
            <a:r>
              <a:rPr lang="en-US" sz="2400" dirty="0" smtClean="0"/>
              <a:t>        for next in graph[vertex] - set(path):</a:t>
            </a:r>
          </a:p>
          <a:p>
            <a:pPr>
              <a:buNone/>
            </a:pPr>
            <a:r>
              <a:rPr lang="en-US" sz="2400" dirty="0" smtClean="0"/>
              <a:t>            if next == goal: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paths.append</a:t>
            </a:r>
            <a:r>
              <a:rPr lang="en-US" sz="2400" dirty="0" smtClean="0"/>
              <a:t>(path + [next])</a:t>
            </a:r>
          </a:p>
          <a:p>
            <a:pPr>
              <a:buNone/>
            </a:pPr>
            <a:r>
              <a:rPr lang="en-US" sz="2400" dirty="0" smtClean="0"/>
              <a:t>            else: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((next, path + [next]))</a:t>
            </a:r>
          </a:p>
          <a:p>
            <a:pPr>
              <a:buNone/>
            </a:pPr>
            <a:r>
              <a:rPr lang="en-US" sz="2400" dirty="0" smtClean="0"/>
              <a:t>    return paths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bfs_paths</a:t>
            </a:r>
            <a:r>
              <a:rPr lang="en-US" sz="2400" dirty="0" smtClean="0"/>
              <a:t>(graph, 'A', 'F')</a:t>
            </a:r>
          </a:p>
          <a:p>
            <a:pPr>
              <a:buNone/>
            </a:pPr>
            <a:r>
              <a:rPr lang="en-US" sz="2400" dirty="0" smtClean="0"/>
              <a:t># [['A', 'C', 'F'], ['A', 'B', 'E',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1417</Words>
  <Application>Microsoft Office PowerPoint</Application>
  <PresentationFormat>On-screen Show (4:3)</PresentationFormat>
  <Paragraphs>269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Search</vt:lpstr>
      <vt:lpstr>Search</vt:lpstr>
      <vt:lpstr>Search</vt:lpstr>
      <vt:lpstr>Breadth First Search</vt:lpstr>
      <vt:lpstr>Breadth First Search</vt:lpstr>
      <vt:lpstr>Breadth First using Python</vt:lpstr>
      <vt:lpstr>Breadth First using Python</vt:lpstr>
      <vt:lpstr>Breadth First using Python</vt:lpstr>
      <vt:lpstr>Breadth First using Python</vt:lpstr>
      <vt:lpstr>Depth First Search</vt:lpstr>
      <vt:lpstr>Depth First Search</vt:lpstr>
      <vt:lpstr>Depth First using Python</vt:lpstr>
      <vt:lpstr>Depth First using Python</vt:lpstr>
      <vt:lpstr>Depth First using Python</vt:lpstr>
      <vt:lpstr>Depth First using Python</vt:lpstr>
      <vt:lpstr>Depth First Iterative Deepening Search</vt:lpstr>
      <vt:lpstr>Iterative Deepening Search</vt:lpstr>
      <vt:lpstr>Iterative Deepening Search</vt:lpstr>
      <vt:lpstr>Iterative Deepening using Python</vt:lpstr>
      <vt:lpstr>Iterative Deepening using Python</vt:lpstr>
      <vt:lpstr>Iterative Deepening using Python</vt:lpstr>
      <vt:lpstr>Iterative Deepening using Python</vt:lpstr>
      <vt:lpstr>Iterative Deepening using Python</vt:lpstr>
      <vt:lpstr>Iterative Deepening using Python</vt:lpstr>
      <vt:lpstr>Slide 27</vt:lpstr>
      <vt:lpstr>Ex.: Sudoku game</vt:lpstr>
      <vt:lpstr>Ex.: Sudoku game</vt:lpstr>
      <vt:lpstr>Ex.: Sudoku game</vt:lpstr>
      <vt:lpstr>Ex.: Sudoku game</vt:lpstr>
      <vt:lpstr>Sudoku (DFS or BFS)?</vt:lpstr>
      <vt:lpstr>Sudoku (DFS or BFS)?</vt:lpstr>
      <vt:lpstr>Sudoku (DFS or BFS)?</vt:lpstr>
      <vt:lpstr>Sudoku (DFS or BFS)?</vt:lpstr>
      <vt:lpstr>Sudoku (DFS or BFS)?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174</cp:revision>
  <dcterms:created xsi:type="dcterms:W3CDTF">2006-08-16T00:00:00Z</dcterms:created>
  <dcterms:modified xsi:type="dcterms:W3CDTF">2014-11-05T21:20:26Z</dcterms:modified>
</cp:coreProperties>
</file>