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73" r:id="rId3"/>
    <p:sldId id="324" r:id="rId4"/>
    <p:sldId id="325" r:id="rId5"/>
    <p:sldId id="326" r:id="rId6"/>
    <p:sldId id="331" r:id="rId7"/>
    <p:sldId id="327" r:id="rId8"/>
    <p:sldId id="328" r:id="rId9"/>
    <p:sldId id="329" r:id="rId10"/>
    <p:sldId id="274" r:id="rId11"/>
    <p:sldId id="313" r:id="rId12"/>
    <p:sldId id="314" r:id="rId13"/>
    <p:sldId id="310" r:id="rId14"/>
    <p:sldId id="295" r:id="rId15"/>
    <p:sldId id="311" r:id="rId16"/>
    <p:sldId id="297" r:id="rId17"/>
    <p:sldId id="312" r:id="rId18"/>
    <p:sldId id="296" r:id="rId19"/>
    <p:sldId id="298" r:id="rId20"/>
    <p:sldId id="316" r:id="rId21"/>
    <p:sldId id="299" r:id="rId22"/>
    <p:sldId id="300" r:id="rId23"/>
    <p:sldId id="302" r:id="rId24"/>
    <p:sldId id="303" r:id="rId25"/>
    <p:sldId id="317" r:id="rId26"/>
    <p:sldId id="304" r:id="rId27"/>
    <p:sldId id="318" r:id="rId28"/>
    <p:sldId id="305" r:id="rId29"/>
    <p:sldId id="319" r:id="rId30"/>
    <p:sldId id="320" r:id="rId31"/>
    <p:sldId id="306" r:id="rId32"/>
    <p:sldId id="321" r:id="rId33"/>
    <p:sldId id="307" r:id="rId34"/>
    <p:sldId id="322" r:id="rId35"/>
    <p:sldId id="308" r:id="rId36"/>
    <p:sldId id="309" r:id="rId37"/>
    <p:sldId id="323" r:id="rId38"/>
    <p:sldId id="334" r:id="rId39"/>
    <p:sldId id="33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97" autoAdjust="0"/>
    <p:restoredTop sz="94660"/>
  </p:normalViewPr>
  <p:slideViewPr>
    <p:cSldViewPr>
      <p:cViewPr varScale="1">
        <p:scale>
          <a:sx n="71" d="100"/>
          <a:sy n="71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D5D1359-5E8F-4BE2-BDF3-05C1E1401B85}" type="datetimeFigureOut">
              <a:rPr lang="ar-EG" smtClean="0"/>
              <a:pPr/>
              <a:t>18/01/1436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2D4BBE-CF61-441D-BB81-7CC5DED86FE0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D993-4149-4DAB-83B3-7937821C813A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B0A9-183D-41B7-AB1F-619D2822179B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0E1B-90FD-4F54-BA97-15D5424E10A6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5DDD-8978-4963-B8C6-5BA4AA0B6E6D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2280-2B57-4E9A-9730-33EBB5BB6497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0FC4-C0A0-4335-915A-CEBCAA4423B5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7ECD-FBB2-4F26-A0F6-4165C0CE6FF8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E973-00FB-4EBA-A00A-573159A6AE3C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7275-C571-4EEA-915B-CDC03B828EF4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0CD5-54BD-41AC-9051-7CCA1B599D17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2DDC-A8D3-43C3-B94E-2B739840C2DA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78A88-B269-4C8A-B01D-61A99A95767B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/releases/2.7.8/" TargetMode="External"/><Relationship Id="rId2" Type="http://schemas.openxmlformats.org/officeDocument/2006/relationships/hyperlink" Target="https://www.python.org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-elhelow/AI-cla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2/tutori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Interactive Mode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82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the_world_is_flat</a:t>
            </a:r>
            <a:r>
              <a:rPr lang="en-US" sz="2000" dirty="0" smtClean="0"/>
              <a:t> = 1</a:t>
            </a:r>
          </a:p>
          <a:p>
            <a:pPr>
              <a:buNone/>
            </a:pPr>
            <a:r>
              <a:rPr lang="en-US" sz="2000" dirty="0" smtClean="0"/>
              <a:t>&gt;&gt;&gt; if </a:t>
            </a:r>
            <a:r>
              <a:rPr lang="en-US" sz="2000" dirty="0" err="1" smtClean="0"/>
              <a:t>the_world_is_flat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...     print "Be careful not to fall off!"</a:t>
            </a:r>
          </a:p>
          <a:p>
            <a:pPr>
              <a:buNone/>
            </a:pPr>
            <a:r>
              <a:rPr lang="en-US" sz="2000" dirty="0" smtClean="0"/>
              <a:t>...</a:t>
            </a:r>
          </a:p>
          <a:p>
            <a:pPr>
              <a:buNone/>
            </a:pPr>
            <a:r>
              <a:rPr lang="en-US" sz="2000" dirty="0" smtClean="0"/>
              <a:t>Be careful not to fall off!</a:t>
            </a:r>
            <a:endParaRPr lang="ar-EG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124200"/>
            <a:ext cx="60674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lvl="0" algn="l">
              <a:defRPr/>
            </a:pPr>
            <a:r>
              <a:rPr lang="en-US" b="1" dirty="0" smtClean="0">
                <a:solidFill>
                  <a:srgbClr val="0070C0"/>
                </a:solidFill>
              </a:rPr>
              <a:t>Print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0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&gt;&gt;&gt; s = 'First line.\</a:t>
            </a:r>
            <a:r>
              <a:rPr lang="en-US" sz="2000" dirty="0" err="1" smtClean="0"/>
              <a:t>nSecond</a:t>
            </a:r>
            <a:r>
              <a:rPr lang="en-US" sz="2000" dirty="0" smtClean="0"/>
              <a:t> line.'  # \n means newline</a:t>
            </a:r>
          </a:p>
          <a:p>
            <a:pPr>
              <a:buNone/>
            </a:pPr>
            <a:r>
              <a:rPr lang="en-US" sz="2000" dirty="0" smtClean="0"/>
              <a:t>&gt;&gt;&gt; s  # without print(), \n is included in the output</a:t>
            </a:r>
          </a:p>
          <a:p>
            <a:pPr>
              <a:buNone/>
            </a:pPr>
            <a:r>
              <a:rPr lang="en-US" sz="2000" dirty="0" smtClean="0"/>
              <a:t>'First line.\</a:t>
            </a:r>
            <a:r>
              <a:rPr lang="en-US" sz="2000" dirty="0" err="1" smtClean="0"/>
              <a:t>nSecond</a:t>
            </a:r>
            <a:r>
              <a:rPr lang="en-US" sz="2000" dirty="0" smtClean="0"/>
              <a:t> line.'</a:t>
            </a:r>
          </a:p>
          <a:p>
            <a:pPr>
              <a:buNone/>
            </a:pPr>
            <a:r>
              <a:rPr lang="en-US" sz="2000" dirty="0" smtClean="0"/>
              <a:t>&gt;&gt;&gt; print s  # with print, \n produces a new line</a:t>
            </a:r>
          </a:p>
          <a:p>
            <a:pPr>
              <a:buNone/>
            </a:pPr>
            <a:r>
              <a:rPr lang="en-US" sz="2000" dirty="0" smtClean="0"/>
              <a:t>First line.</a:t>
            </a:r>
          </a:p>
          <a:p>
            <a:pPr>
              <a:buNone/>
            </a:pPr>
            <a:r>
              <a:rPr lang="en-US" sz="2000" dirty="0" smtClean="0"/>
              <a:t>Second line.</a:t>
            </a:r>
            <a:endParaRPr lang="ar-EG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4958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endParaRPr kumimoji="0" lang="ar-EG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3581400"/>
            <a:ext cx="78200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lvl="0" algn="l"/>
            <a:r>
              <a:rPr lang="en-US" b="1" dirty="0" smtClean="0">
                <a:solidFill>
                  <a:srgbClr val="0070C0"/>
                </a:solidFill>
              </a:rPr>
              <a:t>Print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505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900" dirty="0" smtClean="0"/>
              <a:t>&gt;&gt;&gt; </a:t>
            </a:r>
            <a:r>
              <a:rPr lang="en-US" sz="1900" dirty="0" err="1" smtClean="0"/>
              <a:t>i</a:t>
            </a:r>
            <a:r>
              <a:rPr lang="en-US" sz="1900" dirty="0" smtClean="0"/>
              <a:t> = 256*256</a:t>
            </a:r>
          </a:p>
          <a:p>
            <a:pPr>
              <a:buNone/>
            </a:pPr>
            <a:r>
              <a:rPr lang="en-US" sz="1900" dirty="0" smtClean="0"/>
              <a:t>&gt;&gt;&gt; print 'The value of </a:t>
            </a:r>
            <a:r>
              <a:rPr lang="en-US" sz="1900" dirty="0" err="1" smtClean="0"/>
              <a:t>i</a:t>
            </a:r>
            <a:r>
              <a:rPr lang="en-US" sz="1900" dirty="0" smtClean="0"/>
              <a:t> is', </a:t>
            </a:r>
            <a:r>
              <a:rPr lang="en-US" sz="1900" dirty="0" err="1" smtClean="0"/>
              <a:t>i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The value of </a:t>
            </a:r>
            <a:r>
              <a:rPr lang="en-US" sz="1900" dirty="0" err="1" smtClean="0"/>
              <a:t>i</a:t>
            </a:r>
            <a:r>
              <a:rPr lang="en-US" sz="1900" dirty="0" smtClean="0"/>
              <a:t> is 65536</a:t>
            </a:r>
          </a:p>
          <a:p>
            <a:pPr>
              <a:buNone/>
            </a:pPr>
            <a:r>
              <a:rPr lang="en-US" sz="1900" dirty="0" smtClean="0"/>
              <a:t>&gt;&gt;&gt; b=0</a:t>
            </a:r>
          </a:p>
          <a:p>
            <a:pPr>
              <a:buNone/>
            </a:pPr>
            <a:r>
              <a:rPr lang="en-US" sz="1900" dirty="0" smtClean="0"/>
              <a:t>&gt;&gt;&gt; while b &lt; 10:</a:t>
            </a:r>
          </a:p>
          <a:p>
            <a:pPr>
              <a:buNone/>
            </a:pPr>
            <a:r>
              <a:rPr lang="en-US" sz="1900" dirty="0" smtClean="0"/>
              <a:t>	b+=1</a:t>
            </a:r>
          </a:p>
          <a:p>
            <a:pPr>
              <a:buNone/>
            </a:pPr>
            <a:r>
              <a:rPr lang="en-US" sz="1900" dirty="0" smtClean="0"/>
              <a:t>	print b</a:t>
            </a:r>
          </a:p>
          <a:p>
            <a:pPr>
              <a:buNone/>
            </a:pPr>
            <a:r>
              <a:rPr lang="en-US" sz="1900" dirty="0" smtClean="0"/>
              <a:t>1</a:t>
            </a:r>
          </a:p>
          <a:p>
            <a:pPr>
              <a:buNone/>
            </a:pPr>
            <a:r>
              <a:rPr lang="en-US" sz="1900" dirty="0" smtClean="0"/>
              <a:t>2</a:t>
            </a:r>
          </a:p>
          <a:p>
            <a:pPr>
              <a:buNone/>
            </a:pPr>
            <a:r>
              <a:rPr lang="en-US" sz="1900" dirty="0" smtClean="0"/>
              <a:t>3</a:t>
            </a:r>
            <a:endParaRPr lang="ar-EG" sz="1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4958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endParaRPr kumimoji="0" lang="ar-EG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5" y="3848100"/>
            <a:ext cx="78009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lvl="0" algn="l">
              <a:defRPr/>
            </a:pPr>
            <a:r>
              <a:rPr lang="en-US" b="1" dirty="0" smtClean="0">
                <a:solidFill>
                  <a:srgbClr val="0070C0"/>
                </a:solidFill>
              </a:rPr>
              <a:t>Python as a Calculator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 dirty="0" smtClean="0"/>
              <a:t>&gt;&gt;&gt; 2 + 2</a:t>
            </a:r>
          </a:p>
          <a:p>
            <a:pPr lvl="0"/>
            <a:r>
              <a:rPr lang="en-US" sz="2000" dirty="0" smtClean="0"/>
              <a:t>4</a:t>
            </a:r>
          </a:p>
          <a:p>
            <a:pPr lvl="0"/>
            <a:r>
              <a:rPr lang="en-US" sz="2000" dirty="0" smtClean="0"/>
              <a:t>&gt;&gt;&gt; (50 - 5.0*6) / 4</a:t>
            </a:r>
          </a:p>
          <a:p>
            <a:pPr lvl="0"/>
            <a:r>
              <a:rPr lang="en-US" sz="2000" dirty="0" smtClean="0"/>
              <a:t>5.0</a:t>
            </a:r>
          </a:p>
          <a:p>
            <a:pPr lvl="0"/>
            <a:r>
              <a:rPr lang="en-US" sz="2000" dirty="0" smtClean="0"/>
              <a:t>&gt;&gt;&gt; 8 / 5.0</a:t>
            </a:r>
          </a:p>
          <a:p>
            <a:pPr lvl="0"/>
            <a:r>
              <a:rPr lang="en-US" sz="2000" dirty="0" smtClean="0"/>
              <a:t>1.6</a:t>
            </a:r>
          </a:p>
          <a:p>
            <a:pPr lvl="0"/>
            <a:r>
              <a:rPr lang="en-US" sz="2000" dirty="0" smtClean="0"/>
              <a:t>&gt;&gt;&gt; 17 / 3  # </a:t>
            </a:r>
            <a:r>
              <a:rPr lang="en-US" sz="2000" dirty="0" err="1" smtClean="0"/>
              <a:t>int</a:t>
            </a:r>
            <a:r>
              <a:rPr lang="en-US" sz="2000" dirty="0" smtClean="0"/>
              <a:t> / </a:t>
            </a:r>
            <a:r>
              <a:rPr lang="en-US" sz="2000" dirty="0" err="1" smtClean="0"/>
              <a:t>int</a:t>
            </a:r>
            <a:r>
              <a:rPr lang="en-US" sz="2000" dirty="0" smtClean="0"/>
              <a:t> -&gt;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 lvl="0"/>
            <a:r>
              <a:rPr lang="en-US" sz="2000" dirty="0" smtClean="0"/>
              <a:t>5</a:t>
            </a:r>
          </a:p>
          <a:p>
            <a:pPr lvl="0"/>
            <a:r>
              <a:rPr lang="en-US" sz="2000" dirty="0" smtClean="0"/>
              <a:t>&gt;&gt;&gt; 17 / 3.0  # </a:t>
            </a:r>
            <a:r>
              <a:rPr lang="en-US" sz="2000" dirty="0" err="1" smtClean="0"/>
              <a:t>int</a:t>
            </a:r>
            <a:r>
              <a:rPr lang="en-US" sz="2000" dirty="0" smtClean="0"/>
              <a:t> / float -&gt; float</a:t>
            </a:r>
          </a:p>
          <a:p>
            <a:pPr lvl="0"/>
            <a:r>
              <a:rPr lang="en-US" sz="2000" dirty="0" smtClean="0"/>
              <a:t>5.666666666666667</a:t>
            </a:r>
            <a:endParaRPr lang="ar-EG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191000"/>
            <a:ext cx="61245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Comments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1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# this is the first comment</a:t>
            </a:r>
          </a:p>
          <a:p>
            <a:pPr>
              <a:buNone/>
            </a:pPr>
            <a:r>
              <a:rPr lang="en-US" sz="2000" dirty="0" smtClean="0"/>
              <a:t>spam = 1  # and this is the second comment</a:t>
            </a:r>
          </a:p>
          <a:p>
            <a:pPr>
              <a:buNone/>
            </a:pPr>
            <a:r>
              <a:rPr lang="en-US" sz="2000" dirty="0" smtClean="0"/>
              <a:t>text = "# This is not a comment because it's inside quotes."</a:t>
            </a:r>
            <a:endParaRPr lang="ar-EG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413" y="3014663"/>
            <a:ext cx="7115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lvl="0" algn="l">
              <a:defRPr/>
            </a:pPr>
            <a:r>
              <a:rPr lang="en-US" b="1" dirty="0" smtClean="0">
                <a:solidFill>
                  <a:srgbClr val="0070C0"/>
                </a:solidFill>
              </a:rPr>
              <a:t>Strings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362200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&gt;&gt;&gt; 'spam eggs'  # single quotes</a:t>
            </a:r>
          </a:p>
          <a:p>
            <a:pPr lvl="0"/>
            <a:r>
              <a:rPr lang="en-US" sz="2000" dirty="0" smtClean="0"/>
              <a:t>'spam eggs'</a:t>
            </a:r>
          </a:p>
          <a:p>
            <a:pPr lvl="0"/>
            <a:r>
              <a:rPr lang="en-US" sz="2000" dirty="0" smtClean="0"/>
              <a:t>&gt;&gt;&gt; '</a:t>
            </a:r>
            <a:r>
              <a:rPr lang="en-US" sz="2000" dirty="0" err="1" smtClean="0"/>
              <a:t>doesn</a:t>
            </a:r>
            <a:r>
              <a:rPr lang="en-US" sz="2000" dirty="0" smtClean="0"/>
              <a:t>\'t'  # use \' to escape the single quote...</a:t>
            </a:r>
          </a:p>
          <a:p>
            <a:pPr lvl="0"/>
            <a:r>
              <a:rPr lang="en-US" sz="2000" dirty="0" smtClean="0"/>
              <a:t>"doesn't“</a:t>
            </a:r>
          </a:p>
          <a:p>
            <a:pPr lvl="0"/>
            <a:r>
              <a:rPr lang="en-US" sz="2000" dirty="0" smtClean="0"/>
              <a:t>&gt;&gt;&gt; "doesn't"  # ...or use double quotes instead</a:t>
            </a:r>
          </a:p>
          <a:p>
            <a:pPr lvl="0"/>
            <a:r>
              <a:rPr lang="en-US" sz="2000" dirty="0" smtClean="0"/>
              <a:t>"doesn't"</a:t>
            </a:r>
            <a:endParaRPr lang="ar-EG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733800"/>
            <a:ext cx="71247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Strings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dirty="0" smtClean="0"/>
              <a:t>&gt;&gt;&gt; word = 'Python'</a:t>
            </a:r>
          </a:p>
          <a:p>
            <a:pPr lvl="0">
              <a:buNone/>
            </a:pPr>
            <a:r>
              <a:rPr lang="en-US" sz="2000" dirty="0" smtClean="0"/>
              <a:t>&gt;&gt;&gt; word[0]  # character in position 0</a:t>
            </a:r>
          </a:p>
          <a:p>
            <a:pPr lvl="0">
              <a:buNone/>
            </a:pPr>
            <a:r>
              <a:rPr lang="en-US" sz="2000" dirty="0" smtClean="0"/>
              <a:t>'P'</a:t>
            </a:r>
          </a:p>
          <a:p>
            <a:pPr lvl="0">
              <a:buNone/>
            </a:pPr>
            <a:r>
              <a:rPr lang="en-US" sz="2000" dirty="0" smtClean="0"/>
              <a:t>&gt;&gt;&gt; word[5]  # character in position 5</a:t>
            </a:r>
          </a:p>
          <a:p>
            <a:pPr lvl="0">
              <a:buNone/>
            </a:pPr>
            <a:r>
              <a:rPr lang="en-US" sz="2000" dirty="0" smtClean="0"/>
              <a:t>'n‘</a:t>
            </a:r>
          </a:p>
          <a:p>
            <a:pPr lvl="0">
              <a:buNone/>
            </a:pPr>
            <a:r>
              <a:rPr lang="en-US" sz="2000" dirty="0" smtClean="0"/>
              <a:t>&gt;&gt;&gt; word[-1]  # last character</a:t>
            </a:r>
          </a:p>
          <a:p>
            <a:pPr lvl="0">
              <a:buNone/>
            </a:pPr>
            <a:r>
              <a:rPr lang="en-US" sz="2000" dirty="0" smtClean="0"/>
              <a:t>'n‘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038600"/>
            <a:ext cx="71151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Strings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0480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dirty="0" smtClean="0"/>
              <a:t>&gt;&gt;&gt; word[0:2]  # characters from position 0 (included) to 2 (excluded)</a:t>
            </a:r>
          </a:p>
          <a:p>
            <a:pPr lvl="0"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Py</a:t>
            </a:r>
            <a:r>
              <a:rPr lang="en-US" sz="2000" dirty="0" smtClean="0"/>
              <a:t>‘</a:t>
            </a:r>
          </a:p>
          <a:p>
            <a:pPr lvl="0">
              <a:buNone/>
            </a:pPr>
            <a:r>
              <a:rPr lang="en-US" sz="2000" dirty="0" smtClean="0"/>
              <a:t>&gt;&gt;&gt; word[:2]  # character from the beginning to position 2 (excluded)</a:t>
            </a:r>
          </a:p>
          <a:p>
            <a:pPr lvl="0"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Py</a:t>
            </a:r>
            <a:r>
              <a:rPr lang="en-US" sz="2000" dirty="0" smtClean="0"/>
              <a:t>‘</a:t>
            </a:r>
          </a:p>
          <a:p>
            <a:pPr lvl="0">
              <a:buNone/>
            </a:pPr>
            <a:r>
              <a:rPr lang="pt-BR" sz="2000" dirty="0" smtClean="0"/>
              <a:t> </a:t>
            </a:r>
            <a:r>
              <a:rPr lang="en-US" sz="2000" dirty="0" smtClean="0"/>
              <a:t>&gt;&gt;&gt; word[42]  # the word only has 7 characters</a:t>
            </a:r>
          </a:p>
          <a:p>
            <a:pPr lvl="0">
              <a:buNone/>
            </a:pPr>
            <a:r>
              <a:rPr lang="en-US" sz="2000" dirty="0" err="1" smtClean="0"/>
              <a:t>Traceback</a:t>
            </a:r>
            <a:r>
              <a:rPr lang="en-US" sz="2000" dirty="0" smtClean="0"/>
              <a:t> (most recent call last):</a:t>
            </a:r>
          </a:p>
          <a:p>
            <a:pPr lvl="0">
              <a:buNone/>
            </a:pPr>
            <a:r>
              <a:rPr lang="en-US" sz="2000" dirty="0" smtClean="0"/>
              <a:t>  File "&lt;</a:t>
            </a:r>
            <a:r>
              <a:rPr lang="en-US" sz="2000" dirty="0" err="1" smtClean="0"/>
              <a:t>stdin</a:t>
            </a:r>
            <a:r>
              <a:rPr lang="en-US" sz="2000" dirty="0" smtClean="0"/>
              <a:t>&gt;", line 1, in &lt;module&gt;</a:t>
            </a:r>
          </a:p>
          <a:p>
            <a:pPr lvl="0">
              <a:buNone/>
            </a:pPr>
            <a:r>
              <a:rPr lang="en-US" sz="2000" dirty="0" err="1" smtClean="0"/>
              <a:t>IndexError</a:t>
            </a:r>
            <a:r>
              <a:rPr lang="en-US" sz="2000" dirty="0" smtClean="0"/>
              <a:t>: string index out of range</a:t>
            </a:r>
            <a:endParaRPr lang="ar-EG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114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endParaRPr kumimoji="0" lang="ar-EG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4191000"/>
            <a:ext cx="78009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Strings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0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&gt;&gt;&gt; word[0] = 'J'</a:t>
            </a:r>
          </a:p>
          <a:p>
            <a:pPr>
              <a:buNone/>
            </a:pPr>
            <a:r>
              <a:rPr lang="en-US" sz="2000" dirty="0" smtClean="0"/>
              <a:t>  ...</a:t>
            </a:r>
          </a:p>
          <a:p>
            <a:pPr>
              <a:buNone/>
            </a:pPr>
            <a:r>
              <a:rPr lang="en-US" sz="2000" dirty="0" err="1" smtClean="0"/>
              <a:t>TypeError</a:t>
            </a:r>
            <a:r>
              <a:rPr lang="en-US" sz="2000" dirty="0" smtClean="0"/>
              <a:t>: '</a:t>
            </a:r>
            <a:r>
              <a:rPr lang="en-US" sz="2000" dirty="0" err="1" smtClean="0"/>
              <a:t>str</a:t>
            </a:r>
            <a:r>
              <a:rPr lang="en-US" sz="2000" dirty="0" smtClean="0"/>
              <a:t>' object does not support item assignment</a:t>
            </a:r>
          </a:p>
          <a:p>
            <a:pPr>
              <a:buNone/>
            </a:pPr>
            <a:r>
              <a:rPr lang="en-US" sz="2000" dirty="0" smtClean="0"/>
              <a:t>&gt;&gt;&gt; s = 'supercalifragilisticexpialidocious'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len</a:t>
            </a:r>
            <a:r>
              <a:rPr lang="en-US" sz="2000" dirty="0" smtClean="0"/>
              <a:t>(s)</a:t>
            </a:r>
          </a:p>
          <a:p>
            <a:pPr>
              <a:buNone/>
            </a:pPr>
            <a:r>
              <a:rPr lang="en-US" sz="2000" dirty="0" smtClean="0"/>
              <a:t>34</a:t>
            </a:r>
            <a:endParaRPr lang="ar-EG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4958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endParaRPr kumimoji="0" lang="ar-EG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05200"/>
            <a:ext cx="78009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List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00" dirty="0" smtClean="0"/>
              <a:t>&gt;&gt;&gt; squares = [1, 4, 9, 16, 25]</a:t>
            </a:r>
          </a:p>
          <a:p>
            <a:pPr>
              <a:buNone/>
            </a:pPr>
            <a:r>
              <a:rPr lang="en-US" sz="1900" dirty="0" smtClean="0"/>
              <a:t>&gt;&gt;&gt; squares</a:t>
            </a:r>
          </a:p>
          <a:p>
            <a:pPr>
              <a:buNone/>
            </a:pPr>
            <a:r>
              <a:rPr lang="en-US" sz="1900" dirty="0" smtClean="0"/>
              <a:t>[1, 4, 9, 16, 25]</a:t>
            </a:r>
          </a:p>
          <a:p>
            <a:pPr>
              <a:buNone/>
            </a:pPr>
            <a:r>
              <a:rPr lang="en-US" sz="1900" dirty="0" smtClean="0"/>
              <a:t>&gt;&gt;&gt; squares[0]  # indexing returns the item</a:t>
            </a:r>
          </a:p>
          <a:p>
            <a:pPr>
              <a:buNone/>
            </a:pPr>
            <a:r>
              <a:rPr lang="en-US" sz="1900" dirty="0" smtClean="0"/>
              <a:t>1</a:t>
            </a:r>
          </a:p>
          <a:p>
            <a:pPr>
              <a:buNone/>
            </a:pPr>
            <a:r>
              <a:rPr lang="en-US" sz="1900" dirty="0" smtClean="0"/>
              <a:t>&gt;&gt;&gt; squares[-1]</a:t>
            </a:r>
          </a:p>
          <a:p>
            <a:pPr>
              <a:buNone/>
            </a:pPr>
            <a:r>
              <a:rPr lang="en-US" sz="1900" dirty="0" smtClean="0"/>
              <a:t>25</a:t>
            </a:r>
          </a:p>
          <a:p>
            <a:pPr>
              <a:buNone/>
            </a:pPr>
            <a:r>
              <a:rPr lang="en-US" sz="1900" dirty="0" smtClean="0"/>
              <a:t>&gt;&gt;&gt; squares + [36, 49, 64, 81, 100]</a:t>
            </a:r>
          </a:p>
          <a:p>
            <a:pPr>
              <a:buNone/>
            </a:pPr>
            <a:r>
              <a:rPr lang="en-US" sz="1900" dirty="0" smtClean="0"/>
              <a:t>[1, 4, 9, 16, 25, 36, 49, 64, 81, 100]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419600"/>
            <a:ext cx="77343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to use Python?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List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 squares[0] = 10</a:t>
            </a:r>
          </a:p>
          <a:p>
            <a:pPr>
              <a:buNone/>
            </a:pPr>
            <a:r>
              <a:rPr lang="en-US" sz="2000" dirty="0" smtClean="0"/>
              <a:t>&gt;&gt;&gt; squares</a:t>
            </a:r>
          </a:p>
          <a:p>
            <a:pPr>
              <a:buNone/>
            </a:pPr>
            <a:r>
              <a:rPr lang="en-US" sz="2000" dirty="0" smtClean="0"/>
              <a:t>[10, 4, 9, 16, 25]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squares.append</a:t>
            </a:r>
            <a:r>
              <a:rPr lang="en-US" sz="2000" dirty="0" smtClean="0"/>
              <a:t>(200)</a:t>
            </a:r>
          </a:p>
          <a:p>
            <a:pPr>
              <a:buNone/>
            </a:pPr>
            <a:r>
              <a:rPr lang="en-US" sz="2000" dirty="0" smtClean="0"/>
              <a:t>&gt;&gt;&gt; squares</a:t>
            </a:r>
          </a:p>
          <a:p>
            <a:pPr>
              <a:buNone/>
            </a:pPr>
            <a:r>
              <a:rPr lang="en-US" sz="2000" dirty="0" smtClean="0"/>
              <a:t>[10, 4, 9, 16, 25, 200]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3695700"/>
            <a:ext cx="78295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List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&gt;&gt;&gt; letters = ['a', 'b', 'c', 'd', 'e', 'f', 'g']</a:t>
            </a:r>
          </a:p>
          <a:p>
            <a:pPr>
              <a:buNone/>
            </a:pPr>
            <a:r>
              <a:rPr lang="en-US" sz="2000" dirty="0" smtClean="0"/>
              <a:t>&gt;&gt;&gt; letters</a:t>
            </a:r>
          </a:p>
          <a:p>
            <a:pPr>
              <a:buNone/>
            </a:pPr>
            <a:r>
              <a:rPr lang="en-US" sz="2000" dirty="0" smtClean="0"/>
              <a:t>['a', 'b', 'c', 'd', 'e', 'f', 'g']</a:t>
            </a:r>
          </a:p>
          <a:p>
            <a:pPr>
              <a:buNone/>
            </a:pPr>
            <a:r>
              <a:rPr lang="en-US" sz="2000" dirty="0" smtClean="0"/>
              <a:t>&gt;&gt;&gt; letters[2:5] = ['C', 'D', 'E'] 	# replace some values</a:t>
            </a:r>
          </a:p>
          <a:p>
            <a:pPr>
              <a:buNone/>
            </a:pPr>
            <a:r>
              <a:rPr lang="en-US" sz="2000" dirty="0" smtClean="0"/>
              <a:t>&gt;&gt;&gt; letters</a:t>
            </a:r>
          </a:p>
          <a:p>
            <a:pPr>
              <a:buNone/>
            </a:pPr>
            <a:r>
              <a:rPr lang="en-US" sz="2000" dirty="0" smtClean="0"/>
              <a:t>['a', 'b', 'C', 'D', 'E', 'f', 'g']</a:t>
            </a:r>
          </a:p>
          <a:p>
            <a:pPr>
              <a:buNone/>
            </a:pPr>
            <a:r>
              <a:rPr lang="en-US" sz="2000" dirty="0" smtClean="0"/>
              <a:t>&gt;&gt;&gt; letters[2:5] = []	# now remove them</a:t>
            </a:r>
          </a:p>
          <a:p>
            <a:pPr>
              <a:buNone/>
            </a:pPr>
            <a:r>
              <a:rPr lang="en-US" sz="2000" dirty="0" smtClean="0"/>
              <a:t>&gt;&gt;&gt; letters</a:t>
            </a:r>
          </a:p>
          <a:p>
            <a:pPr>
              <a:buNone/>
            </a:pPr>
            <a:r>
              <a:rPr lang="en-US" sz="2000" dirty="0" smtClean="0"/>
              <a:t>['a', 'b', 'f', 'g']</a:t>
            </a:r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333875"/>
            <a:ext cx="78009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List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657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2000" dirty="0" smtClean="0"/>
              <a:t>&gt;&gt;&gt; a = ['a', 'b', 'c']</a:t>
            </a:r>
          </a:p>
          <a:p>
            <a:pPr>
              <a:buNone/>
            </a:pPr>
            <a:r>
              <a:rPr lang="pt-BR" sz="2000" dirty="0" smtClean="0"/>
              <a:t>&gt;&gt;&gt; n = [1, 2, 3]</a:t>
            </a:r>
          </a:p>
          <a:p>
            <a:pPr>
              <a:buNone/>
            </a:pPr>
            <a:r>
              <a:rPr lang="pt-BR" sz="2000" dirty="0" smtClean="0"/>
              <a:t>&gt;&gt;&gt; x = [a, n]</a:t>
            </a:r>
          </a:p>
          <a:p>
            <a:pPr>
              <a:buNone/>
            </a:pPr>
            <a:r>
              <a:rPr lang="pt-BR" sz="2000" dirty="0" smtClean="0"/>
              <a:t>&gt;&gt;&gt; x</a:t>
            </a:r>
          </a:p>
          <a:p>
            <a:pPr>
              <a:buNone/>
            </a:pPr>
            <a:r>
              <a:rPr lang="pt-BR" sz="2000" dirty="0" smtClean="0"/>
              <a:t>[['a', 'b', 'c'], [1, 2, 3]]</a:t>
            </a:r>
          </a:p>
          <a:p>
            <a:pPr>
              <a:buNone/>
            </a:pPr>
            <a:r>
              <a:rPr lang="pt-BR" sz="2000" dirty="0" smtClean="0"/>
              <a:t>&gt;&gt;&gt; x[0]</a:t>
            </a:r>
          </a:p>
          <a:p>
            <a:pPr>
              <a:buNone/>
            </a:pPr>
            <a:r>
              <a:rPr lang="pt-BR" sz="2000" dirty="0" smtClean="0"/>
              <a:t>['a', 'b', 'c']</a:t>
            </a:r>
          </a:p>
          <a:p>
            <a:pPr>
              <a:buNone/>
            </a:pPr>
            <a:r>
              <a:rPr lang="pt-BR" sz="2000" dirty="0" smtClean="0"/>
              <a:t>&gt;&gt;&gt; x[0][1]</a:t>
            </a:r>
          </a:p>
          <a:p>
            <a:pPr>
              <a:buNone/>
            </a:pPr>
            <a:r>
              <a:rPr lang="pt-BR" sz="2000" dirty="0" smtClean="0"/>
              <a:t>'b‘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len</a:t>
            </a:r>
            <a:r>
              <a:rPr lang="en-US" sz="2000" dirty="0" smtClean="0"/>
              <a:t>(x)</a:t>
            </a:r>
          </a:p>
          <a:p>
            <a:pPr>
              <a:buNone/>
            </a:pPr>
            <a:r>
              <a:rPr lang="en-US" sz="2000" dirty="0" smtClean="0"/>
              <a:t>2</a:t>
            </a:r>
            <a:endParaRPr lang="pt-BR" sz="20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4267200"/>
            <a:ext cx="77914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If statement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52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&gt;&gt;&gt; x = </a:t>
            </a:r>
            <a:r>
              <a:rPr lang="en-US" sz="2000" dirty="0" err="1" smtClean="0"/>
              <a:t>int</a:t>
            </a:r>
            <a:r>
              <a:rPr lang="en-US" sz="2000" dirty="0" smtClean="0"/>
              <a:t>(</a:t>
            </a:r>
            <a:r>
              <a:rPr lang="en-US" sz="2000" dirty="0" err="1" smtClean="0"/>
              <a:t>raw_input</a:t>
            </a:r>
            <a:r>
              <a:rPr lang="en-US" sz="2000" dirty="0" smtClean="0"/>
              <a:t>("Please enter an integer: "))</a:t>
            </a:r>
          </a:p>
          <a:p>
            <a:pPr>
              <a:buNone/>
            </a:pPr>
            <a:r>
              <a:rPr lang="en-US" sz="2000" dirty="0" smtClean="0"/>
              <a:t>Please enter an integer: 42</a:t>
            </a:r>
          </a:p>
          <a:p>
            <a:pPr>
              <a:buNone/>
            </a:pPr>
            <a:r>
              <a:rPr lang="en-US" sz="2000" dirty="0" smtClean="0"/>
              <a:t>&gt;&gt;&gt; if x &lt; 0:</a:t>
            </a:r>
          </a:p>
          <a:p>
            <a:pPr>
              <a:buNone/>
            </a:pPr>
            <a:r>
              <a:rPr lang="en-US" sz="2000" dirty="0" smtClean="0"/>
              <a:t>        x = 0</a:t>
            </a:r>
          </a:p>
          <a:p>
            <a:pPr>
              <a:buNone/>
            </a:pPr>
            <a:r>
              <a:rPr lang="en-US" sz="2000" dirty="0" smtClean="0"/>
              <a:t>        print 'Negative changed to zero'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elif</a:t>
            </a:r>
            <a:r>
              <a:rPr lang="en-US" sz="2000" dirty="0" smtClean="0"/>
              <a:t> x == 0:</a:t>
            </a:r>
          </a:p>
          <a:p>
            <a:pPr>
              <a:buNone/>
            </a:pPr>
            <a:r>
              <a:rPr lang="en-US" sz="2000" dirty="0" smtClean="0"/>
              <a:t>        print 'Zero'</a:t>
            </a:r>
          </a:p>
          <a:p>
            <a:pPr>
              <a:buNone/>
            </a:pPr>
            <a:r>
              <a:rPr lang="en-US" sz="2000" dirty="0" smtClean="0"/>
              <a:t>    else:</a:t>
            </a:r>
          </a:p>
          <a:p>
            <a:pPr>
              <a:buNone/>
            </a:pPr>
            <a:r>
              <a:rPr lang="en-US" sz="2000" dirty="0" smtClean="0"/>
              <a:t>        print ' Positive'</a:t>
            </a:r>
          </a:p>
          <a:p>
            <a:pPr>
              <a:buNone/>
            </a:pPr>
            <a:r>
              <a:rPr lang="en-US" sz="2000" dirty="0" smtClean="0"/>
              <a:t>Positive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0" y="4095750"/>
            <a:ext cx="78295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For statement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 words = ['cat', 'window', 'defenestrate']</a:t>
            </a:r>
          </a:p>
          <a:p>
            <a:pPr>
              <a:buNone/>
            </a:pPr>
            <a:r>
              <a:rPr lang="en-US" sz="2000" dirty="0" smtClean="0"/>
              <a:t>&gt;&gt;&gt; for w in words:</a:t>
            </a:r>
          </a:p>
          <a:p>
            <a:pPr>
              <a:buNone/>
            </a:pPr>
            <a:r>
              <a:rPr lang="en-US" sz="2000" dirty="0" smtClean="0"/>
              <a:t>        print w, </a:t>
            </a:r>
            <a:r>
              <a:rPr lang="en-US" sz="2000" dirty="0" err="1" smtClean="0"/>
              <a:t>len</a:t>
            </a:r>
            <a:r>
              <a:rPr lang="en-US" sz="2000" dirty="0" smtClean="0"/>
              <a:t>(w)</a:t>
            </a:r>
          </a:p>
          <a:p>
            <a:pPr>
              <a:buNone/>
            </a:pPr>
            <a:r>
              <a:rPr lang="en-US" sz="2000" dirty="0" smtClean="0"/>
              <a:t>cat 3</a:t>
            </a:r>
          </a:p>
          <a:p>
            <a:pPr>
              <a:buNone/>
            </a:pPr>
            <a:r>
              <a:rPr lang="en-US" sz="2000" dirty="0" smtClean="0"/>
              <a:t>window 6</a:t>
            </a:r>
          </a:p>
          <a:p>
            <a:pPr>
              <a:buNone/>
            </a:pPr>
            <a:r>
              <a:rPr lang="en-US" sz="2000" dirty="0" smtClean="0"/>
              <a:t>defenestrate 12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3571875"/>
            <a:ext cx="78390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lvl="0" algn="l">
              <a:defRPr/>
            </a:pPr>
            <a:r>
              <a:rPr lang="en-US" b="1" dirty="0" smtClean="0">
                <a:solidFill>
                  <a:srgbClr val="0070C0"/>
                </a:solidFill>
              </a:rPr>
              <a:t>Range() function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sz="2000" dirty="0" smtClean="0"/>
              <a:t>&gt;&gt;&gt; range(10)</a:t>
            </a:r>
          </a:p>
          <a:p>
            <a:pPr lvl="0">
              <a:buNone/>
              <a:defRPr/>
            </a:pPr>
            <a:r>
              <a:rPr lang="en-US" sz="2000" dirty="0" smtClean="0"/>
              <a:t>[0, 1, 2, 3, 4, 5, 6, 7, 8, 9]</a:t>
            </a:r>
          </a:p>
          <a:p>
            <a:pPr lvl="0">
              <a:buNone/>
              <a:defRPr/>
            </a:pPr>
            <a:r>
              <a:rPr lang="en-US" sz="2000" dirty="0" smtClean="0"/>
              <a:t>&gt;&gt;&gt; range(5, 10)</a:t>
            </a:r>
          </a:p>
          <a:p>
            <a:pPr lvl="0">
              <a:buNone/>
              <a:defRPr/>
            </a:pPr>
            <a:r>
              <a:rPr lang="en-US" sz="2000" dirty="0" smtClean="0"/>
              <a:t>[5, 6, 7, 8, 9]</a:t>
            </a:r>
          </a:p>
          <a:p>
            <a:pPr lvl="0">
              <a:buNone/>
              <a:defRPr/>
            </a:pPr>
            <a:r>
              <a:rPr lang="en-US" sz="2000" dirty="0" smtClean="0"/>
              <a:t>&gt;&gt;&gt; range(0, 10, 3)</a:t>
            </a:r>
          </a:p>
          <a:p>
            <a:pPr lvl="0">
              <a:buNone/>
              <a:defRPr/>
            </a:pPr>
            <a:r>
              <a:rPr lang="en-US" sz="2000" dirty="0" smtClean="0"/>
              <a:t>[0, 3, 6, 9]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3752850"/>
            <a:ext cx="78009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Break statement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98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 for n in range(2, 10):</a:t>
            </a:r>
          </a:p>
          <a:p>
            <a:pPr>
              <a:buNone/>
            </a:pPr>
            <a:r>
              <a:rPr lang="en-US" sz="2000" dirty="0" smtClean="0"/>
              <a:t>            if n % 3 == 0:</a:t>
            </a:r>
          </a:p>
          <a:p>
            <a:pPr>
              <a:buNone/>
            </a:pPr>
            <a:r>
              <a:rPr lang="en-US" sz="2000" dirty="0" smtClean="0"/>
              <a:t>                print n, 'equals', 3, '*', n/3</a:t>
            </a:r>
          </a:p>
          <a:p>
            <a:pPr>
              <a:buNone/>
            </a:pPr>
            <a:r>
              <a:rPr lang="en-US" sz="2000" dirty="0" smtClean="0"/>
              <a:t>                break</a:t>
            </a:r>
          </a:p>
          <a:p>
            <a:pPr>
              <a:buNone/>
            </a:pPr>
            <a:r>
              <a:rPr lang="en-US" sz="2000" dirty="0" smtClean="0"/>
              <a:t>3 equals 3 * 1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3248025"/>
            <a:ext cx="78200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lvl="0" algn="l">
              <a:defRPr/>
            </a:pPr>
            <a:r>
              <a:rPr lang="en-US" b="1" dirty="0" smtClean="0">
                <a:solidFill>
                  <a:srgbClr val="0070C0"/>
                </a:solidFill>
              </a:rPr>
              <a:t>Continue statement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sz="2000" dirty="0" smtClean="0"/>
              <a:t>&gt;&gt;&gt; for n in range(2, 10):</a:t>
            </a:r>
          </a:p>
          <a:p>
            <a:pPr lvl="0">
              <a:buNone/>
            </a:pPr>
            <a:r>
              <a:rPr lang="en-US" sz="2000" dirty="0" smtClean="0"/>
              <a:t>            if n % 3 == 0:</a:t>
            </a:r>
          </a:p>
          <a:p>
            <a:pPr lvl="0">
              <a:buNone/>
            </a:pPr>
            <a:r>
              <a:rPr lang="en-US" sz="2000" dirty="0" smtClean="0"/>
              <a:t>		print 'true'</a:t>
            </a:r>
          </a:p>
          <a:p>
            <a:pPr lvl="0">
              <a:buNone/>
            </a:pPr>
            <a:r>
              <a:rPr lang="en-US" sz="2000" dirty="0" smtClean="0"/>
              <a:t>                 continue</a:t>
            </a:r>
          </a:p>
          <a:p>
            <a:pPr lvl="0">
              <a:buNone/>
            </a:pPr>
            <a:r>
              <a:rPr lang="en-US" sz="2000" dirty="0" smtClean="0"/>
              <a:t>                 print n, 'equals', 3, '*', n/3</a:t>
            </a:r>
          </a:p>
          <a:p>
            <a:pPr lvl="0">
              <a:buNone/>
            </a:pPr>
            <a:r>
              <a:rPr lang="en-US" sz="2000" dirty="0" smtClean="0"/>
              <a:t>true</a:t>
            </a:r>
          </a:p>
          <a:p>
            <a:pPr lvl="0">
              <a:buNone/>
            </a:pPr>
            <a:r>
              <a:rPr lang="en-US" sz="2000" dirty="0" smtClean="0"/>
              <a:t>true</a:t>
            </a:r>
          </a:p>
          <a:p>
            <a:pPr lvl="0">
              <a:buNone/>
            </a:pPr>
            <a:r>
              <a:rPr lang="en-US" sz="2000" dirty="0" smtClean="0"/>
              <a:t>true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95725"/>
            <a:ext cx="78390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Defining function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36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 def sum(x, y):</a:t>
            </a:r>
          </a:p>
          <a:p>
            <a:pPr>
              <a:buNone/>
            </a:pPr>
            <a:r>
              <a:rPr lang="en-US" sz="2000" dirty="0" smtClean="0"/>
              <a:t>		print </a:t>
            </a:r>
            <a:r>
              <a:rPr lang="en-US" sz="2000" dirty="0" err="1" smtClean="0"/>
              <a:t>x+y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return 'done‘</a:t>
            </a:r>
          </a:p>
          <a:p>
            <a:pPr>
              <a:buNone/>
            </a:pPr>
            <a:r>
              <a:rPr lang="en-US" sz="2000" dirty="0" smtClean="0"/>
              <a:t>&gt;&gt;&gt; sum(2,3)</a:t>
            </a:r>
          </a:p>
          <a:p>
            <a:pPr>
              <a:buNone/>
            </a:pPr>
            <a:r>
              <a:rPr lang="en-US" sz="2000" dirty="0" smtClean="0"/>
              <a:t>5</a:t>
            </a:r>
          </a:p>
          <a:p>
            <a:pPr>
              <a:buNone/>
            </a:pPr>
            <a:r>
              <a:rPr lang="en-US" sz="2000" dirty="0" smtClean="0"/>
              <a:t>'done‘</a:t>
            </a:r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3886200"/>
            <a:ext cx="78105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Defining function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&gt;&gt;&gt;def </a:t>
            </a:r>
            <a:r>
              <a:rPr lang="en-US" sz="2000" dirty="0" err="1" smtClean="0"/>
              <a:t>mul</a:t>
            </a:r>
            <a:r>
              <a:rPr lang="en-US" sz="2000" dirty="0" smtClean="0"/>
              <a:t>(x, y=1):</a:t>
            </a:r>
          </a:p>
          <a:p>
            <a:pPr>
              <a:buNone/>
            </a:pPr>
            <a:r>
              <a:rPr lang="en-US" sz="2000" dirty="0" smtClean="0"/>
              <a:t>		return x*y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mul</a:t>
            </a:r>
            <a:r>
              <a:rPr lang="en-US" sz="2000" dirty="0" smtClean="0"/>
              <a:t>(4)</a:t>
            </a:r>
          </a:p>
          <a:p>
            <a:pPr>
              <a:buNone/>
            </a:pPr>
            <a:r>
              <a:rPr lang="en-US" sz="2000" dirty="0" smtClean="0"/>
              <a:t>4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mul</a:t>
            </a:r>
            <a:r>
              <a:rPr lang="en-US" sz="2000" dirty="0" smtClean="0"/>
              <a:t>(2,3)</a:t>
            </a:r>
          </a:p>
          <a:p>
            <a:pPr>
              <a:buNone/>
            </a:pPr>
            <a:r>
              <a:rPr lang="en-US" sz="2000" dirty="0" smtClean="0"/>
              <a:t>6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3733800"/>
            <a:ext cx="7858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Download Python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9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 current production versions are Python 3.4.2 and Python 2.7.8.</a:t>
            </a:r>
          </a:p>
          <a:p>
            <a:pPr>
              <a:buNone/>
            </a:pPr>
            <a:r>
              <a:rPr lang="en-US" sz="2000" dirty="0" smtClean="0">
                <a:hlinkClick r:id="rId2"/>
              </a:rPr>
              <a:t>https://www.python.org/download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hlinkClick r:id="rId3"/>
              </a:rPr>
              <a:t>https://www.python.org/download/releases/2.7.8/</a:t>
            </a:r>
            <a:endParaRPr lang="en-US" sz="2000" dirty="0" smtClean="0"/>
          </a:p>
          <a:p>
            <a:pPr>
              <a:buNone/>
            </a:pPr>
            <a:endParaRPr lang="ar-EG" sz="2000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2514600"/>
            <a:ext cx="58197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Function Recursion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19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&gt;&gt;&gt; def fact(n):</a:t>
            </a:r>
          </a:p>
          <a:p>
            <a:pPr>
              <a:buNone/>
            </a:pPr>
            <a:r>
              <a:rPr lang="en-US" sz="2000" dirty="0" smtClean="0"/>
              <a:t>	if n==0 or n==1:</a:t>
            </a:r>
          </a:p>
          <a:p>
            <a:pPr>
              <a:buNone/>
            </a:pPr>
            <a:r>
              <a:rPr lang="en-US" sz="2000" dirty="0" smtClean="0"/>
              <a:t>		return 1</a:t>
            </a:r>
          </a:p>
          <a:p>
            <a:pPr>
              <a:buNone/>
            </a:pPr>
            <a:r>
              <a:rPr lang="en-US" sz="2000" dirty="0" smtClean="0"/>
              <a:t>	else:</a:t>
            </a:r>
          </a:p>
          <a:p>
            <a:pPr>
              <a:buNone/>
            </a:pPr>
            <a:r>
              <a:rPr lang="en-US" sz="2000" dirty="0" smtClean="0"/>
              <a:t>		return n*fact(n-1)</a:t>
            </a:r>
          </a:p>
          <a:p>
            <a:pPr>
              <a:buNone/>
            </a:pPr>
            <a:r>
              <a:rPr lang="en-US" sz="2000" dirty="0" smtClean="0"/>
              <a:t>&gt;&gt;&gt; fact(5)</a:t>
            </a:r>
          </a:p>
          <a:p>
            <a:pPr>
              <a:buNone/>
            </a:pPr>
            <a:r>
              <a:rPr lang="en-US" sz="2000" dirty="0" smtClean="0"/>
              <a:t>120</a:t>
            </a:r>
          </a:p>
          <a:p>
            <a:pPr>
              <a:buNone/>
            </a:pPr>
            <a:r>
              <a:rPr lang="en-US" sz="2000" dirty="0" smtClean="0"/>
              <a:t>&gt;&gt;&gt; fact(0)</a:t>
            </a:r>
          </a:p>
          <a:p>
            <a:pPr>
              <a:buNone/>
            </a:pPr>
            <a:r>
              <a:rPr lang="en-US" sz="2000" dirty="0" smtClean="0"/>
              <a:t>1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4000500"/>
            <a:ext cx="77914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Using Lists as Stack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 stack = [3, 4, 5]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stack.append</a:t>
            </a:r>
            <a:r>
              <a:rPr lang="en-US" sz="2000" dirty="0" smtClean="0"/>
              <a:t>(6)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stack.append</a:t>
            </a:r>
            <a:r>
              <a:rPr lang="en-US" sz="2000" dirty="0" smtClean="0"/>
              <a:t>(7)</a:t>
            </a:r>
          </a:p>
          <a:p>
            <a:pPr>
              <a:buNone/>
            </a:pPr>
            <a:r>
              <a:rPr lang="en-US" sz="2000" dirty="0" smtClean="0"/>
              <a:t>&gt;&gt;&gt; stack</a:t>
            </a:r>
          </a:p>
          <a:p>
            <a:pPr>
              <a:buNone/>
            </a:pPr>
            <a:r>
              <a:rPr lang="en-US" sz="2000" dirty="0" smtClean="0"/>
              <a:t>[3, 4, 5, 6, 7]</a:t>
            </a:r>
          </a:p>
          <a:p>
            <a:pPr>
              <a:buNone/>
            </a:pPr>
            <a:r>
              <a:rPr lang="en-US" sz="2000" dirty="0" smtClean="0"/>
              <a:t>&gt;&gt;&gt; stack.pop()	# as a stack</a:t>
            </a:r>
          </a:p>
          <a:p>
            <a:pPr>
              <a:buNone/>
            </a:pPr>
            <a:r>
              <a:rPr lang="en-US" sz="2000" dirty="0" smtClean="0"/>
              <a:t>7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3886200"/>
            <a:ext cx="78105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Using Lists as Queue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 queue = [3, 4, 5]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queue.append</a:t>
            </a:r>
            <a:r>
              <a:rPr lang="en-US" sz="2000" dirty="0" smtClean="0"/>
              <a:t>(6)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queue.append</a:t>
            </a:r>
            <a:r>
              <a:rPr lang="en-US" sz="2000" dirty="0" smtClean="0"/>
              <a:t>(7)</a:t>
            </a:r>
          </a:p>
          <a:p>
            <a:pPr>
              <a:buNone/>
            </a:pPr>
            <a:r>
              <a:rPr lang="en-US" sz="2000" dirty="0" smtClean="0"/>
              <a:t>&gt;&gt;&gt; queue</a:t>
            </a:r>
          </a:p>
          <a:p>
            <a:pPr>
              <a:buNone/>
            </a:pPr>
            <a:r>
              <a:rPr lang="en-US" sz="2000" dirty="0" smtClean="0"/>
              <a:t>[3, 4, 5, 6, 7]</a:t>
            </a:r>
          </a:p>
          <a:p>
            <a:pPr>
              <a:buNone/>
            </a:pPr>
            <a:r>
              <a:rPr lang="en-US" sz="2000" dirty="0" smtClean="0"/>
              <a:t>&gt;&gt;&gt; queue.pop(0) # as a queue</a:t>
            </a:r>
          </a:p>
          <a:p>
            <a:pPr>
              <a:buNone/>
            </a:pPr>
            <a:r>
              <a:rPr lang="en-US" sz="2000" dirty="0" smtClean="0"/>
              <a:t>3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990975"/>
            <a:ext cx="78200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0070C0"/>
                </a:solidFill>
              </a:rPr>
              <a:t>Tuples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97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 t = 12345, 54321, 'hello!'</a:t>
            </a:r>
          </a:p>
          <a:p>
            <a:pPr>
              <a:buNone/>
            </a:pPr>
            <a:r>
              <a:rPr lang="en-US" sz="2000" dirty="0" smtClean="0"/>
              <a:t>&gt;&gt;&gt; t[0]</a:t>
            </a:r>
          </a:p>
          <a:p>
            <a:pPr>
              <a:buNone/>
            </a:pPr>
            <a:r>
              <a:rPr lang="en-US" sz="2000" dirty="0" smtClean="0"/>
              <a:t>12345</a:t>
            </a:r>
          </a:p>
          <a:p>
            <a:pPr>
              <a:buNone/>
            </a:pPr>
            <a:r>
              <a:rPr lang="en-US" sz="2000" dirty="0" smtClean="0"/>
              <a:t>&gt;&gt;&gt; t[0] = 88888		#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are immutable</a:t>
            </a:r>
          </a:p>
          <a:p>
            <a:pPr>
              <a:buNone/>
            </a:pPr>
            <a:r>
              <a:rPr lang="en-US" sz="2000" dirty="0" err="1" smtClean="0"/>
              <a:t>Traceback</a:t>
            </a:r>
            <a:r>
              <a:rPr lang="en-US" sz="2000" dirty="0" smtClean="0"/>
              <a:t> (most recent call last):</a:t>
            </a:r>
          </a:p>
          <a:p>
            <a:pPr>
              <a:buNone/>
            </a:pPr>
            <a:r>
              <a:rPr lang="en-US" sz="2000" dirty="0" smtClean="0"/>
              <a:t>  File "&lt;pyshell#26&gt;", line 1, in &lt;module&gt;</a:t>
            </a:r>
          </a:p>
          <a:p>
            <a:pPr>
              <a:buNone/>
            </a:pPr>
            <a:r>
              <a:rPr lang="en-US" sz="2000" dirty="0" smtClean="0"/>
              <a:t>    t[0] = 88888</a:t>
            </a:r>
          </a:p>
          <a:p>
            <a:pPr>
              <a:buNone/>
            </a:pPr>
            <a:r>
              <a:rPr lang="en-US" sz="2000" dirty="0" err="1" smtClean="0"/>
              <a:t>TypeError</a:t>
            </a:r>
            <a:r>
              <a:rPr lang="en-US" sz="2000" dirty="0" smtClean="0"/>
              <a:t>: '</a:t>
            </a:r>
            <a:r>
              <a:rPr lang="en-US" sz="2000" dirty="0" err="1" smtClean="0"/>
              <a:t>tuple</a:t>
            </a:r>
            <a:r>
              <a:rPr lang="en-US" sz="2000" dirty="0" smtClean="0"/>
              <a:t>' object does not support item assignment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4295775"/>
            <a:ext cx="77914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0070C0"/>
                </a:solidFill>
              </a:rPr>
              <a:t>Tuples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98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 t</a:t>
            </a:r>
          </a:p>
          <a:p>
            <a:pPr>
              <a:buNone/>
            </a:pPr>
            <a:r>
              <a:rPr lang="en-US" sz="2000" dirty="0" smtClean="0"/>
              <a:t>(12345, 54321, 'hello!')</a:t>
            </a:r>
          </a:p>
          <a:p>
            <a:pPr>
              <a:buNone/>
            </a:pPr>
            <a:r>
              <a:rPr lang="en-US" sz="2000" dirty="0" smtClean="0"/>
              <a:t>&gt;&gt;&gt; u = t, (1, 2, 3, 4, 5)</a:t>
            </a:r>
          </a:p>
          <a:p>
            <a:pPr>
              <a:buNone/>
            </a:pPr>
            <a:r>
              <a:rPr lang="en-US" sz="2000" dirty="0" smtClean="0"/>
              <a:t>&gt;&gt;&gt; u</a:t>
            </a:r>
          </a:p>
          <a:p>
            <a:pPr>
              <a:buNone/>
            </a:pPr>
            <a:r>
              <a:rPr lang="en-US" sz="2000" dirty="0" smtClean="0"/>
              <a:t>((12345, 54321, 'hello!'), (1, 2, 3, 4, 5))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3352800"/>
            <a:ext cx="77914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Sets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 basket = ['apple', 'orange', 'apple', 'pear', 'orange', 'banana']</a:t>
            </a:r>
          </a:p>
          <a:p>
            <a:pPr>
              <a:buNone/>
            </a:pPr>
            <a:r>
              <a:rPr lang="en-US" sz="2000" dirty="0" smtClean="0"/>
              <a:t>&gt;&gt;&gt; fruit = set(basket)               # create a set without duplicates</a:t>
            </a:r>
          </a:p>
          <a:p>
            <a:pPr>
              <a:buNone/>
            </a:pPr>
            <a:r>
              <a:rPr lang="en-US" sz="2000" dirty="0" smtClean="0"/>
              <a:t>&gt;&gt;&gt; fruit</a:t>
            </a:r>
          </a:p>
          <a:p>
            <a:pPr>
              <a:buNone/>
            </a:pPr>
            <a:r>
              <a:rPr lang="en-US" sz="2000" dirty="0" smtClean="0"/>
              <a:t>set(['orange', 'pear', 'apple', 'banana'])</a:t>
            </a:r>
          </a:p>
          <a:p>
            <a:pPr>
              <a:buNone/>
            </a:pPr>
            <a:r>
              <a:rPr lang="en-US" sz="2000" dirty="0" smtClean="0"/>
              <a:t>&gt;&gt;&gt; list(fruit)</a:t>
            </a:r>
          </a:p>
          <a:p>
            <a:pPr>
              <a:buNone/>
            </a:pPr>
            <a:r>
              <a:rPr lang="en-US" sz="2000" dirty="0" smtClean="0"/>
              <a:t>['orange', 'pear', 'apple', 'banana']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3790950"/>
            <a:ext cx="78009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Dictionaries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19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000" dirty="0" smtClean="0"/>
              <a:t>&gt;&gt;&gt; #dictionaries are indexed by </a:t>
            </a:r>
            <a:r>
              <a:rPr lang="en-US" sz="2000" i="1" dirty="0" smtClean="0"/>
              <a:t>keys</a:t>
            </a:r>
            <a:r>
              <a:rPr lang="en-US" sz="2000" dirty="0" smtClean="0"/>
              <a:t>, </a:t>
            </a:r>
          </a:p>
          <a:p>
            <a:pPr>
              <a:buNone/>
            </a:pPr>
            <a:r>
              <a:rPr lang="en-US" sz="2000" dirty="0" smtClean="0"/>
              <a:t>&gt;&gt;&gt; #which can be any immutable type; strings and numbers can always be keys.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tel</a:t>
            </a:r>
            <a:r>
              <a:rPr lang="en-US" sz="2000" dirty="0" smtClean="0"/>
              <a:t> = {'jack': 4098, '</a:t>
            </a:r>
            <a:r>
              <a:rPr lang="en-US" sz="2000" dirty="0" err="1" smtClean="0"/>
              <a:t>sape</a:t>
            </a:r>
            <a:r>
              <a:rPr lang="en-US" sz="2000" dirty="0" smtClean="0"/>
              <a:t>': 4139}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tel</a:t>
            </a:r>
            <a:r>
              <a:rPr lang="en-US" sz="2000" dirty="0" smtClean="0"/>
              <a:t>['</a:t>
            </a:r>
            <a:r>
              <a:rPr lang="en-US" sz="2000" dirty="0" err="1" smtClean="0"/>
              <a:t>guido</a:t>
            </a:r>
            <a:r>
              <a:rPr lang="en-US" sz="2000" dirty="0" smtClean="0"/>
              <a:t>'] = 4127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tel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{'</a:t>
            </a:r>
            <a:r>
              <a:rPr lang="en-US" sz="2000" dirty="0" err="1" smtClean="0"/>
              <a:t>sape</a:t>
            </a:r>
            <a:r>
              <a:rPr lang="en-US" sz="2000" dirty="0" smtClean="0"/>
              <a:t>': 4139, 'jack': 4098, '</a:t>
            </a:r>
            <a:r>
              <a:rPr lang="en-US" sz="2000" dirty="0" err="1" smtClean="0"/>
              <a:t>guido</a:t>
            </a:r>
            <a:r>
              <a:rPr lang="en-US" sz="2000" dirty="0" smtClean="0"/>
              <a:t>': 4127}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tel</a:t>
            </a:r>
            <a:r>
              <a:rPr lang="en-US" sz="2000" dirty="0" smtClean="0"/>
              <a:t>['jack']</a:t>
            </a:r>
          </a:p>
          <a:p>
            <a:pPr>
              <a:buNone/>
            </a:pPr>
            <a:r>
              <a:rPr lang="en-US" sz="2000" dirty="0" smtClean="0"/>
              <a:t>4098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191000"/>
            <a:ext cx="85058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Dictionaries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743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&gt;&gt;&gt; del </a:t>
            </a:r>
            <a:r>
              <a:rPr lang="en-US" sz="2000" dirty="0" err="1" smtClean="0"/>
              <a:t>tel</a:t>
            </a:r>
            <a:r>
              <a:rPr lang="en-US" sz="2000" dirty="0" smtClean="0"/>
              <a:t>['</a:t>
            </a:r>
            <a:r>
              <a:rPr lang="en-US" sz="2000" dirty="0" err="1" smtClean="0"/>
              <a:t>sape</a:t>
            </a:r>
            <a:r>
              <a:rPr lang="en-US" sz="2000" dirty="0" smtClean="0"/>
              <a:t>']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tel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{'jack': 4098, '</a:t>
            </a:r>
            <a:r>
              <a:rPr lang="en-US" sz="2000" dirty="0" err="1" smtClean="0"/>
              <a:t>guido</a:t>
            </a:r>
            <a:r>
              <a:rPr lang="en-US" sz="2000" dirty="0" smtClean="0"/>
              <a:t>': 4127}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tel.keys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['jack', '</a:t>
            </a:r>
            <a:r>
              <a:rPr lang="en-US" sz="2000" dirty="0" err="1" smtClean="0"/>
              <a:t>guido</a:t>
            </a:r>
            <a:r>
              <a:rPr lang="en-US" sz="2000" dirty="0" smtClean="0"/>
              <a:t>']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dict</a:t>
            </a:r>
            <a:r>
              <a:rPr lang="en-US" sz="2000" dirty="0" smtClean="0"/>
              <a:t>([('</a:t>
            </a:r>
            <a:r>
              <a:rPr lang="en-US" sz="2000" dirty="0" err="1" smtClean="0"/>
              <a:t>sape</a:t>
            </a:r>
            <a:r>
              <a:rPr lang="en-US" sz="2000" dirty="0" smtClean="0"/>
              <a:t>', 4139), ('</a:t>
            </a:r>
            <a:r>
              <a:rPr lang="en-US" sz="2000" dirty="0" err="1" smtClean="0"/>
              <a:t>guido</a:t>
            </a:r>
            <a:r>
              <a:rPr lang="en-US" sz="2000" dirty="0" smtClean="0"/>
              <a:t>', 4127), ('jack', 4098)])</a:t>
            </a:r>
          </a:p>
          <a:p>
            <a:pPr>
              <a:buNone/>
            </a:pPr>
            <a:r>
              <a:rPr lang="en-US" sz="2000" dirty="0" smtClean="0"/>
              <a:t>{'</a:t>
            </a:r>
            <a:r>
              <a:rPr lang="en-US" sz="2000" dirty="0" err="1" smtClean="0"/>
              <a:t>sape</a:t>
            </a:r>
            <a:r>
              <a:rPr lang="en-US" sz="2000" dirty="0" smtClean="0"/>
              <a:t>': 4139, 'jack': 4098, '</a:t>
            </a:r>
            <a:r>
              <a:rPr lang="en-US" sz="2000" dirty="0" err="1" smtClean="0"/>
              <a:t>guido</a:t>
            </a:r>
            <a:r>
              <a:rPr lang="en-US" sz="2000" dirty="0" smtClean="0"/>
              <a:t>': 4127}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dict</a:t>
            </a:r>
            <a:r>
              <a:rPr lang="en-US" sz="2000" dirty="0" smtClean="0"/>
              <a:t>(</a:t>
            </a:r>
            <a:r>
              <a:rPr lang="en-US" sz="2000" dirty="0" err="1" smtClean="0"/>
              <a:t>sape</a:t>
            </a:r>
            <a:r>
              <a:rPr lang="en-US" sz="2000" dirty="0" smtClean="0"/>
              <a:t>=4139, </a:t>
            </a:r>
            <a:r>
              <a:rPr lang="en-US" sz="2000" dirty="0" err="1" smtClean="0"/>
              <a:t>guido</a:t>
            </a:r>
            <a:r>
              <a:rPr lang="en-US" sz="2000" dirty="0" smtClean="0"/>
              <a:t>=4127, jack=4098)</a:t>
            </a:r>
          </a:p>
          <a:p>
            <a:pPr>
              <a:buNone/>
            </a:pPr>
            <a:r>
              <a:rPr lang="en-US" sz="2000" dirty="0" smtClean="0"/>
              <a:t>{'</a:t>
            </a:r>
            <a:r>
              <a:rPr lang="en-US" sz="2000" dirty="0" err="1" smtClean="0"/>
              <a:t>sape</a:t>
            </a:r>
            <a:r>
              <a:rPr lang="en-US" sz="2000" dirty="0" smtClean="0"/>
              <a:t>': 4139, 'jack': 4098, '</a:t>
            </a:r>
            <a:r>
              <a:rPr lang="en-US" sz="2000" dirty="0" err="1" smtClean="0"/>
              <a:t>guido</a:t>
            </a:r>
            <a:r>
              <a:rPr lang="en-US" sz="2000" dirty="0" smtClean="0"/>
              <a:t>': 4127}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3962400"/>
            <a:ext cx="85153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Quiz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 def quiz(n):</a:t>
            </a:r>
          </a:p>
          <a:p>
            <a:pPr>
              <a:buNone/>
            </a:pPr>
            <a:r>
              <a:rPr lang="en-US" sz="2000" dirty="0" smtClean="0"/>
              <a:t>	if n==0:</a:t>
            </a:r>
          </a:p>
          <a:p>
            <a:pPr>
              <a:buNone/>
            </a:pPr>
            <a:r>
              <a:rPr lang="en-US" sz="2000" dirty="0" smtClean="0"/>
              <a:t>		return 0</a:t>
            </a:r>
          </a:p>
          <a:p>
            <a:pPr>
              <a:buNone/>
            </a:pPr>
            <a:r>
              <a:rPr lang="en-US" sz="2000" dirty="0" smtClean="0"/>
              <a:t>	print n</a:t>
            </a:r>
          </a:p>
          <a:p>
            <a:pPr>
              <a:buNone/>
            </a:pPr>
            <a:r>
              <a:rPr lang="en-US" sz="2000" dirty="0" smtClean="0"/>
              <a:t>	return quiz(n-1)</a:t>
            </a:r>
          </a:p>
          <a:p>
            <a:pPr>
              <a:buNone/>
            </a:pPr>
            <a:r>
              <a:rPr lang="en-US" sz="2000" dirty="0" smtClean="0"/>
              <a:t>&gt;&gt;&gt; quiz(5)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E-mail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E-mail</a:t>
            </a:r>
            <a:r>
              <a:rPr lang="en-US" dirty="0" smtClean="0"/>
              <a:t>: </a:t>
            </a:r>
            <a:r>
              <a:rPr lang="en-US" sz="2800" dirty="0" smtClean="0">
                <a:hlinkClick r:id="rId2"/>
              </a:rPr>
              <a:t>Ahmed.elhelow@90daraga.com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Open Python IDLE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3434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IDLE</a:t>
            </a: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(Integrated </a:t>
            </a:r>
            <a:r>
              <a:rPr lang="en-US" sz="2000" dirty="0" err="1" smtClean="0"/>
              <a:t>DeveLopment</a:t>
            </a:r>
            <a:r>
              <a:rPr lang="en-US" sz="2000" dirty="0" smtClean="0"/>
              <a:t> Environment)</a:t>
            </a:r>
            <a:endParaRPr lang="ar-EG" sz="20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28600"/>
            <a:ext cx="3733800" cy="6468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New File in Python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981200"/>
            <a:ext cx="88201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IDLE has two window types, the Shell window and the Editor window. </a:t>
            </a:r>
          </a:p>
          <a:p>
            <a:pPr>
              <a:buNone/>
            </a:pPr>
            <a:r>
              <a:rPr lang="en-US" sz="2000" dirty="0" smtClean="0"/>
              <a:t>It is possible to have multiple editor windows simultaneously.</a:t>
            </a:r>
            <a:endParaRPr lang="ar-EG" sz="2000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143250"/>
            <a:ext cx="46291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Save File in Python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File is saved with extension .</a:t>
            </a:r>
            <a:r>
              <a:rPr lang="en-US" sz="2000" dirty="0" err="1" smtClean="0"/>
              <a:t>py</a:t>
            </a:r>
            <a:endParaRPr lang="ar-EG" sz="20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605245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Run program in Python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175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/>
              <a:t>Run menu </a:t>
            </a:r>
          </a:p>
          <a:p>
            <a:pPr>
              <a:buNone/>
            </a:pPr>
            <a:r>
              <a:rPr lang="en-US" sz="2000" b="1" dirty="0" smtClean="0"/>
              <a:t>- </a:t>
            </a:r>
            <a:r>
              <a:rPr lang="en-US" sz="2000" dirty="0" smtClean="0"/>
              <a:t>Editor window only</a:t>
            </a:r>
          </a:p>
          <a:p>
            <a:pPr>
              <a:buNone/>
            </a:pPr>
            <a:r>
              <a:rPr lang="en-US" sz="2000" dirty="0" smtClean="0"/>
              <a:t>- Run module F5:</a:t>
            </a:r>
          </a:p>
          <a:p>
            <a:pPr>
              <a:buNone/>
            </a:pPr>
            <a:r>
              <a:rPr lang="en-US" sz="2000" dirty="0" smtClean="0"/>
              <a:t>	Restart the shell to clean the environment, then execute the currently open module.</a:t>
            </a:r>
            <a:endParaRPr lang="ar-EG" sz="20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2971800"/>
            <a:ext cx="83724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Format menu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1981200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Editor window only</a:t>
            </a:r>
          </a:p>
          <a:p>
            <a:r>
              <a:rPr lang="en-US" sz="2000" dirty="0" smtClean="0"/>
              <a:t>Indent region : Shift selected lines right by the indent width (default 4 spaces)</a:t>
            </a:r>
          </a:p>
          <a:p>
            <a:r>
              <a:rPr lang="en-US" sz="2000" dirty="0" err="1" smtClean="0"/>
              <a:t>Dedent</a:t>
            </a:r>
            <a:r>
              <a:rPr lang="en-US" sz="2000" dirty="0" smtClean="0"/>
              <a:t> region : Shift selected lines left by the indent width (default 4 spaces)</a:t>
            </a:r>
          </a:p>
          <a:p>
            <a:r>
              <a:rPr lang="en-US" sz="2000" dirty="0" smtClean="0"/>
              <a:t>Comment out region : Insert ## in front of selected lines</a:t>
            </a:r>
          </a:p>
          <a:p>
            <a:r>
              <a:rPr lang="en-US" sz="2000" dirty="0" smtClean="0"/>
              <a:t>Uncomment region : Remove leading # or ## from selected lines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" y="3429000"/>
            <a:ext cx="84010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8100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Python Tutorial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3505200" cy="914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b="1" dirty="0" smtClean="0"/>
              <a:t>Python Complete Tutorial :</a:t>
            </a:r>
          </a:p>
          <a:p>
            <a:pPr>
              <a:buNone/>
            </a:pPr>
            <a:r>
              <a:rPr lang="en-US" sz="2000" dirty="0" smtClean="0">
                <a:hlinkClick r:id="rId2"/>
              </a:rPr>
              <a:t>https://docs.python.org/2/tutorial/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52400"/>
            <a:ext cx="5181294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1426</Words>
  <Application>Microsoft Office PowerPoint</Application>
  <PresentationFormat>On-screen Show (4:3)</PresentationFormat>
  <Paragraphs>305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Download Python</vt:lpstr>
      <vt:lpstr>Open Python IDLE</vt:lpstr>
      <vt:lpstr>New File in Python</vt:lpstr>
      <vt:lpstr>Save File in Python</vt:lpstr>
      <vt:lpstr>Run program in Python</vt:lpstr>
      <vt:lpstr>Format menu</vt:lpstr>
      <vt:lpstr>Python Tutorial</vt:lpstr>
      <vt:lpstr>Interactive Mode</vt:lpstr>
      <vt:lpstr>Print</vt:lpstr>
      <vt:lpstr>Print</vt:lpstr>
      <vt:lpstr>Python as a Calculator</vt:lpstr>
      <vt:lpstr>Comments</vt:lpstr>
      <vt:lpstr>Strings</vt:lpstr>
      <vt:lpstr>Strings</vt:lpstr>
      <vt:lpstr>Strings</vt:lpstr>
      <vt:lpstr>Strings</vt:lpstr>
      <vt:lpstr>List</vt:lpstr>
      <vt:lpstr>List</vt:lpstr>
      <vt:lpstr>List</vt:lpstr>
      <vt:lpstr>List</vt:lpstr>
      <vt:lpstr>If statement</vt:lpstr>
      <vt:lpstr>For statement</vt:lpstr>
      <vt:lpstr>Range() function</vt:lpstr>
      <vt:lpstr>Break statement</vt:lpstr>
      <vt:lpstr>Continue statement</vt:lpstr>
      <vt:lpstr>Defining function</vt:lpstr>
      <vt:lpstr>Defining function</vt:lpstr>
      <vt:lpstr>Function Recursion</vt:lpstr>
      <vt:lpstr>Using Lists as Stack</vt:lpstr>
      <vt:lpstr>Using Lists as Queue</vt:lpstr>
      <vt:lpstr>Tuples</vt:lpstr>
      <vt:lpstr>Tuples</vt:lpstr>
      <vt:lpstr>Sets</vt:lpstr>
      <vt:lpstr>Dictionaries</vt:lpstr>
      <vt:lpstr>Dictionaries</vt:lpstr>
      <vt:lpstr>Quiz</vt:lpstr>
      <vt:lpstr>E-mail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236</cp:revision>
  <dcterms:created xsi:type="dcterms:W3CDTF">2006-08-16T00:00:00Z</dcterms:created>
  <dcterms:modified xsi:type="dcterms:W3CDTF">2014-11-10T12:02:57Z</dcterms:modified>
</cp:coreProperties>
</file>