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82" r:id="rId2"/>
    <p:sldId id="256" r:id="rId3"/>
    <p:sldId id="257" r:id="rId4"/>
    <p:sldId id="306" r:id="rId5"/>
    <p:sldId id="305" r:id="rId6"/>
    <p:sldId id="258" r:id="rId7"/>
    <p:sldId id="303" r:id="rId8"/>
    <p:sldId id="259" r:id="rId9"/>
    <p:sldId id="260" r:id="rId10"/>
    <p:sldId id="261" r:id="rId11"/>
    <p:sldId id="302" r:id="rId12"/>
    <p:sldId id="283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84" r:id="rId23"/>
    <p:sldId id="285" r:id="rId24"/>
    <p:sldId id="304" r:id="rId25"/>
    <p:sldId id="301" r:id="rId26"/>
    <p:sldId id="30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C47B3A-5EEA-46B4-A155-7EE1A231AC1C}" type="datetimeFigureOut">
              <a:rPr lang="ar-EG" smtClean="0"/>
              <a:pPr/>
              <a:t>18/01/1436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AFD6A-F3E7-472F-A036-CFF1C34EF1EC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AFD6A-F3E7-472F-A036-CFF1C34EF1EC}" type="slidenum">
              <a:rPr lang="ar-EG" smtClean="0"/>
              <a:pPr/>
              <a:t>1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Check outside</a:t>
            </a:r>
            <a:r>
              <a:rPr lang="en-US" baseline="0" dirty="0" smtClean="0"/>
              <a:t> the presentation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25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CECD-6E25-4E83-B4B3-489CD68B779E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2BB9-E6F0-4468-BBE8-E2CCD3F9B0AF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A22-46FE-440C-B270-25E6543E7AC2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AE9E-D82E-44EF-B0E1-158844A8E444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30BE-3EF5-4E8F-8963-627C6F190161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9EF9-1411-48A2-84BB-299721745662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5096-3B45-4ACB-A1E9-CE503027E0BE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99CF-D707-4A84-ADFD-29B0FCD5FB1F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A6C-6BAF-4560-B5E3-9ED50F31DE2E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C43-2CAB-445A-97FD-F327071157F7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6CA1-1908-4F8E-8036-2839EFD9342B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A4E6-8C9A-46E7-B737-26646EB268C2}" type="datetime1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Complete coding in next line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 x = [1, 2, 3, \</a:t>
            </a:r>
          </a:p>
          <a:p>
            <a:pPr>
              <a:buNone/>
            </a:pPr>
            <a:r>
              <a:rPr lang="en-US" sz="2000" dirty="0" smtClean="0"/>
              <a:t>     4, 5, 6]</a:t>
            </a:r>
          </a:p>
          <a:p>
            <a:pPr>
              <a:buNone/>
            </a:pPr>
            <a:r>
              <a:rPr lang="en-US" sz="2000" dirty="0" smtClean="0"/>
              <a:t>&gt;&gt;&gt; x</a:t>
            </a:r>
          </a:p>
          <a:p>
            <a:pPr>
              <a:buNone/>
            </a:pPr>
            <a:r>
              <a:rPr lang="en-US" sz="2000" dirty="0" smtClean="0"/>
              <a:t>[1, 2, 3, 4, 5, 6]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419475"/>
            <a:ext cx="50958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Deep copy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743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&gt;&gt;&gt; from copy import </a:t>
            </a:r>
            <a:r>
              <a:rPr lang="en-US" sz="2000" dirty="0" err="1" smtClean="0"/>
              <a:t>deepcopy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 x = [1, 2, 3, 4, 5]</a:t>
            </a:r>
          </a:p>
          <a:p>
            <a:pPr>
              <a:buNone/>
            </a:pPr>
            <a:r>
              <a:rPr lang="en-US" sz="2000" dirty="0" smtClean="0"/>
              <a:t>&gt;&gt;&gt; y = x</a:t>
            </a:r>
          </a:p>
          <a:p>
            <a:pPr>
              <a:buNone/>
            </a:pPr>
            <a:r>
              <a:rPr lang="en-US" sz="2000" dirty="0" smtClean="0"/>
              <a:t>&gt;&gt;&gt; z = </a:t>
            </a:r>
            <a:r>
              <a:rPr lang="en-US" sz="2000" dirty="0" err="1" smtClean="0"/>
              <a:t>deepcopy</a:t>
            </a:r>
            <a:r>
              <a:rPr lang="en-US" sz="2000" dirty="0" smtClean="0"/>
              <a:t>(x)</a:t>
            </a:r>
          </a:p>
          <a:p>
            <a:pPr>
              <a:buNone/>
            </a:pPr>
            <a:r>
              <a:rPr lang="en-US" sz="2000" dirty="0" smtClean="0"/>
              <a:t>&gt;&gt;&gt; x[0] = 10</a:t>
            </a:r>
          </a:p>
          <a:p>
            <a:pPr>
              <a:buNone/>
            </a:pPr>
            <a:r>
              <a:rPr lang="en-US" sz="2000" dirty="0" smtClean="0"/>
              <a:t>&gt;&gt;&gt; y</a:t>
            </a:r>
          </a:p>
          <a:p>
            <a:pPr>
              <a:buNone/>
            </a:pPr>
            <a:r>
              <a:rPr lang="en-US" sz="2000" dirty="0" smtClean="0"/>
              <a:t>[10, 2, 3, 4, 5]</a:t>
            </a:r>
          </a:p>
          <a:p>
            <a:pPr>
              <a:buNone/>
            </a:pPr>
            <a:r>
              <a:rPr lang="en-US" sz="2000" dirty="0" smtClean="0"/>
              <a:t>&gt;&gt;&gt; z</a:t>
            </a:r>
          </a:p>
          <a:p>
            <a:pPr>
              <a:buNone/>
            </a:pPr>
            <a:r>
              <a:rPr lang="en-US" sz="2000" dirty="0" smtClean="0"/>
              <a:t>[1, 2, 3, 4, 5]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124200"/>
            <a:ext cx="36576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Function Recursion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19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&gt;&gt;&gt; def fact(n):</a:t>
            </a:r>
          </a:p>
          <a:p>
            <a:pPr>
              <a:buNone/>
            </a:pPr>
            <a:r>
              <a:rPr lang="en-US" sz="2000" dirty="0" smtClean="0"/>
              <a:t>	if n==0 or n==1:</a:t>
            </a:r>
          </a:p>
          <a:p>
            <a:pPr>
              <a:buNone/>
            </a:pPr>
            <a:r>
              <a:rPr lang="en-US" sz="2000" dirty="0" smtClean="0"/>
              <a:t>		return 1</a:t>
            </a:r>
          </a:p>
          <a:p>
            <a:pPr>
              <a:buNone/>
            </a:pPr>
            <a:r>
              <a:rPr lang="en-US" sz="2000" dirty="0" smtClean="0"/>
              <a:t>	else:</a:t>
            </a:r>
          </a:p>
          <a:p>
            <a:pPr>
              <a:buNone/>
            </a:pPr>
            <a:r>
              <a:rPr lang="en-US" sz="2000" dirty="0" smtClean="0"/>
              <a:t>		return n*fact(n-1)</a:t>
            </a:r>
          </a:p>
          <a:p>
            <a:pPr>
              <a:buNone/>
            </a:pPr>
            <a:r>
              <a:rPr lang="en-US" sz="2000" dirty="0" smtClean="0"/>
              <a:t>&gt;&gt;&gt; fact(5)</a:t>
            </a:r>
          </a:p>
          <a:p>
            <a:pPr>
              <a:buNone/>
            </a:pPr>
            <a:r>
              <a:rPr lang="en-US" sz="2000" dirty="0" smtClean="0"/>
              <a:t>120</a:t>
            </a:r>
          </a:p>
          <a:p>
            <a:pPr>
              <a:buNone/>
            </a:pPr>
            <a:r>
              <a:rPr lang="en-US" sz="2000" dirty="0" smtClean="0"/>
              <a:t>&gt;&gt;&gt; fact(0)</a:t>
            </a:r>
          </a:p>
          <a:p>
            <a:pPr>
              <a:buNone/>
            </a:pPr>
            <a:r>
              <a:rPr lang="en-US" sz="2000" dirty="0" smtClean="0"/>
              <a:t>1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4000500"/>
            <a:ext cx="77914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Iteration vs. Recursion</a:t>
            </a:r>
            <a:endParaRPr lang="ar-EG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524003"/>
          <a:ext cx="8229600" cy="495299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135051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3600" b="1" dirty="0">
                          <a:latin typeface="Calibri"/>
                          <a:ea typeface="Calibri"/>
                          <a:cs typeface="Arial"/>
                        </a:rPr>
                        <a:t>Iteration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3600" b="1" dirty="0">
                          <a:latin typeface="Calibri"/>
                          <a:ea typeface="Calibri"/>
                          <a:cs typeface="Arial"/>
                        </a:rPr>
                        <a:t>Recursion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1251393">
                <a:tc gridSpan="2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Solve a complicated task one piece at a time, and combine the results</a:t>
                      </a:r>
                      <a:r>
                        <a:rPr lang="en-US" sz="2400" b="0" dirty="0" smtClean="0">
                          <a:latin typeface="Calibri"/>
                          <a:ea typeface="Calibri"/>
                          <a:cs typeface="Arial"/>
                        </a:rPr>
                        <a:t>.</a:t>
                      </a:r>
                      <a:endParaRPr lang="en-US" sz="2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20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159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keep repeating until a task is "done"</a:t>
                      </a:r>
                      <a:r>
                        <a:rPr lang="en-US" sz="2000" b="0" dirty="0">
                          <a:latin typeface="Calibri"/>
                          <a:ea typeface="Calibri"/>
                          <a:cs typeface="Arial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Solve a large problem by breaking it up into smaller and smaller pieces until you can solve it; combine the results.</a:t>
                      </a:r>
                      <a:endParaRPr lang="en-US" sz="20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393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"Programmers" often prefer iterative solutions.</a:t>
                      </a:r>
                      <a:endParaRPr lang="en-US" sz="2000" b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"Mathematicians" often prefer recursive approach</a:t>
                      </a:r>
                      <a:r>
                        <a:rPr lang="en-US" sz="2000" b="0" dirty="0">
                          <a:latin typeface="Calibri"/>
                          <a:ea typeface="Calibri"/>
                          <a:cs typeface="Arial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Why recursion?</a:t>
            </a:r>
            <a:endParaRPr lang="ar-E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Recursion is the natural method of implementing Divide and Conquer Algorithm.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Divide and Conquer</a:t>
            </a:r>
            <a:endParaRPr lang="ar-E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Divide and Conquer algorithms works by </a:t>
            </a:r>
            <a:r>
              <a:rPr lang="en-US" sz="2400" dirty="0" smtClean="0">
                <a:solidFill>
                  <a:srgbClr val="0070C0"/>
                </a:solidFill>
              </a:rPr>
              <a:t>breaking down </a:t>
            </a:r>
            <a:r>
              <a:rPr lang="en-US" sz="2400" dirty="0" smtClean="0"/>
              <a:t>a problem into two or more sub-problems of the same (or related) type, until these become </a:t>
            </a:r>
            <a:r>
              <a:rPr lang="en-US" sz="2400" dirty="0" smtClean="0">
                <a:solidFill>
                  <a:srgbClr val="0070C0"/>
                </a:solidFill>
              </a:rPr>
              <a:t>simple enough </a:t>
            </a:r>
            <a:r>
              <a:rPr lang="en-US" sz="2400" dirty="0" smtClean="0"/>
              <a:t>to be solved directly. </a:t>
            </a:r>
          </a:p>
          <a:p>
            <a:r>
              <a:rPr lang="en-US" sz="2400" dirty="0" smtClean="0"/>
              <a:t>The solutions to the sub-problems are </a:t>
            </a:r>
            <a:r>
              <a:rPr lang="en-US" sz="2400" dirty="0" smtClean="0">
                <a:solidFill>
                  <a:srgbClr val="0070C0"/>
                </a:solidFill>
              </a:rPr>
              <a:t>combined</a:t>
            </a:r>
            <a:r>
              <a:rPr lang="en-US" sz="2400" dirty="0" smtClean="0"/>
              <a:t> to give a solution to the original problem.</a:t>
            </a:r>
          </a:p>
          <a:p>
            <a:r>
              <a:rPr lang="en-US" sz="2400" dirty="0" smtClean="0"/>
              <a:t>Divide and Conquer algorithms are naturally adapted for execution in </a:t>
            </a:r>
            <a:r>
              <a:rPr lang="en-US" sz="2400" dirty="0" smtClean="0">
                <a:solidFill>
                  <a:srgbClr val="0070C0"/>
                </a:solidFill>
              </a:rPr>
              <a:t>multi-processor machines</a:t>
            </a:r>
            <a:r>
              <a:rPr lang="en-US" sz="2400" dirty="0" smtClean="0"/>
              <a:t>, because distinct sub-problems can be executed on different processors.</a:t>
            </a:r>
            <a:endParaRPr lang="ar-EG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Example: Merge-sort</a:t>
            </a:r>
            <a:endParaRPr lang="ar-EG" b="1" dirty="0"/>
          </a:p>
        </p:txBody>
      </p:sp>
      <p:sp>
        <p:nvSpPr>
          <p:cNvPr id="60420" name="AutoShape 4" descr="Inline image 5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52538"/>
            <a:ext cx="5597713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How merging? </a:t>
            </a:r>
            <a:endParaRPr lang="ar-EG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960" y="1371600"/>
          <a:ext cx="8321039" cy="5181598"/>
        </p:xfrm>
        <a:graphic>
          <a:graphicData uri="http://schemas.openxmlformats.org/drawingml/2006/table">
            <a:tbl>
              <a:tblPr/>
              <a:tblGrid>
                <a:gridCol w="2148840"/>
                <a:gridCol w="2133600"/>
                <a:gridCol w="1948600"/>
                <a:gridCol w="2089999"/>
              </a:tblGrid>
              <a:tr h="660182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Calibri"/>
                          <a:ea typeface="Calibri"/>
                          <a:cs typeface="Arial"/>
                        </a:rPr>
                        <a:t>Steps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Calibri"/>
                          <a:ea typeface="Calibri"/>
                          <a:cs typeface="Arial"/>
                        </a:rPr>
                        <a:t>Result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Calibri"/>
                          <a:ea typeface="Calibri"/>
                          <a:cs typeface="Arial"/>
                        </a:rPr>
                        <a:t>First list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Calibri"/>
                          <a:ea typeface="Calibri"/>
                          <a:cs typeface="Arial"/>
                        </a:rPr>
                        <a:t>Second list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182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222222"/>
                        </a:solidFill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[]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[ 2, 4, 6]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[1, 3, 5]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896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Compare 2, 1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[1]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[2, 4, 6]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[3, 5]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896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Compare 2, 3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[1, 2]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[4, 6]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[3, 5]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182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Compare 4, 3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[1, 2, 3]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[4, 6]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[5]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896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Compare 4, 5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[1, 2, 3, 4]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[6]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[5]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182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Compare 6, 5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[1, 2, 3, 4, 5]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[6]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[]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182"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Compare 6, None</a:t>
                      </a:r>
                      <a:endParaRPr lang="en-US" sz="2000" dirty="0">
                        <a:solidFill>
                          <a:srgbClr val="222222"/>
                        </a:solidFill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[1, 2, 3, 4, 5, 6]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[]</a:t>
                      </a:r>
                      <a:endParaRPr lang="en-US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222222"/>
                          </a:solidFill>
                          <a:latin typeface="Arial"/>
                          <a:ea typeface="Calibri"/>
                          <a:cs typeface="Arial"/>
                        </a:rPr>
                        <a:t>[]</a:t>
                      </a:r>
                      <a:endParaRPr lang="en-US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Sorting algorithms Complexity</a:t>
            </a:r>
            <a:endParaRPr lang="ar-EG" b="1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799" y="1777319"/>
            <a:ext cx="7391401" cy="393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Big O notation</a:t>
            </a:r>
            <a:endParaRPr lang="ar-E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Big O notation is used in Computer Science to describe the performance or </a:t>
            </a:r>
            <a:r>
              <a:rPr lang="en-US" sz="2400" dirty="0" smtClean="0">
                <a:solidFill>
                  <a:srgbClr val="0070C0"/>
                </a:solidFill>
              </a:rPr>
              <a:t>complexity</a:t>
            </a:r>
            <a:r>
              <a:rPr lang="en-US" sz="2400" dirty="0" smtClean="0"/>
              <a:t> of an algorithm. </a:t>
            </a:r>
          </a:p>
          <a:p>
            <a:endParaRPr lang="en-US" sz="2400" dirty="0" smtClean="0"/>
          </a:p>
          <a:p>
            <a:r>
              <a:rPr lang="en-US" sz="2400" dirty="0" smtClean="0"/>
              <a:t>Big O specifically describes </a:t>
            </a:r>
            <a:r>
              <a:rPr lang="en-US" sz="2400" dirty="0" smtClean="0">
                <a:solidFill>
                  <a:srgbClr val="0070C0"/>
                </a:solidFill>
              </a:rPr>
              <a:t>the worst-case scenario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Big O can be used to describe the </a:t>
            </a:r>
            <a:r>
              <a:rPr lang="en-US" sz="2400" dirty="0" smtClean="0">
                <a:solidFill>
                  <a:srgbClr val="0070C0"/>
                </a:solidFill>
              </a:rPr>
              <a:t>execution time </a:t>
            </a:r>
            <a:r>
              <a:rPr lang="en-US" sz="2400" dirty="0" smtClean="0"/>
              <a:t>required or the space used by an algorithm.</a:t>
            </a:r>
          </a:p>
          <a:p>
            <a:endParaRPr lang="ar-EG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Tree in Python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class Tree:</a:t>
            </a:r>
          </a:p>
          <a:p>
            <a:pPr>
              <a:buNone/>
            </a:pPr>
            <a:r>
              <a:rPr lang="en-US" sz="2000" dirty="0" smtClean="0"/>
              <a:t>    def __init__(self, node, left=None, right=None):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self.node</a:t>
            </a:r>
            <a:r>
              <a:rPr lang="en-US" sz="2000" dirty="0" smtClean="0"/>
              <a:t> = node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self.left</a:t>
            </a:r>
            <a:r>
              <a:rPr lang="en-US" sz="2000" dirty="0" smtClean="0"/>
              <a:t>  = left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self.right</a:t>
            </a:r>
            <a:r>
              <a:rPr lang="en-US" sz="2000" dirty="0" smtClean="0"/>
              <a:t> = right</a:t>
            </a:r>
          </a:p>
          <a:p>
            <a:pPr>
              <a:buNone/>
            </a:pPr>
            <a:r>
              <a:rPr lang="en-US" sz="2000" dirty="0" smtClean="0"/>
              <a:t>    def __</a:t>
            </a:r>
            <a:r>
              <a:rPr lang="en-US" sz="2000" dirty="0" err="1" smtClean="0"/>
              <a:t>str</a:t>
            </a:r>
            <a:r>
              <a:rPr lang="en-US" sz="2000" dirty="0" smtClean="0"/>
              <a:t>__(self):</a:t>
            </a:r>
          </a:p>
          <a:p>
            <a:pPr>
              <a:buNone/>
            </a:pPr>
            <a:r>
              <a:rPr lang="en-US" sz="2000" dirty="0" smtClean="0"/>
              <a:t>        return </a:t>
            </a:r>
            <a:r>
              <a:rPr lang="en-US" sz="2000" dirty="0" err="1" smtClean="0"/>
              <a:t>str</a:t>
            </a:r>
            <a:r>
              <a:rPr lang="en-US" sz="2000" dirty="0" smtClean="0"/>
              <a:t>(</a:t>
            </a:r>
            <a:r>
              <a:rPr lang="en-US" sz="2000" dirty="0" err="1" smtClean="0"/>
              <a:t>self.node</a:t>
            </a:r>
            <a:r>
              <a:rPr lang="en-US" sz="2000" dirty="0" smtClean="0"/>
              <a:t>)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076700"/>
            <a:ext cx="88392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O(1)</a:t>
            </a:r>
            <a:endParaRPr lang="ar-E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O(1) describes an algorithm that will always </a:t>
            </a:r>
            <a:r>
              <a:rPr lang="en-US" sz="2400" dirty="0" smtClean="0">
                <a:solidFill>
                  <a:srgbClr val="0070C0"/>
                </a:solidFill>
              </a:rPr>
              <a:t>execute in the same time</a:t>
            </a:r>
            <a:r>
              <a:rPr lang="en-US" sz="2400" dirty="0" smtClean="0"/>
              <a:t> (or space) regardless of the size of the input data set.</a:t>
            </a:r>
          </a:p>
          <a:p>
            <a:r>
              <a:rPr lang="en-US" sz="2400" dirty="0" smtClean="0"/>
              <a:t>Ex.:</a:t>
            </a:r>
          </a:p>
          <a:p>
            <a:pPr lvl="1"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IsFirstElementNull</a:t>
            </a:r>
            <a:r>
              <a:rPr lang="en-US" sz="2000" dirty="0" smtClean="0"/>
              <a:t>(list):</a:t>
            </a:r>
          </a:p>
          <a:p>
            <a:pPr lvl="1">
              <a:buNone/>
            </a:pPr>
            <a:r>
              <a:rPr lang="en-US" sz="2000" dirty="0" smtClean="0"/>
              <a:t>    if list[0] == None:</a:t>
            </a:r>
          </a:p>
          <a:p>
            <a:pPr lvl="1">
              <a:buNone/>
            </a:pPr>
            <a:r>
              <a:rPr lang="en-US" sz="2000" dirty="0" smtClean="0"/>
              <a:t>        return True</a:t>
            </a:r>
          </a:p>
          <a:p>
            <a:pPr lvl="1">
              <a:buNone/>
            </a:pPr>
            <a:r>
              <a:rPr lang="en-US" sz="2000" dirty="0" smtClean="0"/>
              <a:t>    return False</a:t>
            </a:r>
            <a:endParaRPr lang="ar-EG" sz="20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876800"/>
            <a:ext cx="6118437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O(N)</a:t>
            </a:r>
            <a:endParaRPr lang="ar-E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O(N) describes an algorithm whose </a:t>
            </a:r>
            <a:r>
              <a:rPr lang="en-US" sz="2400" dirty="0" smtClean="0">
                <a:solidFill>
                  <a:srgbClr val="0070C0"/>
                </a:solidFill>
              </a:rPr>
              <a:t>complexity will grow linearly</a:t>
            </a:r>
            <a:r>
              <a:rPr lang="en-US" sz="2400" dirty="0" smtClean="0"/>
              <a:t> and in direct proportion to the size of the input data set.</a:t>
            </a:r>
          </a:p>
          <a:p>
            <a:r>
              <a:rPr lang="en-US" sz="2400" dirty="0" smtClean="0"/>
              <a:t>Ex.:</a:t>
            </a:r>
          </a:p>
          <a:p>
            <a:pPr lvl="1"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ContainsValue</a:t>
            </a:r>
            <a:r>
              <a:rPr lang="en-US" sz="2000" dirty="0" smtClean="0"/>
              <a:t>(strings, value):</a:t>
            </a:r>
          </a:p>
          <a:p>
            <a:pPr lvl="1"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</a:t>
            </a:r>
            <a:r>
              <a:rPr lang="en-US" sz="2000" dirty="0" err="1" smtClean="0"/>
              <a:t>len</a:t>
            </a:r>
            <a:r>
              <a:rPr lang="en-US" sz="2000" dirty="0" smtClean="0"/>
              <a:t>(strings)):</a:t>
            </a:r>
          </a:p>
          <a:p>
            <a:pPr lvl="1">
              <a:buNone/>
            </a:pPr>
            <a:r>
              <a:rPr lang="en-US" sz="2000" dirty="0" smtClean="0"/>
              <a:t>        if strings[</a:t>
            </a:r>
            <a:r>
              <a:rPr lang="en-US" sz="2000" dirty="0" err="1" smtClean="0"/>
              <a:t>i</a:t>
            </a:r>
            <a:r>
              <a:rPr lang="en-US" sz="2000" dirty="0" smtClean="0"/>
              <a:t>] == value:</a:t>
            </a:r>
          </a:p>
          <a:p>
            <a:pPr lvl="1">
              <a:buNone/>
            </a:pPr>
            <a:r>
              <a:rPr lang="en-US" sz="2000" dirty="0" smtClean="0"/>
              <a:t>            return True;</a:t>
            </a:r>
          </a:p>
          <a:p>
            <a:pPr lvl="1">
              <a:buNone/>
            </a:pPr>
            <a:r>
              <a:rPr lang="en-US" sz="2000" dirty="0" smtClean="0"/>
              <a:t>    return False;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724400"/>
            <a:ext cx="604039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 we write a small game agent?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2895600" cy="533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9*9 Sudoku game</a:t>
            </a:r>
          </a:p>
        </p:txBody>
      </p:sp>
      <p:pic>
        <p:nvPicPr>
          <p:cNvPr id="1026" name="Picture 2" descr="http://www.logicgamesonline.com/images/sudoku-puzzle-2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362200"/>
            <a:ext cx="3733800" cy="37338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76401"/>
            <a:ext cx="2895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4*4 Sudoku game</a:t>
            </a:r>
          </a:p>
        </p:txBody>
      </p:sp>
      <p:pic>
        <p:nvPicPr>
          <p:cNvPr id="1028" name="Picture 4" descr="http://cse.csusb.edu/dick/samples/sudoku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90800"/>
            <a:ext cx="2819400" cy="2995613"/>
          </a:xfrm>
          <a:prstGeom prst="rect">
            <a:avLst/>
          </a:prstGeom>
          <a:noFill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Constraint Satisfaction Problem</a:t>
            </a:r>
            <a:endParaRPr lang="ar-EG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Constraint satisfaction problems</a:t>
            </a:r>
            <a:r>
              <a:rPr lang="en-US" dirty="0" smtClean="0"/>
              <a:t> (CSPs) are mathematical problems defined as a set of objects whose state </a:t>
            </a:r>
            <a:r>
              <a:rPr lang="en-US" dirty="0" smtClean="0">
                <a:solidFill>
                  <a:srgbClr val="0070C0"/>
                </a:solidFill>
              </a:rPr>
              <a:t>must satisfy a number of constraints</a:t>
            </a:r>
            <a:r>
              <a:rPr lang="en-US" dirty="0" smtClean="0"/>
              <a:t> or limitations.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Sudoku</a:t>
            </a:r>
          </a:p>
          <a:p>
            <a:pPr lvl="1"/>
            <a:r>
              <a:rPr lang="en-US" dirty="0" smtClean="0"/>
              <a:t>Eight queen puzzle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0070C0"/>
                </a:solidFill>
              </a:rPr>
              <a:t>Constraint Propagation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Ex.: Sudoku game</a:t>
            </a:r>
            <a:endParaRPr lang="ar-EG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219200"/>
            <a:ext cx="347068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E-mail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E-mail</a:t>
            </a:r>
            <a:r>
              <a:rPr lang="en-US" dirty="0" smtClean="0"/>
              <a:t>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Tree in Python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left = Tree(4)</a:t>
            </a:r>
          </a:p>
          <a:p>
            <a:pPr>
              <a:buNone/>
            </a:pPr>
            <a:r>
              <a:rPr lang="en-US" sz="2000" dirty="0" smtClean="0"/>
              <a:t>right = Tree(8)</a:t>
            </a:r>
          </a:p>
          <a:p>
            <a:pPr>
              <a:buNone/>
            </a:pPr>
            <a:r>
              <a:rPr lang="en-US" sz="2000" dirty="0" err="1" smtClean="0"/>
              <a:t>tree_left</a:t>
            </a:r>
            <a:r>
              <a:rPr lang="en-US" sz="2000" dirty="0" smtClean="0"/>
              <a:t> = Tree(2, left, right)</a:t>
            </a:r>
          </a:p>
          <a:p>
            <a:pPr>
              <a:buNone/>
            </a:pPr>
            <a:r>
              <a:rPr lang="en-US" sz="2000" dirty="0" smtClean="0"/>
              <a:t>left = Tree(6)</a:t>
            </a:r>
          </a:p>
          <a:p>
            <a:pPr>
              <a:buNone/>
            </a:pPr>
            <a:r>
              <a:rPr lang="en-US" sz="2000" dirty="0" smtClean="0"/>
              <a:t>right = Tree(9)</a:t>
            </a:r>
          </a:p>
          <a:p>
            <a:pPr>
              <a:buNone/>
            </a:pPr>
            <a:r>
              <a:rPr lang="en-US" sz="2000" dirty="0" err="1" smtClean="0"/>
              <a:t>tree_right</a:t>
            </a:r>
            <a:r>
              <a:rPr lang="en-US" sz="2000" dirty="0" smtClean="0"/>
              <a:t> = Tree(3, left, right)</a:t>
            </a:r>
          </a:p>
          <a:p>
            <a:pPr>
              <a:buNone/>
            </a:pPr>
            <a:r>
              <a:rPr lang="en-US" sz="2000" dirty="0" smtClean="0"/>
              <a:t>tree = Tree(1, </a:t>
            </a:r>
            <a:r>
              <a:rPr lang="en-US" sz="2000" dirty="0" err="1" smtClean="0"/>
              <a:t>tree_left</a:t>
            </a:r>
            <a:r>
              <a:rPr lang="en-US" sz="2000" dirty="0" smtClean="0"/>
              <a:t>, </a:t>
            </a:r>
            <a:r>
              <a:rPr lang="en-US" sz="2000" dirty="0" err="1" smtClean="0"/>
              <a:t>tree_right</a:t>
            </a:r>
            <a:r>
              <a:rPr lang="en-US" sz="2000" dirty="0" smtClean="0"/>
              <a:t>)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600200"/>
            <a:ext cx="4286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962400"/>
            <a:ext cx="52197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Tree in Python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3087" y="2095500"/>
            <a:ext cx="54578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276600" y="15240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self is important?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Tree in Python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8588" y="1722437"/>
            <a:ext cx="65268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200400" y="11430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use __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Graph in Python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486400" cy="2667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Graphs are easily built out of lists and dictionaries.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graph = {'A': set(['B', 'C']),</a:t>
            </a:r>
          </a:p>
          <a:p>
            <a:pPr>
              <a:buNone/>
            </a:pPr>
            <a:r>
              <a:rPr lang="en-US" sz="2000" dirty="0" smtClean="0"/>
              <a:t>         'B': set(['A', 'D', 'E']),</a:t>
            </a:r>
          </a:p>
          <a:p>
            <a:pPr>
              <a:buNone/>
            </a:pPr>
            <a:r>
              <a:rPr lang="en-US" sz="2000" dirty="0" smtClean="0"/>
              <a:t>         'C': set(['A', 'F']),</a:t>
            </a:r>
          </a:p>
          <a:p>
            <a:pPr>
              <a:buNone/>
            </a:pPr>
            <a:r>
              <a:rPr lang="en-US" sz="2000" dirty="0" smtClean="0"/>
              <a:t>         'D': set(['B']),</a:t>
            </a:r>
          </a:p>
          <a:p>
            <a:pPr>
              <a:buNone/>
            </a:pPr>
            <a:r>
              <a:rPr lang="en-US" sz="2000" dirty="0" smtClean="0"/>
              <a:t>         'E': set(['B', 'F']),</a:t>
            </a:r>
          </a:p>
          <a:p>
            <a:pPr>
              <a:buNone/>
            </a:pPr>
            <a:r>
              <a:rPr lang="en-US" sz="2000" dirty="0" smtClean="0"/>
              <a:t>         'F': set(['C', 'E'])}</a:t>
            </a:r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1725" y="533400"/>
            <a:ext cx="25812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267200"/>
            <a:ext cx="8801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List assignment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743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sz="2000" dirty="0" smtClean="0"/>
              <a:t>&gt;&gt;&gt; x=[0]*5</a:t>
            </a:r>
          </a:p>
          <a:p>
            <a:pPr>
              <a:buNone/>
            </a:pPr>
            <a:r>
              <a:rPr lang="es-ES" sz="2000" dirty="0" smtClean="0"/>
              <a:t>&gt;&gt;&gt; x</a:t>
            </a:r>
          </a:p>
          <a:p>
            <a:pPr>
              <a:buNone/>
            </a:pPr>
            <a:r>
              <a:rPr lang="es-ES" sz="2000" dirty="0" smtClean="0"/>
              <a:t>[0, 0, 0, 0, 0]</a:t>
            </a:r>
          </a:p>
          <a:p>
            <a:pPr>
              <a:buNone/>
            </a:pPr>
            <a:r>
              <a:rPr lang="es-ES" sz="2000" dirty="0" smtClean="0"/>
              <a:t>&gt;&gt;&gt; y=[[0]*4]*2</a:t>
            </a:r>
          </a:p>
          <a:p>
            <a:pPr>
              <a:buNone/>
            </a:pPr>
            <a:r>
              <a:rPr lang="es-ES" sz="2000" dirty="0" smtClean="0"/>
              <a:t>&gt;&gt;&gt; y</a:t>
            </a:r>
          </a:p>
          <a:p>
            <a:pPr>
              <a:buNone/>
            </a:pPr>
            <a:r>
              <a:rPr lang="es-ES" sz="2000" dirty="0" smtClean="0"/>
              <a:t>[[0, 0, 0, 0], [0, 0, 0, 0]]</a:t>
            </a:r>
          </a:p>
          <a:p>
            <a:pPr>
              <a:buNone/>
            </a:pPr>
            <a:r>
              <a:rPr lang="es-ES" sz="2000" dirty="0" smtClean="0"/>
              <a:t>&gt;&gt;&gt; y[0][0]=10</a:t>
            </a:r>
          </a:p>
          <a:p>
            <a:pPr>
              <a:buNone/>
            </a:pPr>
            <a:r>
              <a:rPr lang="es-ES" sz="2000" dirty="0" smtClean="0"/>
              <a:t>&gt;&gt;&gt; y</a:t>
            </a:r>
          </a:p>
          <a:p>
            <a:pPr>
              <a:buNone/>
            </a:pPr>
            <a:r>
              <a:rPr lang="es-ES" sz="2000" dirty="0" smtClean="0"/>
              <a:t>[[10, 0, 0, 0], [10, 0, 0, 0]]</a:t>
            </a:r>
            <a:endParaRPr lang="en-US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676400"/>
            <a:ext cx="49149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List assignment with for loop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743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&gt;&gt;&gt; x=[0 for row in range(3)]</a:t>
            </a:r>
          </a:p>
          <a:p>
            <a:pPr>
              <a:buNone/>
            </a:pPr>
            <a:r>
              <a:rPr lang="en-US" sz="2000" dirty="0" smtClean="0"/>
              <a:t>&gt;&gt;&gt; x</a:t>
            </a:r>
          </a:p>
          <a:p>
            <a:pPr>
              <a:buNone/>
            </a:pPr>
            <a:r>
              <a:rPr lang="en-US" sz="2000" dirty="0" smtClean="0"/>
              <a:t>[0, 0, 0]</a:t>
            </a:r>
          </a:p>
          <a:p>
            <a:pPr>
              <a:buNone/>
            </a:pPr>
            <a:r>
              <a:rPr lang="en-US" sz="2000" dirty="0" smtClean="0"/>
              <a:t>&gt;&gt;&gt; y = [ [0 for row in range(3)] for </a:t>
            </a:r>
            <a:r>
              <a:rPr lang="en-US" sz="2000" dirty="0" err="1" smtClean="0"/>
              <a:t>col</a:t>
            </a:r>
            <a:r>
              <a:rPr lang="en-US" sz="2000" dirty="0" smtClean="0"/>
              <a:t> in range(3)]</a:t>
            </a:r>
          </a:p>
          <a:p>
            <a:pPr>
              <a:buNone/>
            </a:pPr>
            <a:r>
              <a:rPr lang="en-US" sz="2000" dirty="0" smtClean="0"/>
              <a:t>&gt;&gt;&gt; y</a:t>
            </a:r>
          </a:p>
          <a:p>
            <a:pPr>
              <a:buNone/>
            </a:pPr>
            <a:r>
              <a:rPr lang="en-US" sz="2000" dirty="0" smtClean="0"/>
              <a:t>[[0, 0, 0], [0, 0, 0], [0, 0, 0]]</a:t>
            </a:r>
          </a:p>
          <a:p>
            <a:pPr>
              <a:buNone/>
            </a:pPr>
            <a:r>
              <a:rPr lang="en-US" sz="2000" dirty="0" smtClean="0"/>
              <a:t>&gt;&gt;&gt; y[0][0]=10</a:t>
            </a:r>
          </a:p>
          <a:p>
            <a:pPr>
              <a:buNone/>
            </a:pPr>
            <a:r>
              <a:rPr lang="en-US" sz="2000" dirty="0" smtClean="0"/>
              <a:t>&gt;&gt;&gt; y</a:t>
            </a:r>
          </a:p>
          <a:p>
            <a:pPr>
              <a:buNone/>
            </a:pPr>
            <a:r>
              <a:rPr lang="en-US" sz="2000" dirty="0" smtClean="0"/>
              <a:t>[[10, 0, 0], [0, 0, 0], [0, 0, 0]]</a:t>
            </a:r>
            <a:endParaRPr lang="en-US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86200"/>
            <a:ext cx="7300912" cy="223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List sorting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743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&gt;&gt;&gt; x = [[5, 0, 0], [1, 10, 10], [3, 5, 5]]</a:t>
            </a:r>
          </a:p>
          <a:p>
            <a:pPr>
              <a:buNone/>
            </a:pPr>
            <a:r>
              <a:rPr lang="en-US" sz="2000" dirty="0" smtClean="0"/>
              <a:t>&gt;&gt;&gt; x</a:t>
            </a:r>
          </a:p>
          <a:p>
            <a:pPr>
              <a:buNone/>
            </a:pPr>
            <a:r>
              <a:rPr lang="en-US" sz="2000" dirty="0" smtClean="0"/>
              <a:t>[[5, 0, 0], [1, 10, 10], [3, 5, 5]]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x.sort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&gt;&gt;&gt; x</a:t>
            </a:r>
          </a:p>
          <a:p>
            <a:pPr>
              <a:buNone/>
            </a:pPr>
            <a:r>
              <a:rPr lang="en-US" sz="2000" dirty="0" smtClean="0"/>
              <a:t>[[1, 10, 10], [3, 5, 5], [5, 0, 0]]</a:t>
            </a:r>
          </a:p>
          <a:p>
            <a:pPr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x.reverse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&gt;&gt;&gt; x</a:t>
            </a:r>
          </a:p>
          <a:p>
            <a:pPr>
              <a:buNone/>
            </a:pPr>
            <a:r>
              <a:rPr lang="en-US" sz="2000" dirty="0" smtClean="0"/>
              <a:t>[[5, 0, 0], [3, 5, 5], [1, 10, 10]]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3038" y="3829050"/>
            <a:ext cx="62579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1137</Words>
  <Application>Microsoft Office PowerPoint</Application>
  <PresentationFormat>On-screen Show (4:3)</PresentationFormat>
  <Paragraphs>194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Tree in Python</vt:lpstr>
      <vt:lpstr>Tree in Python</vt:lpstr>
      <vt:lpstr>Tree in Python</vt:lpstr>
      <vt:lpstr>Tree in Python</vt:lpstr>
      <vt:lpstr>Graph in Python</vt:lpstr>
      <vt:lpstr>List assignment</vt:lpstr>
      <vt:lpstr>List assignment with for loop</vt:lpstr>
      <vt:lpstr>List sorting</vt:lpstr>
      <vt:lpstr>Complete coding in next line</vt:lpstr>
      <vt:lpstr>Deep copy</vt:lpstr>
      <vt:lpstr>Function Recursion</vt:lpstr>
      <vt:lpstr>Iteration vs. Recursion</vt:lpstr>
      <vt:lpstr>Why recursion?</vt:lpstr>
      <vt:lpstr>Divide and Conquer</vt:lpstr>
      <vt:lpstr>Example: Merge-sort</vt:lpstr>
      <vt:lpstr>How merging? </vt:lpstr>
      <vt:lpstr>Sorting algorithms Complexity</vt:lpstr>
      <vt:lpstr>Big O notation</vt:lpstr>
      <vt:lpstr>O(1)</vt:lpstr>
      <vt:lpstr>O(N)</vt:lpstr>
      <vt:lpstr>Slide 22</vt:lpstr>
      <vt:lpstr>Ex.: Sudoku game</vt:lpstr>
      <vt:lpstr>Constraint Satisfaction Problem</vt:lpstr>
      <vt:lpstr>Ex.: Sudoku game</vt:lpstr>
      <vt:lpstr>E-mail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in Python</dc:title>
  <dc:creator>user</dc:creator>
  <cp:lastModifiedBy>user</cp:lastModifiedBy>
  <cp:revision>41</cp:revision>
  <dcterms:created xsi:type="dcterms:W3CDTF">2006-08-16T00:00:00Z</dcterms:created>
  <dcterms:modified xsi:type="dcterms:W3CDTF">2014-11-10T12:02:48Z</dcterms:modified>
</cp:coreProperties>
</file>