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8" r:id="rId3"/>
    <p:sldId id="278" r:id="rId4"/>
    <p:sldId id="362" r:id="rId5"/>
    <p:sldId id="407" r:id="rId6"/>
    <p:sldId id="408" r:id="rId7"/>
    <p:sldId id="409" r:id="rId8"/>
    <p:sldId id="383" r:id="rId9"/>
    <p:sldId id="410" r:id="rId10"/>
    <p:sldId id="416" r:id="rId11"/>
    <p:sldId id="419" r:id="rId12"/>
    <p:sldId id="411" r:id="rId13"/>
    <p:sldId id="413" r:id="rId14"/>
    <p:sldId id="415" r:id="rId15"/>
    <p:sldId id="414" r:id="rId16"/>
    <p:sldId id="412" r:id="rId17"/>
    <p:sldId id="417" r:id="rId18"/>
    <p:sldId id="4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4640" autoAdjust="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15/02/1436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6566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152400" y="9906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295400"/>
            <a:ext cx="5791200" cy="525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214378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test_two_min</a:t>
            </a:r>
            <a:r>
              <a:rPr lang="en-US" sz="2800" dirty="0" smtClean="0"/>
              <a:t>()</a:t>
            </a:r>
            <a:endParaRPr lang="ar-EG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604106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68245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 descr="http://neuron.eng.wayne.edu/tarek/MITbook/chap8/img0007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352800"/>
            <a:ext cx="7556913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792357"/>
            <a:ext cx="8201891" cy="39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2663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321058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mixing ratio is 0.5</a:t>
            </a:r>
            <a:endParaRPr lang="ar-EG" sz="2800" dirty="0" smtClean="0"/>
          </a:p>
        </p:txBody>
      </p:sp>
      <p:pic>
        <p:nvPicPr>
          <p:cNvPr id="49156" name="Picture 4" descr="http://upload.wikimedia.org/wikipedia/commons/8/8f/UniformCrosso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15" y="3886200"/>
            <a:ext cx="8590885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0355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350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How to learn more?</a:t>
            </a:r>
            <a:endParaRPr lang="ar-EG" sz="2800" b="1" dirty="0" smtClean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9192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How to learn more?</a:t>
            </a:r>
            <a:endParaRPr lang="ar-EG" sz="2800" b="1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066800"/>
            <a:ext cx="5410200" cy="553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Genetic Algorithm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Genetic Algorithm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Genetic </a:t>
            </a:r>
            <a:r>
              <a:rPr lang="en-US" dirty="0" smtClean="0"/>
              <a:t>algorithm (GA) is a search heuristic that mimics </a:t>
            </a:r>
            <a:r>
              <a:rPr lang="ar-EG" dirty="0" smtClean="0"/>
              <a:t>يقلد</a:t>
            </a:r>
            <a:r>
              <a:rPr lang="en-US" dirty="0" smtClean="0"/>
              <a:t> the </a:t>
            </a:r>
            <a:r>
              <a:rPr lang="en-US" dirty="0" smtClean="0"/>
              <a:t>process of </a:t>
            </a:r>
            <a:r>
              <a:rPr lang="en-US" dirty="0" smtClean="0">
                <a:solidFill>
                  <a:srgbClr val="0070C0"/>
                </a:solidFill>
              </a:rPr>
              <a:t>natural selection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 smtClean="0"/>
              <a:t>algorithm </a:t>
            </a:r>
            <a:r>
              <a:rPr lang="en-US" dirty="0" smtClean="0"/>
              <a:t>generate solutions to </a:t>
            </a:r>
            <a:r>
              <a:rPr lang="en-US" dirty="0" smtClean="0">
                <a:solidFill>
                  <a:srgbClr val="0070C0"/>
                </a:solidFill>
              </a:rPr>
              <a:t>optimization </a:t>
            </a:r>
            <a:r>
              <a:rPr lang="en-US" dirty="0" smtClean="0">
                <a:solidFill>
                  <a:srgbClr val="0070C0"/>
                </a:solidFill>
              </a:rPr>
              <a:t>problems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endParaRPr lang="en-US" b="1" dirty="0" smtClean="0"/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individual solutions are (usually) </a:t>
            </a:r>
            <a:r>
              <a:rPr lang="en-US" dirty="0" smtClean="0">
                <a:solidFill>
                  <a:srgbClr val="0070C0"/>
                </a:solidFill>
              </a:rPr>
              <a:t>randomly</a:t>
            </a:r>
            <a:r>
              <a:rPr lang="en-US" dirty="0" smtClean="0"/>
              <a:t> generated to form an </a:t>
            </a:r>
            <a:r>
              <a:rPr lang="en-US" dirty="0" smtClean="0">
                <a:solidFill>
                  <a:srgbClr val="0070C0"/>
                </a:solidFill>
              </a:rPr>
              <a:t>initial population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Selection</a:t>
            </a:r>
          </a:p>
          <a:p>
            <a:pPr lvl="1"/>
            <a:r>
              <a:rPr lang="en-US" dirty="0" smtClean="0"/>
              <a:t>During each successive generation, a proportion of the existing population is selected to </a:t>
            </a:r>
            <a:r>
              <a:rPr lang="en-US" dirty="0" smtClean="0"/>
              <a:t>produce a </a:t>
            </a:r>
            <a:r>
              <a:rPr lang="en-US" dirty="0" smtClean="0"/>
              <a:t>new generation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Individual solutions are selected through </a:t>
            </a:r>
            <a:r>
              <a:rPr lang="en-US" dirty="0" smtClean="0">
                <a:solidFill>
                  <a:srgbClr val="0070C0"/>
                </a:solidFill>
              </a:rPr>
              <a:t>a fitness-based process</a:t>
            </a:r>
            <a:r>
              <a:rPr lang="en-US" dirty="0" smtClean="0"/>
              <a:t>, where fitter solutions (as measured by </a:t>
            </a:r>
            <a:r>
              <a:rPr lang="en-US" dirty="0" smtClean="0">
                <a:solidFill>
                  <a:srgbClr val="0070C0"/>
                </a:solidFill>
              </a:rPr>
              <a:t>a fitness function</a:t>
            </a:r>
            <a:r>
              <a:rPr lang="en-US" dirty="0" smtClean="0"/>
              <a:t>) are typically more likely to be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Example </a:t>
            </a:r>
            <a:r>
              <a:rPr lang="en-US" dirty="0" smtClean="0"/>
              <a:t>(</a:t>
            </a:r>
            <a:r>
              <a:rPr lang="en-US" dirty="0" smtClean="0"/>
              <a:t>knapsack </a:t>
            </a:r>
            <a:r>
              <a:rPr lang="en-US" dirty="0" smtClean="0"/>
              <a:t>problem)</a:t>
            </a:r>
            <a:endParaRPr lang="en-US" b="1" dirty="0" smtClean="0"/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wants to </a:t>
            </a:r>
            <a:r>
              <a:rPr lang="en-US" dirty="0" smtClean="0">
                <a:solidFill>
                  <a:srgbClr val="0070C0"/>
                </a:solidFill>
              </a:rPr>
              <a:t>maximize the total value of objects </a:t>
            </a:r>
            <a:r>
              <a:rPr lang="en-US" dirty="0" smtClean="0"/>
              <a:t>that can be put in a knapsack of some fixed capacity.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representation of a solution might be </a:t>
            </a:r>
            <a:r>
              <a:rPr lang="en-US" dirty="0" smtClean="0">
                <a:solidFill>
                  <a:srgbClr val="0070C0"/>
                </a:solidFill>
              </a:rPr>
              <a:t>an array of bits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0070C0"/>
                </a:solidFill>
              </a:rPr>
              <a:t>each bit represents a different </a:t>
            </a:r>
            <a:r>
              <a:rPr lang="en-US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value of the bit </a:t>
            </a:r>
            <a:r>
              <a:rPr lang="en-US" dirty="0" smtClean="0">
                <a:solidFill>
                  <a:srgbClr val="0070C0"/>
                </a:solidFill>
              </a:rPr>
              <a:t>(0 or 1)</a:t>
            </a:r>
            <a:r>
              <a:rPr lang="en-US" dirty="0" smtClean="0"/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rgbClr val="0070C0"/>
                </a:solidFill>
              </a:rPr>
              <a:t>whether or not the object is in the knapsack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i="1" dirty="0" smtClean="0">
                <a:solidFill>
                  <a:srgbClr val="0070C0"/>
                </a:solidFill>
              </a:rPr>
              <a:t>fitness</a:t>
            </a:r>
            <a:r>
              <a:rPr lang="en-US" dirty="0" smtClean="0"/>
              <a:t> of </a:t>
            </a:r>
            <a:r>
              <a:rPr lang="en-US" dirty="0" smtClean="0"/>
              <a:t>the </a:t>
            </a:r>
            <a:r>
              <a:rPr lang="en-US" dirty="0" smtClean="0"/>
              <a:t>solution is </a:t>
            </a:r>
            <a:r>
              <a:rPr lang="en-US" dirty="0" smtClean="0">
                <a:solidFill>
                  <a:srgbClr val="0070C0"/>
                </a:solidFill>
              </a:rPr>
              <a:t>the sum of values of all objects in the knapsack </a:t>
            </a:r>
            <a:r>
              <a:rPr lang="en-US" dirty="0" smtClean="0"/>
              <a:t>if the representation is valid, or 0 otherwise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399"/>
          </a:xfrm>
        </p:spPr>
        <p:txBody>
          <a:bodyPr>
            <a:normAutofit/>
          </a:bodyPr>
          <a:lstStyle/>
          <a:p>
            <a:r>
              <a:rPr lang="en-US" b="1" dirty="0" smtClean="0"/>
              <a:t>Crossover </a:t>
            </a:r>
            <a:r>
              <a:rPr lang="en-US" dirty="0" smtClean="0"/>
              <a:t>(</a:t>
            </a:r>
            <a:r>
              <a:rPr lang="en-US" dirty="0" smtClean="0"/>
              <a:t>Recombination)</a:t>
            </a:r>
            <a:endParaRPr lang="en-US" b="1" dirty="0" smtClean="0"/>
          </a:p>
          <a:p>
            <a:pPr lvl="1"/>
            <a:r>
              <a:rPr lang="en-US" dirty="0" smtClean="0"/>
              <a:t>For each new solution to be produced, a </a:t>
            </a:r>
            <a:r>
              <a:rPr lang="en-US" dirty="0" smtClean="0">
                <a:solidFill>
                  <a:srgbClr val="0070C0"/>
                </a:solidFill>
              </a:rPr>
              <a:t>pair of "parent" </a:t>
            </a:r>
            <a:r>
              <a:rPr lang="en-US" dirty="0" smtClean="0"/>
              <a:t>solutions is selected for </a:t>
            </a:r>
            <a:r>
              <a:rPr lang="en-US" dirty="0" smtClean="0"/>
              <a:t>reproduction </a:t>
            </a:r>
            <a:r>
              <a:rPr lang="en-US" dirty="0" smtClean="0"/>
              <a:t>from the pool selected previously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http://upload.wikimedia.org/wikipedia/commons/thumb/5/56/OnePointCrossover.svg/347px-OnePointCrossove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76" y="4114800"/>
            <a:ext cx="4230624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3515380"/>
            <a:ext cx="4038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ctr"/>
            <a:r>
              <a:rPr lang="en-US" sz="2800" dirty="0" smtClean="0"/>
              <a:t>One-point crossover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505200"/>
            <a:ext cx="4038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ctr"/>
            <a:r>
              <a:rPr lang="en-US" sz="2800" dirty="0" smtClean="0"/>
              <a:t>Two-point crossover</a:t>
            </a:r>
            <a:endParaRPr lang="en-US" sz="2800" dirty="0" smtClean="0"/>
          </a:p>
        </p:txBody>
      </p:sp>
      <p:pic>
        <p:nvPicPr>
          <p:cNvPr id="1028" name="Picture 4" descr="http://upload.wikimedia.org/wikipedia/commons/thumb/c/cd/TwoPointCrossover.svg/339px-TwoPointCrossover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4114800"/>
            <a:ext cx="43053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1"/>
            <a:ext cx="5410200" cy="2057399"/>
          </a:xfrm>
        </p:spPr>
        <p:txBody>
          <a:bodyPr>
            <a:normAutofit/>
          </a:bodyPr>
          <a:lstStyle/>
          <a:p>
            <a:r>
              <a:rPr lang="en-US" b="1" dirty="0" smtClean="0"/>
              <a:t>Mutation</a:t>
            </a:r>
          </a:p>
          <a:p>
            <a:pPr lvl="1"/>
            <a:r>
              <a:rPr lang="en-US" dirty="0" smtClean="0"/>
              <a:t>The mutation of bit strings ensue through </a:t>
            </a:r>
            <a:r>
              <a:rPr lang="en-US" dirty="0" smtClean="0">
                <a:solidFill>
                  <a:srgbClr val="0070C0"/>
                </a:solidFill>
              </a:rPr>
              <a:t>bit flips at random positions</a:t>
            </a:r>
            <a:r>
              <a:rPr lang="en-US" dirty="0" smtClean="0"/>
              <a:t>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576221"/>
            <a:ext cx="1976437" cy="15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9"/>
          <p:cNvSpPr txBox="1">
            <a:spLocks/>
          </p:cNvSpPr>
          <p:nvPr/>
        </p:nvSpPr>
        <p:spPr>
          <a:xfrm>
            <a:off x="457200" y="3886200"/>
            <a:ext cx="81534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Elitism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Allow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best </a:t>
            </a:r>
            <a:r>
              <a:rPr lang="en-US" sz="2800" dirty="0" smtClean="0">
                <a:solidFill>
                  <a:srgbClr val="0070C0"/>
                </a:solidFill>
              </a:rPr>
              <a:t>individual</a:t>
            </a:r>
            <a:r>
              <a:rPr lang="en-US" sz="2800" dirty="0" smtClean="0"/>
              <a:t>(s</a:t>
            </a:r>
            <a:r>
              <a:rPr lang="en-US" sz="2800" dirty="0" smtClean="0"/>
              <a:t>) from the current generation to carry over </a:t>
            </a:r>
            <a:r>
              <a:rPr lang="en-US" sz="2800" dirty="0" smtClean="0">
                <a:solidFill>
                  <a:srgbClr val="0070C0"/>
                </a:solidFill>
              </a:rPr>
              <a:t>to the next, unaltered</a:t>
            </a:r>
            <a:r>
              <a:rPr lang="en-US" sz="2800" dirty="0" smtClean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675" y="1295400"/>
            <a:ext cx="56483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" y="1510605"/>
            <a:ext cx="22860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Global Optimization </a:t>
            </a:r>
            <a:r>
              <a:rPr lang="en-US" sz="2800" dirty="0" smtClean="0"/>
              <a:t>Toolbox</a:t>
            </a:r>
            <a:endParaRPr lang="ar-EG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Genetic </a:t>
            </a:r>
            <a:r>
              <a:rPr lang="en-US" b="1" dirty="0" smtClean="0">
                <a:solidFill>
                  <a:srgbClr val="0070C0"/>
                </a:solidFill>
              </a:rPr>
              <a:t>Algorithm (</a:t>
            </a:r>
            <a:r>
              <a:rPr lang="en-US" b="1" dirty="0" err="1" smtClean="0">
                <a:solidFill>
                  <a:srgbClr val="0070C0"/>
                </a:solidFill>
              </a:rPr>
              <a:t>Matlab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&gt;&gt; </a:t>
            </a:r>
            <a:r>
              <a:rPr lang="en-US" sz="2800" dirty="0" err="1" smtClean="0"/>
              <a:t>optimtool</a:t>
            </a:r>
            <a:r>
              <a:rPr lang="en-US" sz="2800" dirty="0" smtClean="0"/>
              <a:t>('</a:t>
            </a:r>
            <a:r>
              <a:rPr lang="en-US" sz="2800" dirty="0" err="1" smtClean="0"/>
              <a:t>ga</a:t>
            </a:r>
            <a:r>
              <a:rPr lang="en-US" sz="2800" dirty="0" smtClean="0"/>
              <a:t>')</a:t>
            </a:r>
            <a:endParaRPr lang="ar-EG" sz="2800" dirty="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42195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5029200"/>
            <a:ext cx="72459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359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Genetic Algorithm</vt:lpstr>
      <vt:lpstr>Genetic Algorithm</vt:lpstr>
      <vt:lpstr>Genetic Algorithm</vt:lpstr>
      <vt:lpstr>Genetic Algorithm</vt:lpstr>
      <vt:lpstr>Genetic Algorithm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  <vt:lpstr>Genetic Algorithm (Matlab)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321</cp:revision>
  <dcterms:created xsi:type="dcterms:W3CDTF">2006-08-16T00:00:00Z</dcterms:created>
  <dcterms:modified xsi:type="dcterms:W3CDTF">2014-12-07T18:02:23Z</dcterms:modified>
</cp:coreProperties>
</file>