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73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95" r:id="rId11"/>
    <p:sldId id="296" r:id="rId12"/>
    <p:sldId id="285" r:id="rId13"/>
    <p:sldId id="286" r:id="rId14"/>
    <p:sldId id="287" r:id="rId15"/>
    <p:sldId id="288" r:id="rId16"/>
    <p:sldId id="297" r:id="rId17"/>
    <p:sldId id="298" r:id="rId18"/>
    <p:sldId id="289" r:id="rId19"/>
    <p:sldId id="290" r:id="rId20"/>
    <p:sldId id="293" r:id="rId21"/>
    <p:sldId id="291" r:id="rId22"/>
    <p:sldId id="292" r:id="rId23"/>
    <p:sldId id="294" r:id="rId24"/>
    <p:sldId id="299" r:id="rId25"/>
    <p:sldId id="300" r:id="rId26"/>
    <p:sldId id="301" r:id="rId27"/>
    <p:sldId id="302" r:id="rId28"/>
    <p:sldId id="303" r:id="rId29"/>
    <p:sldId id="330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457" autoAdjust="0"/>
  </p:normalViewPr>
  <p:slideViewPr>
    <p:cSldViewPr>
      <p:cViewPr>
        <p:scale>
          <a:sx n="70" d="100"/>
          <a:sy n="70" d="100"/>
        </p:scale>
        <p:origin x="-122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D5D1359-5E8F-4BE2-BDF3-05C1E1401B85}" type="datetimeFigureOut">
              <a:rPr lang="ar-EG" smtClean="0"/>
              <a:pPr/>
              <a:t>24/01/1436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92D4BBE-CF61-441D-BB81-7CC5DED86FE0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Check outside</a:t>
            </a:r>
            <a:r>
              <a:rPr lang="en-US" baseline="0" dirty="0" smtClean="0"/>
              <a:t> the presentation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D4BBE-CF61-441D-BB81-7CC5DED86FE0}" type="slidenum">
              <a:rPr lang="ar-EG" smtClean="0"/>
              <a:pPr/>
              <a:t>36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39CB-3688-431D-9924-DCF84C12A777}" type="datetime1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FF5C-AE56-40CB-B744-5A89D8AB9627}" type="datetime1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A29B-5DE3-440F-8DE5-7217B987EEE3}" type="datetime1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61E7-7C52-4F9C-8CC9-20FC74FE6F7D}" type="datetime1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By Eng. Ahmed </a:t>
            </a:r>
            <a:r>
              <a:rPr lang="en-US" dirty="0" err="1" smtClean="0"/>
              <a:t>Tarik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68DC-FA47-49B9-B801-59C79A7D8AC8}" type="datetime1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F3ED-CA58-4AEB-8E46-58A375DFB2CC}" type="datetime1">
              <a:rPr lang="en-US" smtClean="0"/>
              <a:pPr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187A-A2F8-4836-87B3-E2EEF8095882}" type="datetime1">
              <a:rPr lang="en-US" smtClean="0"/>
              <a:pPr/>
              <a:t>11/16/2014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5522-44F3-4734-A402-4F6FB5D1027D}" type="datetime1">
              <a:rPr lang="en-US" smtClean="0"/>
              <a:pPr/>
              <a:t>11/16/2014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DAD9-FA4D-411F-BE6A-6847EF860299}" type="datetime1">
              <a:rPr lang="en-US" smtClean="0"/>
              <a:pPr/>
              <a:t>11/16/2014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88B9-A12C-44E5-8077-82985BA206D6}" type="datetime1">
              <a:rPr lang="en-US" smtClean="0"/>
              <a:pPr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B6B0-3456-4D5F-B340-13464940BE6A}" type="datetime1">
              <a:rPr lang="en-US" smtClean="0"/>
              <a:pPr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64A2-7439-4213-B6EC-00ACF116D46D}" type="datetime1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d-elhelow/AI-cla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1618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Breadth First using Python</a:t>
            </a:r>
            <a:endParaRPr lang="ar-E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33475"/>
            <a:ext cx="633412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34125" y="1819275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Breadth First using Python</a:t>
            </a:r>
            <a:endParaRPr lang="ar-E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257300"/>
            <a:ext cx="68865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0725" y="2886075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Depth First Search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searchtre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600200"/>
            <a:ext cx="4536464" cy="4525963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3657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Strategy: expand the deepest unexpanded node.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Implementation: a LIFO queue (stack).</a:t>
            </a:r>
            <a:endParaRPr kumimoji="0" lang="ar-EG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3581400" cy="6858000"/>
          </a:xfrm>
        </p:spPr>
        <p:txBody>
          <a:bodyPr>
            <a:noAutofit/>
          </a:bodyPr>
          <a:lstStyle/>
          <a:p>
            <a:r>
              <a:rPr lang="pt-BR" sz="1800" dirty="0" smtClean="0"/>
              <a:t>The queue evolves like this</a:t>
            </a:r>
          </a:p>
          <a:p>
            <a:pPr lvl="1"/>
            <a:r>
              <a:rPr lang="pt-BR" sz="1600" dirty="0" smtClean="0"/>
              <a:t>A</a:t>
            </a:r>
          </a:p>
          <a:p>
            <a:pPr lvl="1"/>
            <a:r>
              <a:rPr lang="pt-BR" sz="1600" dirty="0" smtClean="0"/>
              <a:t>B C D</a:t>
            </a:r>
          </a:p>
          <a:p>
            <a:pPr lvl="1"/>
            <a:r>
              <a:rPr lang="pt-BR" sz="1600" dirty="0" smtClean="0"/>
              <a:t>B C J</a:t>
            </a:r>
          </a:p>
          <a:p>
            <a:pPr lvl="1"/>
            <a:r>
              <a:rPr lang="pt-BR" sz="1600" dirty="0" smtClean="0"/>
              <a:t>B C P Q</a:t>
            </a:r>
          </a:p>
          <a:p>
            <a:pPr lvl="1"/>
            <a:r>
              <a:rPr lang="pt-BR" sz="1600" dirty="0" smtClean="0"/>
              <a:t>B C P U</a:t>
            </a:r>
          </a:p>
          <a:p>
            <a:pPr lvl="1"/>
            <a:r>
              <a:rPr lang="pt-BR" sz="1600" dirty="0" smtClean="0"/>
              <a:t>B C P</a:t>
            </a:r>
          </a:p>
          <a:p>
            <a:pPr lvl="1"/>
            <a:r>
              <a:rPr lang="pt-BR" sz="1600" dirty="0" smtClean="0"/>
              <a:t>B C</a:t>
            </a:r>
          </a:p>
          <a:p>
            <a:pPr lvl="1"/>
            <a:r>
              <a:rPr lang="pt-BR" sz="1600" dirty="0" smtClean="0"/>
              <a:t>B G H I</a:t>
            </a:r>
          </a:p>
          <a:p>
            <a:pPr lvl="1"/>
            <a:r>
              <a:rPr lang="pt-BR" sz="1600" dirty="0" smtClean="0"/>
              <a:t>B G H</a:t>
            </a:r>
          </a:p>
          <a:p>
            <a:pPr lvl="1"/>
            <a:r>
              <a:rPr lang="pt-BR" sz="1600" dirty="0" smtClean="0"/>
              <a:t>B G N O</a:t>
            </a:r>
          </a:p>
          <a:p>
            <a:pPr lvl="1"/>
            <a:r>
              <a:rPr lang="pt-BR" sz="1600" dirty="0" smtClean="0"/>
              <a:t>B G N R S T</a:t>
            </a:r>
          </a:p>
          <a:p>
            <a:pPr lvl="1"/>
            <a:r>
              <a:rPr lang="pt-BR" sz="1600" dirty="0" smtClean="0"/>
              <a:t>B G N R S</a:t>
            </a:r>
          </a:p>
          <a:p>
            <a:pPr lvl="1"/>
            <a:r>
              <a:rPr lang="pt-BR" sz="1600" dirty="0" smtClean="0"/>
              <a:t>B G N R V</a:t>
            </a:r>
          </a:p>
          <a:p>
            <a:pPr lvl="1"/>
            <a:r>
              <a:rPr lang="pt-BR" sz="1600" dirty="0" smtClean="0"/>
              <a:t>B G N R</a:t>
            </a:r>
          </a:p>
          <a:p>
            <a:pPr lvl="1"/>
            <a:r>
              <a:rPr lang="pt-BR" sz="1600" dirty="0" smtClean="0"/>
              <a:t>B G N</a:t>
            </a:r>
          </a:p>
          <a:p>
            <a:pPr lvl="1"/>
            <a:r>
              <a:rPr lang="pt-BR" sz="1600" dirty="0" smtClean="0"/>
              <a:t>B G</a:t>
            </a:r>
          </a:p>
          <a:p>
            <a:pPr lvl="1"/>
            <a:r>
              <a:rPr lang="pt-BR" sz="1600" dirty="0" smtClean="0"/>
              <a:t>B</a:t>
            </a:r>
          </a:p>
          <a:p>
            <a:pPr lvl="1"/>
            <a:r>
              <a:rPr lang="pt-BR" sz="1600" dirty="0" smtClean="0"/>
              <a:t>E F</a:t>
            </a:r>
          </a:p>
          <a:p>
            <a:pPr lvl="1"/>
            <a:r>
              <a:rPr lang="pt-BR" sz="1600" dirty="0" smtClean="0"/>
              <a:t>E M</a:t>
            </a:r>
          </a:p>
          <a:p>
            <a:pPr lvl="1"/>
            <a:r>
              <a:rPr lang="pt-BR" sz="1600" dirty="0" smtClean="0"/>
              <a:t>E</a:t>
            </a:r>
          </a:p>
          <a:p>
            <a:pPr lvl="1"/>
            <a:r>
              <a:rPr lang="pt-BR" sz="1600" dirty="0" smtClean="0"/>
              <a:t>K L</a:t>
            </a:r>
          </a:p>
          <a:p>
            <a:pPr lvl="1"/>
            <a:r>
              <a:rPr lang="pt-BR" sz="1600" dirty="0" smtClean="0"/>
              <a:t>K</a:t>
            </a:r>
          </a:p>
        </p:txBody>
      </p:sp>
      <p:pic>
        <p:nvPicPr>
          <p:cNvPr id="4" name="Picture 2" descr="searchtre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447800"/>
            <a:ext cx="4536464" cy="4525963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67200" y="274638"/>
            <a:ext cx="441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Depth First Search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Depth First using Python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876800" cy="3505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graph = {'A': set(['B', 'C']),</a:t>
            </a:r>
          </a:p>
          <a:p>
            <a:pPr>
              <a:buNone/>
            </a:pPr>
            <a:r>
              <a:rPr lang="en-US" sz="2400" dirty="0" smtClean="0"/>
              <a:t>         'B': set(['A', 'D', 'E']),</a:t>
            </a:r>
          </a:p>
          <a:p>
            <a:pPr>
              <a:buNone/>
            </a:pPr>
            <a:r>
              <a:rPr lang="en-US" sz="2400" dirty="0" smtClean="0"/>
              <a:t>         'C': set(['A', 'F']),</a:t>
            </a:r>
          </a:p>
          <a:p>
            <a:pPr>
              <a:buNone/>
            </a:pPr>
            <a:r>
              <a:rPr lang="en-US" sz="2400" dirty="0" smtClean="0"/>
              <a:t>         'D': set(['B']),</a:t>
            </a:r>
          </a:p>
          <a:p>
            <a:pPr>
              <a:buNone/>
            </a:pPr>
            <a:r>
              <a:rPr lang="en-US" sz="2400" dirty="0" smtClean="0"/>
              <a:t>         'E': set(['B', 'F']),</a:t>
            </a:r>
          </a:p>
          <a:p>
            <a:pPr>
              <a:buNone/>
            </a:pPr>
            <a:r>
              <a:rPr lang="en-US" sz="2400" dirty="0" smtClean="0"/>
              <a:t>         'F': set(['C', 'E'])}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600200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Depth First using Python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638800" cy="5410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dfs_paths</a:t>
            </a:r>
            <a:r>
              <a:rPr lang="en-US" sz="2400" dirty="0" smtClean="0"/>
              <a:t>(graph, start, goal):</a:t>
            </a:r>
          </a:p>
          <a:p>
            <a:pPr>
              <a:buNone/>
            </a:pPr>
            <a:r>
              <a:rPr lang="en-US" sz="2400" dirty="0" smtClean="0"/>
              <a:t>    paths = []</a:t>
            </a:r>
          </a:p>
          <a:p>
            <a:pPr>
              <a:buNone/>
            </a:pPr>
            <a:r>
              <a:rPr lang="en-US" sz="2400" dirty="0" smtClean="0"/>
              <a:t>    stack = [(start, [start])]</a:t>
            </a:r>
          </a:p>
          <a:p>
            <a:pPr>
              <a:buNone/>
            </a:pPr>
            <a:r>
              <a:rPr lang="en-US" sz="2400" dirty="0" smtClean="0"/>
              <a:t>    while stack:</a:t>
            </a:r>
          </a:p>
          <a:p>
            <a:pPr>
              <a:buNone/>
            </a:pPr>
            <a:r>
              <a:rPr lang="en-US" sz="2400" dirty="0" smtClean="0"/>
              <a:t>        (vertex, path) = stack.pop()</a:t>
            </a:r>
          </a:p>
          <a:p>
            <a:pPr>
              <a:buNone/>
            </a:pPr>
            <a:r>
              <a:rPr lang="en-US" sz="2400" dirty="0" smtClean="0"/>
              <a:t>        for next in graph[vertex] - set(path):</a:t>
            </a:r>
          </a:p>
          <a:p>
            <a:pPr>
              <a:buNone/>
            </a:pPr>
            <a:r>
              <a:rPr lang="en-US" sz="2400" dirty="0" smtClean="0"/>
              <a:t>            if next == goal:</a:t>
            </a:r>
          </a:p>
          <a:p>
            <a:pPr>
              <a:buNone/>
            </a:pPr>
            <a:r>
              <a:rPr lang="en-US" sz="2400" dirty="0" smtClean="0"/>
              <a:t>                </a:t>
            </a:r>
            <a:r>
              <a:rPr lang="en-US" sz="2400" dirty="0" err="1" smtClean="0"/>
              <a:t>paths.append</a:t>
            </a:r>
            <a:r>
              <a:rPr lang="en-US" sz="2400" dirty="0" smtClean="0"/>
              <a:t>(path + [next])</a:t>
            </a:r>
          </a:p>
          <a:p>
            <a:pPr>
              <a:buNone/>
            </a:pPr>
            <a:r>
              <a:rPr lang="en-US" sz="2400" dirty="0" smtClean="0"/>
              <a:t>            else:</a:t>
            </a:r>
          </a:p>
          <a:p>
            <a:pPr>
              <a:buNone/>
            </a:pPr>
            <a:r>
              <a:rPr lang="en-US" sz="2400" dirty="0" smtClean="0"/>
              <a:t>                </a:t>
            </a:r>
            <a:r>
              <a:rPr lang="en-US" sz="2400" dirty="0" err="1" smtClean="0"/>
              <a:t>stack.append</a:t>
            </a:r>
            <a:r>
              <a:rPr lang="en-US" sz="2400" dirty="0" smtClean="0"/>
              <a:t>((next, path + [next]))</a:t>
            </a:r>
          </a:p>
          <a:p>
            <a:pPr>
              <a:buNone/>
            </a:pPr>
            <a:r>
              <a:rPr lang="en-US" sz="2400" dirty="0" smtClean="0"/>
              <a:t>    return paths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print </a:t>
            </a:r>
            <a:r>
              <a:rPr lang="en-US" sz="2400" dirty="0" err="1" smtClean="0"/>
              <a:t>dfs_paths</a:t>
            </a:r>
            <a:r>
              <a:rPr lang="en-US" sz="2400" dirty="0" smtClean="0"/>
              <a:t>(graph, 'A', 'F')</a:t>
            </a:r>
          </a:p>
          <a:p>
            <a:pPr>
              <a:buNone/>
            </a:pPr>
            <a:r>
              <a:rPr lang="en-US" sz="2400" dirty="0" smtClean="0"/>
              <a:t># [['A', 'C', 'F'], ['A', 'B', 'E', 'F']]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600200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Depth First using Python</a:t>
            </a:r>
            <a:endParaRPr lang="ar-E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28725"/>
            <a:ext cx="629602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124075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Depth First using Python</a:t>
            </a:r>
            <a:endParaRPr lang="ar-E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85875"/>
            <a:ext cx="68580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0725" y="2886075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900" b="1" dirty="0" smtClean="0">
                <a:solidFill>
                  <a:srgbClr val="0070C0"/>
                </a:solidFill>
              </a:rPr>
              <a:t>Depth First Iterative Deepening Search</a:t>
            </a:r>
            <a:endParaRPr lang="ar-EG" sz="3900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7848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Strategy: 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–"/>
              <a:defRPr/>
            </a:pPr>
            <a:r>
              <a:rPr lang="en-US" sz="2400" dirty="0" smtClean="0"/>
              <a:t>A depth-limited search is run repeatedly, increasing the depth limit with each iteration until it reaches d, the depth of the shallowest goal state.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35814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b="1" dirty="0" smtClean="0"/>
              <a:t>The queue evolves like this</a:t>
            </a:r>
          </a:p>
          <a:p>
            <a:r>
              <a:rPr lang="pt-BR" sz="1800" dirty="0" smtClean="0"/>
              <a:t>Depth = 1</a:t>
            </a:r>
          </a:p>
          <a:p>
            <a:pPr lvl="1"/>
            <a:r>
              <a:rPr lang="pt-BR" sz="1600" dirty="0" smtClean="0"/>
              <a:t>A</a:t>
            </a:r>
          </a:p>
          <a:p>
            <a:pPr lvl="1"/>
            <a:r>
              <a:rPr lang="pt-BR" sz="1600" dirty="0" smtClean="0"/>
              <a:t>B C D</a:t>
            </a:r>
          </a:p>
          <a:p>
            <a:pPr lvl="1"/>
            <a:r>
              <a:rPr lang="pt-BR" sz="1600" dirty="0" smtClean="0"/>
              <a:t>B C</a:t>
            </a:r>
          </a:p>
          <a:p>
            <a:pPr lvl="1"/>
            <a:r>
              <a:rPr lang="pt-BR" sz="1600" dirty="0" smtClean="0"/>
              <a:t>B</a:t>
            </a:r>
          </a:p>
          <a:p>
            <a:r>
              <a:rPr lang="pt-BR" sz="1800" dirty="0" smtClean="0"/>
              <a:t>Depth = 2</a:t>
            </a:r>
          </a:p>
          <a:p>
            <a:pPr lvl="1"/>
            <a:r>
              <a:rPr lang="pt-BR" sz="1600" dirty="0" smtClean="0"/>
              <a:t>A</a:t>
            </a:r>
          </a:p>
          <a:p>
            <a:pPr lvl="1"/>
            <a:r>
              <a:rPr lang="pt-BR" sz="1600" dirty="0" smtClean="0"/>
              <a:t>B C D</a:t>
            </a:r>
          </a:p>
          <a:p>
            <a:pPr lvl="1"/>
            <a:r>
              <a:rPr lang="pt-BR" sz="1600" dirty="0" smtClean="0"/>
              <a:t>B C J</a:t>
            </a:r>
          </a:p>
          <a:p>
            <a:pPr lvl="1"/>
            <a:r>
              <a:rPr lang="pt-BR" sz="1600" dirty="0" smtClean="0"/>
              <a:t>B C</a:t>
            </a:r>
          </a:p>
          <a:p>
            <a:pPr lvl="1"/>
            <a:r>
              <a:rPr lang="pt-BR" sz="1600" dirty="0" smtClean="0"/>
              <a:t>B G H I</a:t>
            </a:r>
          </a:p>
          <a:p>
            <a:pPr lvl="1"/>
            <a:r>
              <a:rPr lang="pt-BR" sz="1600" dirty="0" smtClean="0"/>
              <a:t>B G H</a:t>
            </a:r>
          </a:p>
          <a:p>
            <a:pPr lvl="1"/>
            <a:r>
              <a:rPr lang="pt-BR" sz="1600" dirty="0" smtClean="0"/>
              <a:t>B G</a:t>
            </a:r>
          </a:p>
          <a:p>
            <a:pPr lvl="1"/>
            <a:r>
              <a:rPr lang="pt-BR" sz="1600" dirty="0" smtClean="0"/>
              <a:t>B</a:t>
            </a:r>
          </a:p>
          <a:p>
            <a:pPr lvl="1"/>
            <a:r>
              <a:rPr lang="pt-BR" sz="1600" dirty="0" smtClean="0"/>
              <a:t>E F</a:t>
            </a:r>
          </a:p>
          <a:p>
            <a:pPr lvl="1"/>
            <a:r>
              <a:rPr lang="pt-BR" sz="1600" dirty="0" smtClean="0"/>
              <a:t>E</a:t>
            </a:r>
          </a:p>
        </p:txBody>
      </p:sp>
      <p:pic>
        <p:nvPicPr>
          <p:cNvPr id="4" name="Picture 2" descr="searchtre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447800"/>
            <a:ext cx="4536464" cy="4525963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67200" y="274638"/>
            <a:ext cx="441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Iterative Deepening Search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 does an agent make decisions?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35814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b="1" dirty="0" smtClean="0"/>
              <a:t>The queue evolves like this</a:t>
            </a:r>
          </a:p>
          <a:p>
            <a:r>
              <a:rPr lang="pt-BR" sz="1800" dirty="0" smtClean="0"/>
              <a:t>Depth = 3</a:t>
            </a:r>
          </a:p>
          <a:p>
            <a:pPr lvl="1"/>
            <a:r>
              <a:rPr lang="pt-BR" sz="1600" dirty="0" smtClean="0"/>
              <a:t>A</a:t>
            </a:r>
          </a:p>
          <a:p>
            <a:pPr lvl="1"/>
            <a:r>
              <a:rPr lang="pt-BR" sz="1600" dirty="0" smtClean="0"/>
              <a:t>B C D</a:t>
            </a:r>
          </a:p>
          <a:p>
            <a:pPr lvl="1"/>
            <a:r>
              <a:rPr lang="pt-BR" sz="1600" dirty="0" smtClean="0"/>
              <a:t>B C J</a:t>
            </a:r>
          </a:p>
          <a:p>
            <a:pPr lvl="1"/>
            <a:r>
              <a:rPr lang="pt-BR" sz="1600" dirty="0" smtClean="0"/>
              <a:t>B C P Q</a:t>
            </a:r>
          </a:p>
          <a:p>
            <a:pPr lvl="1"/>
            <a:r>
              <a:rPr lang="pt-BR" sz="1600" dirty="0" smtClean="0"/>
              <a:t>B C P</a:t>
            </a:r>
          </a:p>
          <a:p>
            <a:pPr lvl="1"/>
            <a:r>
              <a:rPr lang="pt-BR" sz="1600" dirty="0" smtClean="0"/>
              <a:t>B C</a:t>
            </a:r>
          </a:p>
          <a:p>
            <a:pPr lvl="1"/>
            <a:r>
              <a:rPr lang="pt-BR" sz="1600" dirty="0" smtClean="0"/>
              <a:t>B G H I</a:t>
            </a:r>
          </a:p>
          <a:p>
            <a:pPr lvl="1"/>
            <a:r>
              <a:rPr lang="pt-BR" sz="1600" dirty="0" smtClean="0"/>
              <a:t>B G H</a:t>
            </a:r>
          </a:p>
          <a:p>
            <a:pPr lvl="1"/>
            <a:r>
              <a:rPr lang="pt-BR" sz="1600" dirty="0" smtClean="0"/>
              <a:t>B G N O</a:t>
            </a:r>
          </a:p>
          <a:p>
            <a:pPr lvl="1"/>
            <a:r>
              <a:rPr lang="pt-BR" sz="1600" dirty="0" smtClean="0"/>
              <a:t>B G N</a:t>
            </a:r>
          </a:p>
          <a:p>
            <a:pPr lvl="1"/>
            <a:r>
              <a:rPr lang="pt-BR" sz="1600" dirty="0" smtClean="0"/>
              <a:t>B G</a:t>
            </a:r>
          </a:p>
          <a:p>
            <a:pPr lvl="1"/>
            <a:r>
              <a:rPr lang="pt-BR" sz="1600" dirty="0" smtClean="0"/>
              <a:t>B</a:t>
            </a:r>
          </a:p>
          <a:p>
            <a:pPr lvl="1"/>
            <a:r>
              <a:rPr lang="pt-BR" sz="1600" dirty="0" smtClean="0"/>
              <a:t>E F</a:t>
            </a:r>
          </a:p>
          <a:p>
            <a:pPr lvl="1"/>
            <a:r>
              <a:rPr lang="pt-BR" sz="1600" dirty="0" smtClean="0"/>
              <a:t>E M</a:t>
            </a:r>
          </a:p>
          <a:p>
            <a:pPr lvl="1"/>
            <a:r>
              <a:rPr lang="pt-BR" sz="1600" dirty="0" smtClean="0"/>
              <a:t>E</a:t>
            </a:r>
          </a:p>
          <a:p>
            <a:pPr lvl="1"/>
            <a:r>
              <a:rPr lang="pt-BR" sz="1600" dirty="0" smtClean="0"/>
              <a:t>K L</a:t>
            </a:r>
          </a:p>
          <a:p>
            <a:pPr lvl="1"/>
            <a:r>
              <a:rPr lang="pt-BR" sz="1600" dirty="0" smtClean="0"/>
              <a:t>K</a:t>
            </a:r>
          </a:p>
          <a:p>
            <a:r>
              <a:rPr lang="pt-BR" sz="1800" dirty="0" smtClean="0"/>
              <a:t>Depth = 4</a:t>
            </a:r>
          </a:p>
          <a:p>
            <a:pPr lvl="1"/>
            <a:r>
              <a:rPr lang="pt-BR" sz="1600" dirty="0" smtClean="0"/>
              <a:t>...</a:t>
            </a:r>
          </a:p>
        </p:txBody>
      </p:sp>
      <p:pic>
        <p:nvPicPr>
          <p:cNvPr id="4" name="Picture 2" descr="searchtre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447800"/>
            <a:ext cx="4536464" cy="4525963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67200" y="274638"/>
            <a:ext cx="441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Iterative Deepening Search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Iterative Deepening using Python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876800" cy="3505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graph = {'A': set(['B', 'C']),</a:t>
            </a:r>
          </a:p>
          <a:p>
            <a:pPr>
              <a:buNone/>
            </a:pPr>
            <a:r>
              <a:rPr lang="en-US" sz="2400" dirty="0" smtClean="0"/>
              <a:t>         'B': set(['A', 'D', 'E']),</a:t>
            </a:r>
          </a:p>
          <a:p>
            <a:pPr>
              <a:buNone/>
            </a:pPr>
            <a:r>
              <a:rPr lang="en-US" sz="2400" dirty="0" smtClean="0"/>
              <a:t>         'C': set(['A', 'F']),</a:t>
            </a:r>
          </a:p>
          <a:p>
            <a:pPr>
              <a:buNone/>
            </a:pPr>
            <a:r>
              <a:rPr lang="en-US" sz="2400" dirty="0" smtClean="0"/>
              <a:t>         'D': set(['B']),</a:t>
            </a:r>
          </a:p>
          <a:p>
            <a:pPr>
              <a:buNone/>
            </a:pPr>
            <a:r>
              <a:rPr lang="en-US" sz="2400" dirty="0" smtClean="0"/>
              <a:t>         'E': set(['B', 'F']),</a:t>
            </a:r>
          </a:p>
          <a:p>
            <a:pPr>
              <a:buNone/>
            </a:pPr>
            <a:r>
              <a:rPr lang="en-US" sz="2400" dirty="0" smtClean="0"/>
              <a:t>         'F': set(['C', 'E'])}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600200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Iterative Deepening using Python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5638800" cy="594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def </a:t>
            </a:r>
            <a:r>
              <a:rPr lang="en-US" sz="2200" dirty="0" err="1" smtClean="0"/>
              <a:t>dfs_paths</a:t>
            </a:r>
            <a:r>
              <a:rPr lang="en-US" sz="2200" dirty="0" smtClean="0"/>
              <a:t>(graph, start, goal, limit):</a:t>
            </a:r>
          </a:p>
          <a:p>
            <a:pPr>
              <a:buNone/>
            </a:pPr>
            <a:r>
              <a:rPr lang="en-US" sz="2200" dirty="0" smtClean="0"/>
              <a:t>    paths = []</a:t>
            </a:r>
          </a:p>
          <a:p>
            <a:pPr>
              <a:buNone/>
            </a:pPr>
            <a:r>
              <a:rPr lang="en-US" sz="2200" dirty="0" smtClean="0"/>
              <a:t>    stack = [(start, [start])]</a:t>
            </a:r>
          </a:p>
          <a:p>
            <a:pPr>
              <a:buNone/>
            </a:pPr>
            <a:r>
              <a:rPr lang="en-US" sz="2200" dirty="0" smtClean="0"/>
              <a:t>    while stack:</a:t>
            </a:r>
          </a:p>
          <a:p>
            <a:pPr>
              <a:buNone/>
            </a:pPr>
            <a:r>
              <a:rPr lang="en-US" sz="2200" dirty="0" smtClean="0"/>
              <a:t>        (vertex, path) = stack.pop()</a:t>
            </a:r>
          </a:p>
          <a:p>
            <a:pPr>
              <a:buNone/>
            </a:pPr>
            <a:r>
              <a:rPr lang="en-US" sz="2200" dirty="0" smtClean="0"/>
              <a:t>        depth = </a:t>
            </a:r>
            <a:r>
              <a:rPr lang="en-US" sz="2200" dirty="0" err="1" smtClean="0"/>
              <a:t>len</a:t>
            </a:r>
            <a:r>
              <a:rPr lang="en-US" sz="2200" dirty="0" smtClean="0"/>
              <a:t>(path)        </a:t>
            </a:r>
          </a:p>
          <a:p>
            <a:pPr>
              <a:buNone/>
            </a:pPr>
            <a:r>
              <a:rPr lang="en-US" sz="2200" dirty="0" smtClean="0"/>
              <a:t>        for next in graph[vertex] - set(path):</a:t>
            </a:r>
          </a:p>
          <a:p>
            <a:pPr>
              <a:buNone/>
            </a:pPr>
            <a:r>
              <a:rPr lang="en-US" sz="2200" dirty="0" smtClean="0"/>
              <a:t>            if next == goal:</a:t>
            </a:r>
          </a:p>
          <a:p>
            <a:pPr>
              <a:buNone/>
            </a:pPr>
            <a:r>
              <a:rPr lang="en-US" sz="2200" dirty="0" smtClean="0"/>
              <a:t>                </a:t>
            </a:r>
            <a:r>
              <a:rPr lang="en-US" sz="2200" dirty="0" err="1" smtClean="0"/>
              <a:t>paths.append</a:t>
            </a:r>
            <a:r>
              <a:rPr lang="en-US" sz="2200" dirty="0" smtClean="0"/>
              <a:t>(path + [next])</a:t>
            </a:r>
          </a:p>
          <a:p>
            <a:pPr>
              <a:buNone/>
            </a:pPr>
            <a:r>
              <a:rPr lang="en-US" sz="2200" dirty="0" smtClean="0"/>
              <a:t>            else:</a:t>
            </a:r>
          </a:p>
          <a:p>
            <a:pPr>
              <a:buNone/>
            </a:pPr>
            <a:r>
              <a:rPr lang="en-US" sz="2200" dirty="0" smtClean="0"/>
              <a:t>                if(depth+1&lt;=limit):        </a:t>
            </a:r>
          </a:p>
          <a:p>
            <a:pPr>
              <a:buNone/>
            </a:pPr>
            <a:r>
              <a:rPr lang="en-US" sz="2200" dirty="0" smtClean="0"/>
              <a:t>                    </a:t>
            </a:r>
            <a:r>
              <a:rPr lang="en-US" sz="2200" dirty="0" err="1" smtClean="0"/>
              <a:t>stack.append</a:t>
            </a:r>
            <a:r>
              <a:rPr lang="en-US" sz="2200" dirty="0" smtClean="0"/>
              <a:t>((next, path + [next]))</a:t>
            </a:r>
          </a:p>
          <a:p>
            <a:pPr>
              <a:buNone/>
            </a:pPr>
            <a:r>
              <a:rPr lang="en-US" sz="2200" dirty="0" smtClean="0"/>
              <a:t>    return paths</a:t>
            </a:r>
            <a:endParaRPr lang="en-US" sz="2200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600200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Iterative Deepening using Python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5638800" cy="594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def IDDFS(graph, start, goal):</a:t>
            </a:r>
          </a:p>
          <a:p>
            <a:pPr>
              <a:buNone/>
            </a:pPr>
            <a:r>
              <a:rPr lang="en-US" sz="2200" dirty="0" smtClean="0"/>
              <a:t>    for </a:t>
            </a:r>
            <a:r>
              <a:rPr lang="en-US" sz="2200" dirty="0" err="1" smtClean="0"/>
              <a:t>i</a:t>
            </a:r>
            <a:r>
              <a:rPr lang="en-US" sz="2200" dirty="0" smtClean="0"/>
              <a:t> in range(1, 4+1):</a:t>
            </a:r>
          </a:p>
          <a:p>
            <a:pPr>
              <a:buNone/>
            </a:pPr>
            <a:r>
              <a:rPr lang="en-US" sz="2200" dirty="0" smtClean="0"/>
              <a:t>        paths=</a:t>
            </a:r>
            <a:r>
              <a:rPr lang="en-US" sz="2200" dirty="0" err="1" smtClean="0"/>
              <a:t>dfs_paths</a:t>
            </a:r>
            <a:r>
              <a:rPr lang="en-US" sz="2200" dirty="0" smtClean="0"/>
              <a:t>(graph, start, goal, limit=</a:t>
            </a:r>
            <a:r>
              <a:rPr lang="en-US" sz="2200" dirty="0" err="1" smtClean="0"/>
              <a:t>i</a:t>
            </a:r>
            <a:r>
              <a:rPr lang="en-US" sz="2200" dirty="0" smtClean="0"/>
              <a:t>)</a:t>
            </a:r>
          </a:p>
          <a:p>
            <a:pPr>
              <a:buNone/>
            </a:pPr>
            <a:r>
              <a:rPr lang="en-US" sz="2200" dirty="0" smtClean="0"/>
              <a:t>        if(paths):</a:t>
            </a:r>
          </a:p>
          <a:p>
            <a:pPr>
              <a:buNone/>
            </a:pPr>
            <a:r>
              <a:rPr lang="en-US" sz="2200" dirty="0" smtClean="0"/>
              <a:t>            print paths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IDDFS(graph, 'A', 'F')</a:t>
            </a:r>
          </a:p>
          <a:p>
            <a:pPr>
              <a:buNone/>
            </a:pPr>
            <a:r>
              <a:rPr lang="en-US" sz="2200" dirty="0" smtClean="0"/>
              <a:t>## [['A', 'C', 'F']]</a:t>
            </a:r>
          </a:p>
          <a:p>
            <a:pPr>
              <a:buNone/>
            </a:pPr>
            <a:r>
              <a:rPr lang="en-US" sz="2200" dirty="0" smtClean="0"/>
              <a:t>## [['A', 'B', 'E', 'F'], ['A', 'C', 'F']]</a:t>
            </a:r>
          </a:p>
          <a:p>
            <a:pPr>
              <a:buNone/>
            </a:pPr>
            <a:r>
              <a:rPr lang="en-US" sz="2200" dirty="0" smtClean="0"/>
              <a:t>## [['A', 'B', 'E', 'F'], ['A', 'C', 'F']]</a:t>
            </a:r>
            <a:endParaRPr lang="en-US" sz="2200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600200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Iterative Deepening using Python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2999"/>
            <a:ext cx="7494823" cy="510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914400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Iterative Deepening using Python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7467600" cy="269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276475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Iterative Deepening using Python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2581275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336" y="1219200"/>
            <a:ext cx="681066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Sudoku (DFS or BFS)?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600200"/>
            <a:ext cx="2895600" cy="5333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9*9 Sudoku game</a:t>
            </a:r>
          </a:p>
        </p:txBody>
      </p:sp>
      <p:pic>
        <p:nvPicPr>
          <p:cNvPr id="1026" name="Picture 2" descr="http://www.logicgamesonline.com/images/sudoku-puzzle-25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362200"/>
            <a:ext cx="3733800" cy="37338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76401"/>
            <a:ext cx="2895600" cy="53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4*4 Sudoku game</a:t>
            </a:r>
          </a:p>
        </p:txBody>
      </p:sp>
      <p:pic>
        <p:nvPicPr>
          <p:cNvPr id="1028" name="Picture 4" descr="http://cse.csusb.edu/dick/samples/sudoku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590800"/>
            <a:ext cx="2819400" cy="2995613"/>
          </a:xfrm>
          <a:prstGeom prst="rect">
            <a:avLst/>
          </a:prstGeom>
          <a:noFill/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599" y="1752600"/>
            <a:ext cx="762656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Search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 is a universal </a:t>
            </a:r>
            <a:r>
              <a:rPr lang="en-US" dirty="0" smtClean="0">
                <a:solidFill>
                  <a:srgbClr val="0070C0"/>
                </a:solidFill>
              </a:rPr>
              <a:t>problem solving mechanism</a:t>
            </a:r>
            <a:r>
              <a:rPr lang="en-US" dirty="0" smtClean="0"/>
              <a:t> in artificial intelligence</a:t>
            </a:r>
          </a:p>
          <a:p>
            <a:r>
              <a:rPr lang="en-US" dirty="0" smtClean="0"/>
              <a:t>Search algorithms: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Uninformed</a:t>
            </a:r>
            <a:r>
              <a:rPr lang="en-US" dirty="0" smtClean="0"/>
              <a:t> search or Brute force search</a:t>
            </a:r>
          </a:p>
          <a:p>
            <a:pPr lvl="1"/>
            <a:r>
              <a:rPr lang="en-US" dirty="0" smtClean="0"/>
              <a:t>Heuristic search or </a:t>
            </a:r>
            <a:r>
              <a:rPr lang="en-US" dirty="0" smtClean="0">
                <a:solidFill>
                  <a:srgbClr val="0070C0"/>
                </a:solidFill>
              </a:rPr>
              <a:t>informed</a:t>
            </a:r>
            <a:r>
              <a:rPr lang="en-US" dirty="0" smtClean="0"/>
              <a:t> search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6193"/>
            <a:ext cx="8229600" cy="4418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371600"/>
            <a:ext cx="60769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Sudoku (DFS or BFS)?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Eng. Ahmed </a:t>
            </a:r>
            <a:r>
              <a:rPr lang="en-US" dirty="0" err="1" smtClean="0"/>
              <a:t>Tarik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Sudoku is a CSP (Constraint satisfaction problem).</a:t>
            </a:r>
          </a:p>
          <a:p>
            <a:r>
              <a:rPr lang="en-US" dirty="0" smtClean="0"/>
              <a:t>CSP is solved by Backtracking, Constraints Propagation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Sudoku (DFS or BFS)?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Constraints Propagation (8 queen)</a:t>
            </a:r>
          </a:p>
          <a:p>
            <a:pPr lvl="1"/>
            <a:r>
              <a:rPr lang="en-US" dirty="0" smtClean="0"/>
              <a:t>Place a queen in a square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Remove the attacked squares from future consideration</a:t>
            </a:r>
          </a:p>
          <a:p>
            <a:pPr lvl="1"/>
            <a:r>
              <a:rPr lang="en-US" dirty="0" smtClean="0"/>
              <a:t>Count the number of non-attacked squares in every row and column</a:t>
            </a:r>
          </a:p>
          <a:p>
            <a:pPr lvl="1"/>
            <a:r>
              <a:rPr lang="en-US" dirty="0" smtClean="0"/>
              <a:t>Place a queen in </a:t>
            </a:r>
            <a:r>
              <a:rPr lang="en-US" dirty="0" smtClean="0">
                <a:solidFill>
                  <a:srgbClr val="0070C0"/>
                </a:solidFill>
              </a:rPr>
              <a:t>a row or column with minimum number</a:t>
            </a:r>
          </a:p>
          <a:p>
            <a:pPr lvl="1"/>
            <a:r>
              <a:rPr lang="en-US" dirty="0" smtClean="0"/>
              <a:t>Remove the attacked squares from future consideration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Repeat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Sudoku (DFS or BFS)?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Constraints Propagation (8 queen)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9" y="2667000"/>
            <a:ext cx="294346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http://www.aiai.ed.ac.uk/~gwickler/images/8-queens-confi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362200"/>
            <a:ext cx="36576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Sudoku (DFS or BFS)?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Backtracking Algorithm</a:t>
            </a:r>
          </a:p>
          <a:p>
            <a:pPr lvl="1"/>
            <a:r>
              <a:rPr lang="en-US" dirty="0" smtClean="0"/>
              <a:t>Backtrack is to </a:t>
            </a:r>
            <a:r>
              <a:rPr lang="en-US" dirty="0" smtClean="0">
                <a:solidFill>
                  <a:srgbClr val="0070C0"/>
                </a:solidFill>
              </a:rPr>
              <a:t>return by the same route </a:t>
            </a:r>
            <a:r>
              <a:rPr lang="en-US" dirty="0" smtClean="0"/>
              <a:t>by which one has come.</a:t>
            </a:r>
          </a:p>
          <a:p>
            <a:pPr lvl="1"/>
            <a:r>
              <a:rPr lang="en-US" dirty="0" smtClean="0"/>
              <a:t>Backtracking is an algorithm that </a:t>
            </a:r>
            <a:r>
              <a:rPr lang="en-US" dirty="0" smtClean="0">
                <a:solidFill>
                  <a:srgbClr val="0070C0"/>
                </a:solidFill>
              </a:rPr>
              <a:t>incrementally builds candidates </a:t>
            </a:r>
            <a:r>
              <a:rPr lang="en-US" dirty="0" smtClean="0"/>
              <a:t>to the solutions, and </a:t>
            </a:r>
            <a:r>
              <a:rPr lang="en-US" dirty="0" smtClean="0">
                <a:solidFill>
                  <a:srgbClr val="0070C0"/>
                </a:solidFill>
              </a:rPr>
              <a:t>abandons </a:t>
            </a:r>
            <a:r>
              <a:rPr lang="en-US" dirty="0" smtClean="0"/>
              <a:t>each partial candidate </a:t>
            </a:r>
            <a:r>
              <a:rPr lang="en-US" i="1" dirty="0" smtClean="0"/>
              <a:t>c</a:t>
            </a:r>
            <a:r>
              <a:rPr lang="en-US" dirty="0" smtClean="0"/>
              <a:t>("backtracks") as soon as it determines that </a:t>
            </a:r>
            <a:r>
              <a:rPr lang="en-US" i="1" dirty="0" smtClean="0">
                <a:solidFill>
                  <a:srgbClr val="0070C0"/>
                </a:solidFill>
              </a:rPr>
              <a:t>c</a:t>
            </a:r>
            <a:r>
              <a:rPr lang="en-US" dirty="0" smtClean="0">
                <a:solidFill>
                  <a:srgbClr val="0070C0"/>
                </a:solidFill>
              </a:rPr>
              <a:t> cannot possibly be completed </a:t>
            </a:r>
            <a:r>
              <a:rPr lang="en-US" dirty="0" smtClean="0"/>
              <a:t>to a valid solution.</a:t>
            </a:r>
          </a:p>
          <a:p>
            <a:pPr lvl="1"/>
            <a:r>
              <a:rPr lang="en-US" dirty="0" smtClean="0"/>
              <a:t>Backtracking essentially is </a:t>
            </a:r>
            <a:r>
              <a:rPr lang="en-US" dirty="0" smtClean="0">
                <a:solidFill>
                  <a:srgbClr val="0070C0"/>
                </a:solidFill>
              </a:rPr>
              <a:t>a depth-first </a:t>
            </a:r>
            <a:r>
              <a:rPr lang="en-US" dirty="0" smtClean="0"/>
              <a:t>algorithm using </a:t>
            </a:r>
            <a:r>
              <a:rPr lang="en-US" dirty="0" smtClean="0">
                <a:solidFill>
                  <a:srgbClr val="0070C0"/>
                </a:solidFill>
              </a:rPr>
              <a:t>recursion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Sudoku (DFS or BFS)?</a:t>
            </a:r>
            <a:endParaRPr lang="ar-EG" dirty="0"/>
          </a:p>
        </p:txBody>
      </p:sp>
      <p:pic>
        <p:nvPicPr>
          <p:cNvPr id="573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295400"/>
            <a:ext cx="347068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457200" y="1600201"/>
            <a:ext cx="3962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Sudoku is considered as depth first algorithm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smtClean="0">
                <a:solidFill>
                  <a:srgbClr val="0070C0"/>
                </a:solidFill>
              </a:rPr>
              <a:t>Code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complete code at</a:t>
            </a:r>
          </a:p>
          <a:p>
            <a:pPr lvl="1"/>
            <a:r>
              <a:rPr lang="en-US" dirty="0" smtClean="0">
                <a:hlinkClick r:id="rId2"/>
              </a:rPr>
              <a:t>https://github.com/ahmed-elhelow/AI-class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sz="2800" dirty="0" smtClean="0">
                <a:hlinkClick r:id="rId2"/>
              </a:rPr>
              <a:t>Ahmed.elhelow@90daraga.com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Search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Uninformed search or Brute force search</a:t>
            </a:r>
          </a:p>
          <a:p>
            <a:pPr lvl="1"/>
            <a:r>
              <a:rPr lang="en-US" dirty="0" smtClean="0"/>
              <a:t>While a brute-force search is simple to implement, and will always find a solution if it exists, its </a:t>
            </a:r>
            <a:r>
              <a:rPr lang="en-US" dirty="0" smtClean="0">
                <a:solidFill>
                  <a:srgbClr val="0070C0"/>
                </a:solidFill>
              </a:rPr>
              <a:t>cost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70C0"/>
                </a:solidFill>
              </a:rPr>
              <a:t>proportional to</a:t>
            </a:r>
            <a:r>
              <a:rPr lang="en-US" dirty="0" smtClean="0"/>
              <a:t> the number of candidate solutions.</a:t>
            </a:r>
          </a:p>
          <a:p>
            <a:pPr lvl="1"/>
            <a:r>
              <a:rPr lang="en-US" dirty="0" smtClean="0"/>
              <a:t>It is a </a:t>
            </a:r>
            <a:r>
              <a:rPr lang="en-US" dirty="0" smtClean="0">
                <a:solidFill>
                  <a:srgbClr val="0070C0"/>
                </a:solidFill>
              </a:rPr>
              <a:t>blind</a:t>
            </a:r>
            <a:r>
              <a:rPr lang="en-US" dirty="0" smtClean="0"/>
              <a:t> search algorithm</a:t>
            </a:r>
          </a:p>
          <a:p>
            <a:pPr lvl="1"/>
            <a:r>
              <a:rPr lang="en-US" dirty="0" smtClean="0"/>
              <a:t>Including:</a:t>
            </a:r>
          </a:p>
          <a:p>
            <a:pPr lvl="2"/>
            <a:r>
              <a:rPr lang="en-US" dirty="0" smtClean="0"/>
              <a:t>Breadth first search algorithm</a:t>
            </a:r>
          </a:p>
          <a:p>
            <a:pPr lvl="2"/>
            <a:r>
              <a:rPr lang="en-US" dirty="0" smtClean="0"/>
              <a:t>Depth first search algorithm</a:t>
            </a:r>
          </a:p>
          <a:p>
            <a:pPr lvl="2"/>
            <a:r>
              <a:rPr lang="en-US" dirty="0" smtClean="0"/>
              <a:t>Iterative deepening search</a:t>
            </a:r>
          </a:p>
          <a:p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Search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Heuristic search or informed search </a:t>
            </a:r>
          </a:p>
          <a:p>
            <a:pPr lvl="1"/>
            <a:r>
              <a:rPr lang="en-US" dirty="0" smtClean="0"/>
              <a:t>Heuristic is a technique designed for solving a problem </a:t>
            </a:r>
            <a:r>
              <a:rPr lang="en-US" dirty="0" smtClean="0">
                <a:solidFill>
                  <a:srgbClr val="0070C0"/>
                </a:solidFill>
              </a:rPr>
              <a:t>more quickly </a:t>
            </a:r>
            <a:r>
              <a:rPr lang="en-US" dirty="0" smtClean="0"/>
              <a:t>when classic methods are too slow.</a:t>
            </a:r>
          </a:p>
          <a:p>
            <a:pPr lvl="1"/>
            <a:r>
              <a:rPr lang="en-US" dirty="0" smtClean="0"/>
              <a:t>Including:</a:t>
            </a:r>
          </a:p>
          <a:p>
            <a:pPr lvl="2"/>
            <a:r>
              <a:rPr lang="en-US" dirty="0" smtClean="0"/>
              <a:t>A* algorithm</a:t>
            </a:r>
          </a:p>
          <a:p>
            <a:pPr lvl="2"/>
            <a:r>
              <a:rPr lang="en-US" dirty="0" smtClean="0"/>
              <a:t>Iterative deepening a*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Breadth First Search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searchtre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600200"/>
            <a:ext cx="4536464" cy="4525963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3657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Strategy: expand the shallowest unexpanded node.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Implementation: FIFO queue.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ar-EG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3581400" cy="6858000"/>
          </a:xfrm>
        </p:spPr>
        <p:txBody>
          <a:bodyPr>
            <a:noAutofit/>
          </a:bodyPr>
          <a:lstStyle/>
          <a:p>
            <a:r>
              <a:rPr lang="pt-BR" sz="1800" dirty="0" smtClean="0"/>
              <a:t>The queue evolves like this</a:t>
            </a:r>
          </a:p>
          <a:p>
            <a:pPr lvl="1"/>
            <a:r>
              <a:rPr lang="pt-BR" sz="1600" dirty="0" smtClean="0"/>
              <a:t>    A</a:t>
            </a:r>
          </a:p>
          <a:p>
            <a:pPr lvl="1"/>
            <a:r>
              <a:rPr lang="pt-BR" sz="1600" dirty="0" smtClean="0"/>
              <a:t>    B C D</a:t>
            </a:r>
          </a:p>
          <a:p>
            <a:pPr lvl="1"/>
            <a:r>
              <a:rPr lang="pt-BR" sz="1600" dirty="0" smtClean="0"/>
              <a:t>    C D E F</a:t>
            </a:r>
          </a:p>
          <a:p>
            <a:pPr lvl="1"/>
            <a:r>
              <a:rPr lang="pt-BR" sz="1600" dirty="0" smtClean="0"/>
              <a:t>    D E F G H I</a:t>
            </a:r>
          </a:p>
          <a:p>
            <a:pPr lvl="1"/>
            <a:r>
              <a:rPr lang="pt-BR" sz="1600" dirty="0" smtClean="0"/>
              <a:t>    E F G H I J</a:t>
            </a:r>
          </a:p>
          <a:p>
            <a:pPr lvl="1"/>
            <a:r>
              <a:rPr lang="pt-BR" sz="1600" dirty="0" smtClean="0"/>
              <a:t>    F G H I J K L</a:t>
            </a:r>
          </a:p>
          <a:p>
            <a:pPr lvl="1"/>
            <a:r>
              <a:rPr lang="pt-BR" sz="1600" dirty="0" smtClean="0"/>
              <a:t>    G H I J K L M</a:t>
            </a:r>
          </a:p>
          <a:p>
            <a:pPr lvl="1"/>
            <a:r>
              <a:rPr lang="pt-BR" sz="1600" dirty="0" smtClean="0"/>
              <a:t>    H I J K L M</a:t>
            </a:r>
          </a:p>
          <a:p>
            <a:pPr lvl="1"/>
            <a:r>
              <a:rPr lang="pt-BR" sz="1600" dirty="0" smtClean="0"/>
              <a:t>    I J K L M N O</a:t>
            </a:r>
          </a:p>
          <a:p>
            <a:pPr lvl="1"/>
            <a:r>
              <a:rPr lang="pt-BR" sz="1600" dirty="0" smtClean="0"/>
              <a:t>    J K L M N O</a:t>
            </a:r>
          </a:p>
          <a:p>
            <a:pPr lvl="1"/>
            <a:r>
              <a:rPr lang="pt-BR" sz="1600" dirty="0" smtClean="0"/>
              <a:t>    K L M N O P Q</a:t>
            </a:r>
          </a:p>
          <a:p>
            <a:pPr lvl="1"/>
            <a:r>
              <a:rPr lang="pt-BR" sz="1600" dirty="0" smtClean="0"/>
              <a:t>    L M N O P Q</a:t>
            </a:r>
          </a:p>
          <a:p>
            <a:pPr lvl="1"/>
            <a:r>
              <a:rPr lang="pt-BR" sz="1600" dirty="0" smtClean="0"/>
              <a:t>    M N O P Q</a:t>
            </a:r>
          </a:p>
          <a:p>
            <a:pPr lvl="1"/>
            <a:r>
              <a:rPr lang="pt-BR" sz="1600" dirty="0" smtClean="0"/>
              <a:t>    N O P Q</a:t>
            </a:r>
          </a:p>
          <a:p>
            <a:pPr lvl="1"/>
            <a:r>
              <a:rPr lang="pt-BR" sz="1600" dirty="0" smtClean="0"/>
              <a:t>    O P Q</a:t>
            </a:r>
          </a:p>
          <a:p>
            <a:pPr lvl="1"/>
            <a:r>
              <a:rPr lang="pt-BR" sz="1600" dirty="0" smtClean="0"/>
              <a:t>    P Q R S T</a:t>
            </a:r>
          </a:p>
          <a:p>
            <a:pPr lvl="1"/>
            <a:r>
              <a:rPr lang="pt-BR" sz="1600" dirty="0" smtClean="0"/>
              <a:t>    Q R S T</a:t>
            </a:r>
          </a:p>
          <a:p>
            <a:pPr lvl="1"/>
            <a:r>
              <a:rPr lang="pt-BR" sz="1600" dirty="0" smtClean="0"/>
              <a:t>    R S T U</a:t>
            </a:r>
          </a:p>
          <a:p>
            <a:pPr lvl="1"/>
            <a:r>
              <a:rPr lang="pt-BR" sz="1600" dirty="0" smtClean="0"/>
              <a:t>    S T U</a:t>
            </a:r>
          </a:p>
          <a:p>
            <a:pPr lvl="1"/>
            <a:r>
              <a:rPr lang="pt-BR" sz="1600" dirty="0" smtClean="0"/>
              <a:t>    T U V</a:t>
            </a:r>
          </a:p>
          <a:p>
            <a:pPr lvl="1"/>
            <a:r>
              <a:rPr lang="pt-BR" sz="1600" dirty="0" smtClean="0"/>
              <a:t>    U V</a:t>
            </a:r>
          </a:p>
          <a:p>
            <a:pPr lvl="1"/>
            <a:r>
              <a:rPr lang="pt-BR" sz="1600" dirty="0" smtClean="0"/>
              <a:t>    V</a:t>
            </a:r>
            <a:endParaRPr lang="ar-EG" sz="1600" dirty="0"/>
          </a:p>
        </p:txBody>
      </p:sp>
      <p:pic>
        <p:nvPicPr>
          <p:cNvPr id="4" name="Picture 2" descr="searchtre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447800"/>
            <a:ext cx="4536464" cy="4525963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67200" y="274638"/>
            <a:ext cx="441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Breadth First Search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Breadth First using Python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876800" cy="3505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graph = {'A': set(['B', 'C']),</a:t>
            </a:r>
          </a:p>
          <a:p>
            <a:pPr>
              <a:buNone/>
            </a:pPr>
            <a:r>
              <a:rPr lang="en-US" sz="2400" dirty="0" smtClean="0"/>
              <a:t>         'B': set(['A', 'D', 'E']),</a:t>
            </a:r>
          </a:p>
          <a:p>
            <a:pPr>
              <a:buNone/>
            </a:pPr>
            <a:r>
              <a:rPr lang="en-US" sz="2400" dirty="0" smtClean="0"/>
              <a:t>         'C': set(['A', 'F']),</a:t>
            </a:r>
          </a:p>
          <a:p>
            <a:pPr>
              <a:buNone/>
            </a:pPr>
            <a:r>
              <a:rPr lang="en-US" sz="2400" dirty="0" smtClean="0"/>
              <a:t>         'D': set(['B']),</a:t>
            </a:r>
          </a:p>
          <a:p>
            <a:pPr>
              <a:buNone/>
            </a:pPr>
            <a:r>
              <a:rPr lang="en-US" sz="2400" dirty="0" smtClean="0"/>
              <a:t>         'E': set(['B', 'F']),</a:t>
            </a:r>
          </a:p>
          <a:p>
            <a:pPr>
              <a:buNone/>
            </a:pPr>
            <a:r>
              <a:rPr lang="en-US" sz="2400" dirty="0" smtClean="0"/>
              <a:t>         'F': set(['C', 'E'])}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600200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Breadth First using Python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638800" cy="5410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bfs_paths</a:t>
            </a:r>
            <a:r>
              <a:rPr lang="en-US" sz="2400" dirty="0" smtClean="0"/>
              <a:t>(graph, start, goal):</a:t>
            </a:r>
          </a:p>
          <a:p>
            <a:pPr>
              <a:buNone/>
            </a:pPr>
            <a:r>
              <a:rPr lang="en-US" sz="2400" dirty="0" smtClean="0"/>
              <a:t>    paths = []</a:t>
            </a:r>
          </a:p>
          <a:p>
            <a:pPr>
              <a:buNone/>
            </a:pPr>
            <a:r>
              <a:rPr lang="en-US" sz="2400" dirty="0" smtClean="0"/>
              <a:t>    queue = [(start, [start])]</a:t>
            </a:r>
          </a:p>
          <a:p>
            <a:pPr>
              <a:buNone/>
            </a:pPr>
            <a:r>
              <a:rPr lang="en-US" sz="2400" dirty="0" smtClean="0"/>
              <a:t>while queue:</a:t>
            </a:r>
          </a:p>
          <a:p>
            <a:pPr>
              <a:buNone/>
            </a:pPr>
            <a:r>
              <a:rPr lang="en-US" sz="2400" dirty="0" smtClean="0"/>
              <a:t>        (vertex, path) = queue.pop(0)</a:t>
            </a:r>
          </a:p>
          <a:p>
            <a:pPr>
              <a:buNone/>
            </a:pPr>
            <a:r>
              <a:rPr lang="en-US" sz="2400" dirty="0" smtClean="0"/>
              <a:t>        for next in graph[vertex] - set(path):</a:t>
            </a:r>
          </a:p>
          <a:p>
            <a:pPr>
              <a:buNone/>
            </a:pPr>
            <a:r>
              <a:rPr lang="en-US" sz="2400" dirty="0" smtClean="0"/>
              <a:t>            if next == goal:</a:t>
            </a:r>
          </a:p>
          <a:p>
            <a:pPr>
              <a:buNone/>
            </a:pPr>
            <a:r>
              <a:rPr lang="en-US" sz="2400" dirty="0" smtClean="0"/>
              <a:t>                </a:t>
            </a:r>
            <a:r>
              <a:rPr lang="en-US" sz="2400" dirty="0" err="1" smtClean="0"/>
              <a:t>paths.append</a:t>
            </a:r>
            <a:r>
              <a:rPr lang="en-US" sz="2400" dirty="0" smtClean="0"/>
              <a:t>(path + [next])</a:t>
            </a:r>
          </a:p>
          <a:p>
            <a:pPr>
              <a:buNone/>
            </a:pPr>
            <a:r>
              <a:rPr lang="en-US" sz="2400" dirty="0" smtClean="0"/>
              <a:t>            else:</a:t>
            </a:r>
          </a:p>
          <a:p>
            <a:pPr>
              <a:buNone/>
            </a:pPr>
            <a:r>
              <a:rPr lang="en-US" sz="2400" dirty="0" smtClean="0"/>
              <a:t>                </a:t>
            </a:r>
            <a:r>
              <a:rPr lang="en-US" sz="2400" dirty="0" err="1" smtClean="0"/>
              <a:t>queue.append</a:t>
            </a:r>
            <a:r>
              <a:rPr lang="en-US" sz="2400" dirty="0" smtClean="0"/>
              <a:t>((next, path + [next]))</a:t>
            </a:r>
          </a:p>
          <a:p>
            <a:pPr>
              <a:buNone/>
            </a:pPr>
            <a:r>
              <a:rPr lang="en-US" sz="2400" dirty="0" smtClean="0"/>
              <a:t>    return paths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print </a:t>
            </a:r>
            <a:r>
              <a:rPr lang="en-US" sz="2400" dirty="0" err="1" smtClean="0"/>
              <a:t>bfs_paths</a:t>
            </a:r>
            <a:r>
              <a:rPr lang="en-US" sz="2400" dirty="0" smtClean="0"/>
              <a:t>(graph, 'A', 'F')</a:t>
            </a:r>
          </a:p>
          <a:p>
            <a:pPr>
              <a:buNone/>
            </a:pPr>
            <a:r>
              <a:rPr lang="en-US" sz="2400" dirty="0" smtClean="0"/>
              <a:t># [['A', 'C', 'F'], ['A', 'B', 'E', 'F']]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600200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1429</Words>
  <Application>Microsoft Office PowerPoint</Application>
  <PresentationFormat>On-screen Show (4:3)</PresentationFormat>
  <Paragraphs>269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Slide 1</vt:lpstr>
      <vt:lpstr>Slide 2</vt:lpstr>
      <vt:lpstr>Search</vt:lpstr>
      <vt:lpstr>Search</vt:lpstr>
      <vt:lpstr>Search</vt:lpstr>
      <vt:lpstr>Breadth First Search</vt:lpstr>
      <vt:lpstr>Breadth First Search</vt:lpstr>
      <vt:lpstr>Breadth First using Python</vt:lpstr>
      <vt:lpstr>Breadth First using Python</vt:lpstr>
      <vt:lpstr>Breadth First using Python</vt:lpstr>
      <vt:lpstr>Breadth First using Python</vt:lpstr>
      <vt:lpstr>Depth First Search</vt:lpstr>
      <vt:lpstr>Depth First Search</vt:lpstr>
      <vt:lpstr>Depth First using Python</vt:lpstr>
      <vt:lpstr>Depth First using Python</vt:lpstr>
      <vt:lpstr>Depth First using Python</vt:lpstr>
      <vt:lpstr>Depth First using Python</vt:lpstr>
      <vt:lpstr>Depth First Iterative Deepening Search</vt:lpstr>
      <vt:lpstr>Iterative Deepening Search</vt:lpstr>
      <vt:lpstr>Iterative Deepening Search</vt:lpstr>
      <vt:lpstr>Iterative Deepening using Python</vt:lpstr>
      <vt:lpstr>Iterative Deepening using Python</vt:lpstr>
      <vt:lpstr>Iterative Deepening using Python</vt:lpstr>
      <vt:lpstr>Iterative Deepening using Python</vt:lpstr>
      <vt:lpstr>Iterative Deepening using Python</vt:lpstr>
      <vt:lpstr>Iterative Deepening using Python</vt:lpstr>
      <vt:lpstr>Slide 27</vt:lpstr>
      <vt:lpstr>Ex.: Sudoku game</vt:lpstr>
      <vt:lpstr>Ex.: Sudoku game</vt:lpstr>
      <vt:lpstr>Ex.: Sudoku game</vt:lpstr>
      <vt:lpstr>Ex.: Sudoku game</vt:lpstr>
      <vt:lpstr>Sudoku (DFS or BFS)?</vt:lpstr>
      <vt:lpstr>Sudoku (DFS or BFS)?</vt:lpstr>
      <vt:lpstr>Sudoku (DFS or BFS)?</vt:lpstr>
      <vt:lpstr>Sudoku (DFS or BFS)?</vt:lpstr>
      <vt:lpstr>Sudoku (DFS or BFS)?</vt:lpstr>
      <vt:lpstr>Code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182</cp:revision>
  <dcterms:created xsi:type="dcterms:W3CDTF">2006-08-16T00:00:00Z</dcterms:created>
  <dcterms:modified xsi:type="dcterms:W3CDTF">2014-11-16T18:32:13Z</dcterms:modified>
</cp:coreProperties>
</file>