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8" r:id="rId4"/>
    <p:sldId id="280" r:id="rId5"/>
    <p:sldId id="324" r:id="rId6"/>
    <p:sldId id="325" r:id="rId7"/>
    <p:sldId id="326" r:id="rId8"/>
    <p:sldId id="327" r:id="rId9"/>
    <p:sldId id="328" r:id="rId10"/>
    <p:sldId id="329" r:id="rId11"/>
    <p:sldId id="360" r:id="rId12"/>
    <p:sldId id="361" r:id="rId13"/>
    <p:sldId id="363" r:id="rId14"/>
    <p:sldId id="3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4640" autoAdjust="0"/>
  </p:normalViewPr>
  <p:slideViewPr>
    <p:cSldViewPr>
      <p:cViewPr>
        <p:scale>
          <a:sx n="66" d="100"/>
          <a:sy n="66" d="100"/>
        </p:scale>
        <p:origin x="-134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16/02/1436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heuristicswiki.wikispace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98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Tiles out of row and column for N-puzzle:</a:t>
            </a:r>
          </a:p>
          <a:p>
            <a:pPr lvl="1"/>
            <a:r>
              <a:rPr lang="en-US" sz="2400" dirty="0" smtClean="0"/>
              <a:t>h = Number of tiles out of row + number of tiles out of column.</a:t>
            </a:r>
          </a:p>
          <a:p>
            <a:pPr lvl="1"/>
            <a:r>
              <a:rPr lang="en-US" sz="2400" dirty="0" smtClean="0"/>
              <a:t>2 tiles out of column + 1 tile out of row = 3</a:t>
            </a:r>
          </a:p>
        </p:txBody>
      </p:sp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81400"/>
            <a:ext cx="528455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(15-puzzle)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38004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25849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295400"/>
            <a:ext cx="27146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(15-puzzle)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862" y="4572000"/>
            <a:ext cx="25849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71600"/>
            <a:ext cx="27146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371600"/>
            <a:ext cx="26860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00" y="1352550"/>
            <a:ext cx="2705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4191000"/>
            <a:ext cx="27051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>
            <a:stCxn id="7172" idx="3"/>
            <a:endCxn id="8194" idx="1"/>
          </p:cNvCxnSpPr>
          <p:nvPr/>
        </p:nvCxnSpPr>
        <p:spPr>
          <a:xfrm flipV="1">
            <a:off x="2867025" y="2566988"/>
            <a:ext cx="333375" cy="4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194" idx="3"/>
            <a:endCxn id="8195" idx="1"/>
          </p:cNvCxnSpPr>
          <p:nvPr/>
        </p:nvCxnSpPr>
        <p:spPr>
          <a:xfrm flipV="1">
            <a:off x="5886450" y="2543175"/>
            <a:ext cx="400050" cy="23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195" idx="2"/>
            <a:endCxn id="8196" idx="0"/>
          </p:cNvCxnSpPr>
          <p:nvPr/>
        </p:nvCxnSpPr>
        <p:spPr>
          <a:xfrm rot="5400000">
            <a:off x="7200900" y="37528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Heuristics wiki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609600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http://heuristicswiki.wikispaces.com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</p:txBody>
      </p:sp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784783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does an agent make decisions?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is a universal </a:t>
            </a:r>
            <a:r>
              <a:rPr lang="en-US" dirty="0" smtClean="0">
                <a:solidFill>
                  <a:srgbClr val="0070C0"/>
                </a:solidFill>
              </a:rPr>
              <a:t>problem solving mechanism</a:t>
            </a:r>
            <a:r>
              <a:rPr lang="en-US" dirty="0" smtClean="0"/>
              <a:t> in artificial intelligence</a:t>
            </a:r>
          </a:p>
          <a:p>
            <a:r>
              <a:rPr lang="en-US" dirty="0" smtClean="0"/>
              <a:t>Search algorithms: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Uninformed</a:t>
            </a:r>
            <a:r>
              <a:rPr lang="en-US" dirty="0" smtClean="0"/>
              <a:t> search or Brute force search</a:t>
            </a:r>
          </a:p>
          <a:p>
            <a:pPr lvl="1"/>
            <a:r>
              <a:rPr lang="en-US" dirty="0" smtClean="0"/>
              <a:t>Heuristic search or </a:t>
            </a:r>
            <a:r>
              <a:rPr lang="en-US" dirty="0" smtClean="0">
                <a:solidFill>
                  <a:srgbClr val="0070C0"/>
                </a:solidFill>
              </a:rPr>
              <a:t>informed</a:t>
            </a:r>
            <a:r>
              <a:rPr lang="en-US" dirty="0" smtClean="0"/>
              <a:t> search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Heuristic search or informed search </a:t>
            </a:r>
          </a:p>
          <a:p>
            <a:pPr lvl="1"/>
            <a:r>
              <a:rPr lang="en-US" dirty="0" smtClean="0"/>
              <a:t>Heuristic is a technique designed for solving a problem </a:t>
            </a:r>
            <a:r>
              <a:rPr lang="en-US" dirty="0" smtClean="0">
                <a:solidFill>
                  <a:srgbClr val="0070C0"/>
                </a:solidFill>
              </a:rPr>
              <a:t>more quickly </a:t>
            </a:r>
            <a:r>
              <a:rPr lang="en-US" dirty="0" smtClean="0"/>
              <a:t>when classic methods are too slow.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A* algorithm</a:t>
            </a:r>
          </a:p>
          <a:p>
            <a:pPr lvl="2"/>
            <a:r>
              <a:rPr lang="en-US" dirty="0" smtClean="0"/>
              <a:t>Iterative deepening a*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2438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Heuristic functions for N-puzzle:</a:t>
            </a:r>
          </a:p>
          <a:p>
            <a:pPr lvl="1"/>
            <a:r>
              <a:rPr lang="en-US" sz="2400" dirty="0" smtClean="0"/>
              <a:t>Manhattan Distance</a:t>
            </a:r>
          </a:p>
          <a:p>
            <a:pPr lvl="1"/>
            <a:r>
              <a:rPr lang="en-US" sz="2400" dirty="0" smtClean="0"/>
              <a:t>Linear Conflict</a:t>
            </a:r>
          </a:p>
          <a:p>
            <a:pPr lvl="1"/>
            <a:r>
              <a:rPr lang="en-US" sz="2400" dirty="0" smtClean="0"/>
              <a:t>Misplaced Tiles</a:t>
            </a:r>
          </a:p>
          <a:p>
            <a:pPr lvl="1"/>
            <a:r>
              <a:rPr lang="en-US" sz="2400" dirty="0" smtClean="0"/>
              <a:t>N-Max Swap</a:t>
            </a:r>
          </a:p>
          <a:p>
            <a:pPr lvl="1"/>
            <a:r>
              <a:rPr lang="en-US" sz="2400" dirty="0" smtClean="0"/>
              <a:t>Tiles out of row and column</a:t>
            </a:r>
          </a:p>
          <a:p>
            <a:pPr lvl="1"/>
            <a:endParaRPr lang="ar-EG" sz="2400" dirty="0"/>
          </a:p>
        </p:txBody>
      </p:sp>
      <p:pic>
        <p:nvPicPr>
          <p:cNvPr id="4" name="Picture 3" descr="C:\Users\user\Desktop\8puzzle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343400"/>
            <a:ext cx="533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60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Manhattan Distance for N-puzzle:</a:t>
            </a:r>
          </a:p>
        </p:txBody>
      </p:sp>
      <p:pic>
        <p:nvPicPr>
          <p:cNvPr id="59394" name="Picture 2" descr="formu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33600"/>
            <a:ext cx="5334000" cy="1066800"/>
          </a:xfrm>
          <a:prstGeom prst="rect">
            <a:avLst/>
          </a:prstGeom>
          <a:noFill/>
        </p:spPr>
      </p:pic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91000"/>
            <a:ext cx="470356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05200"/>
            <a:ext cx="8153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Manhattan Distance is 3+6=9 moves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2819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Linear Conflict for N-puzzle</a:t>
            </a:r>
          </a:p>
          <a:p>
            <a:pPr marL="342900" lvl="1" indent="-342900">
              <a:buNone/>
            </a:pPr>
            <a:r>
              <a:rPr lang="en-US" sz="2400" dirty="0" smtClean="0"/>
              <a:t>Two tiles </a:t>
            </a:r>
            <a:r>
              <a:rPr lang="en-US" sz="2400" dirty="0" err="1" smtClean="0"/>
              <a:t>tj</a:t>
            </a:r>
            <a:r>
              <a:rPr lang="en-US" sz="2400" dirty="0" smtClean="0"/>
              <a:t> and </a:t>
            </a:r>
            <a:r>
              <a:rPr lang="en-US" sz="2400" dirty="0" err="1" smtClean="0"/>
              <a:t>tk</a:t>
            </a:r>
            <a:r>
              <a:rPr lang="en-US" sz="2400" dirty="0" smtClean="0"/>
              <a:t> are in a linear conflict if:</a:t>
            </a:r>
            <a:endParaRPr lang="en-US" sz="2800" dirty="0" smtClean="0"/>
          </a:p>
          <a:p>
            <a:pPr lvl="1"/>
            <a:r>
              <a:rPr lang="en-US" sz="2400" dirty="0" err="1" smtClean="0"/>
              <a:t>tj</a:t>
            </a:r>
            <a:r>
              <a:rPr lang="en-US" sz="2400" dirty="0" smtClean="0"/>
              <a:t> and </a:t>
            </a:r>
            <a:r>
              <a:rPr lang="en-US" sz="2400" dirty="0" err="1" smtClean="0"/>
              <a:t>tk</a:t>
            </a:r>
            <a:r>
              <a:rPr lang="en-US" sz="2400" dirty="0" smtClean="0"/>
              <a:t> are in the same line.</a:t>
            </a:r>
          </a:p>
          <a:p>
            <a:pPr lvl="1"/>
            <a:r>
              <a:rPr lang="en-US" sz="2400" dirty="0" smtClean="0"/>
              <a:t>The goal positions of </a:t>
            </a:r>
            <a:r>
              <a:rPr lang="en-US" sz="2400" dirty="0" err="1" smtClean="0"/>
              <a:t>tj</a:t>
            </a:r>
            <a:r>
              <a:rPr lang="en-US" sz="2400" dirty="0" smtClean="0"/>
              <a:t> and </a:t>
            </a:r>
            <a:r>
              <a:rPr lang="en-US" sz="2400" dirty="0" err="1" smtClean="0"/>
              <a:t>tk</a:t>
            </a:r>
            <a:r>
              <a:rPr lang="en-US" sz="2400" dirty="0" smtClean="0"/>
              <a:t> are both in that line.</a:t>
            </a:r>
          </a:p>
          <a:p>
            <a:pPr lvl="1"/>
            <a:r>
              <a:rPr lang="en-US" sz="2400" dirty="0" err="1" smtClean="0"/>
              <a:t>tj</a:t>
            </a:r>
            <a:r>
              <a:rPr lang="en-US" sz="2400" dirty="0" smtClean="0"/>
              <a:t> is to the right of </a:t>
            </a:r>
            <a:r>
              <a:rPr lang="en-US" sz="2400" dirty="0" err="1" smtClean="0"/>
              <a:t>tk</a:t>
            </a:r>
            <a:r>
              <a:rPr lang="en-US" sz="2400" dirty="0" smtClean="0"/>
              <a:t> and goal position of </a:t>
            </a:r>
            <a:r>
              <a:rPr lang="en-US" sz="2400" dirty="0" err="1" smtClean="0"/>
              <a:t>tj</a:t>
            </a:r>
            <a:r>
              <a:rPr lang="en-US" sz="2400" dirty="0" smtClean="0"/>
              <a:t> is to the left of the goal position of tk.</a:t>
            </a:r>
          </a:p>
        </p:txBody>
      </p:sp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075" y="4419600"/>
            <a:ext cx="4657725" cy="20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495800"/>
            <a:ext cx="32004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Calibri" pitchFamily="34" charset="0"/>
              <a:buChar char="–"/>
            </a:pPr>
            <a:r>
              <a:rPr lang="en-US" sz="2400" dirty="0" smtClean="0"/>
              <a:t>the heuristic function will add a cost of 2 moves for each pair of conflicting tiles.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198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Misplaced Tiles for N-puzzle:</a:t>
            </a:r>
          </a:p>
          <a:p>
            <a:pPr lvl="1"/>
            <a:r>
              <a:rPr lang="en-US" sz="2400" dirty="0" smtClean="0"/>
              <a:t>h = Number of tiles that are not in the final position (not counting the blank)</a:t>
            </a:r>
          </a:p>
          <a:p>
            <a:pPr lvl="1"/>
            <a:r>
              <a:rPr lang="en-US" sz="2400" dirty="0" smtClean="0"/>
              <a:t>The Misplaced Distance is 1+1=2 moves</a:t>
            </a:r>
          </a:p>
        </p:txBody>
      </p:sp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81400"/>
            <a:ext cx="528455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981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N-Max Swap for N-puzzle:</a:t>
            </a:r>
          </a:p>
          <a:p>
            <a:pPr lvl="1"/>
            <a:r>
              <a:rPr lang="en-US" sz="2400" dirty="0" smtClean="0"/>
              <a:t>h = The number of steps it would take to solve the problem if it was possible to swap any tile with the "space".</a:t>
            </a:r>
          </a:p>
          <a:p>
            <a:pPr lvl="1"/>
            <a:r>
              <a:rPr lang="en-US" sz="2400" dirty="0" smtClean="0"/>
              <a:t>N-Max Swap </a:t>
            </a:r>
            <a:r>
              <a:rPr lang="en-US" sz="2400" smtClean="0"/>
              <a:t>is 1+1=2 </a:t>
            </a:r>
            <a:r>
              <a:rPr lang="en-US" sz="2400" dirty="0" smtClean="0"/>
              <a:t>moves</a:t>
            </a:r>
          </a:p>
        </p:txBody>
      </p:sp>
      <p:sp>
        <p:nvSpPr>
          <p:cNvPr id="59397" name="AutoShape 5" descr="manhattan_distance_example.pn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81400"/>
            <a:ext cx="528455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288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Search</vt:lpstr>
      <vt:lpstr>Search</vt:lpstr>
      <vt:lpstr>Heuristic Function</vt:lpstr>
      <vt:lpstr>Heuristic Function</vt:lpstr>
      <vt:lpstr>Heuristic Function</vt:lpstr>
      <vt:lpstr>Heuristic Function</vt:lpstr>
      <vt:lpstr>Heuristic Function</vt:lpstr>
      <vt:lpstr>Heuristic Function</vt:lpstr>
      <vt:lpstr>A star (15-puzzle)</vt:lpstr>
      <vt:lpstr>A star (15-puzzle)</vt:lpstr>
      <vt:lpstr>Heuristics wiki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274</cp:revision>
  <dcterms:created xsi:type="dcterms:W3CDTF">2006-08-16T00:00:00Z</dcterms:created>
  <dcterms:modified xsi:type="dcterms:W3CDTF">2014-12-08T10:34:47Z</dcterms:modified>
</cp:coreProperties>
</file>